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86" r:id="rId4"/>
    <p:sldId id="258" r:id="rId5"/>
    <p:sldId id="300" r:id="rId6"/>
    <p:sldId id="287" r:id="rId7"/>
    <p:sldId id="260" r:id="rId8"/>
    <p:sldId id="261" r:id="rId9"/>
    <p:sldId id="262" r:id="rId10"/>
    <p:sldId id="288" r:id="rId11"/>
    <p:sldId id="263" r:id="rId12"/>
    <p:sldId id="278" r:id="rId13"/>
    <p:sldId id="279" r:id="rId14"/>
    <p:sldId id="277" r:id="rId15"/>
    <p:sldId id="280" r:id="rId16"/>
    <p:sldId id="285" r:id="rId17"/>
    <p:sldId id="301" r:id="rId18"/>
    <p:sldId id="283" r:id="rId19"/>
    <p:sldId id="289" r:id="rId20"/>
    <p:sldId id="291" r:id="rId21"/>
    <p:sldId id="292" r:id="rId22"/>
    <p:sldId id="304" r:id="rId23"/>
    <p:sldId id="293" r:id="rId24"/>
    <p:sldId id="264" r:id="rId25"/>
    <p:sldId id="290" r:id="rId26"/>
    <p:sldId id="276" r:id="rId27"/>
    <p:sldId id="294" r:id="rId28"/>
    <p:sldId id="303" r:id="rId29"/>
    <p:sldId id="272" r:id="rId30"/>
    <p:sldId id="295" r:id="rId31"/>
    <p:sldId id="265" r:id="rId32"/>
    <p:sldId id="296" r:id="rId33"/>
    <p:sldId id="297" r:id="rId34"/>
    <p:sldId id="298" r:id="rId35"/>
    <p:sldId id="266" r:id="rId36"/>
    <p:sldId id="271" r:id="rId37"/>
    <p:sldId id="299" r:id="rId38"/>
    <p:sldId id="274" r:id="rId39"/>
    <p:sldId id="275" r:id="rId40"/>
    <p:sldId id="267" r:id="rId41"/>
    <p:sldId id="282" r:id="rId42"/>
    <p:sldId id="302" r:id="rId4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ectangle à coins arrondis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ectangle à coins arrondis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12753EF5-98D3-4B58-B8CD-A518F5943027}" type="datetimeFigureOut">
              <a:rPr lang="fr-FR" smtClean="0"/>
              <a:pPr/>
              <a:t>13/03/2015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6A9C708C-86ED-495E-8081-7BA454F611B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53EF5-98D3-4B58-B8CD-A518F5943027}" type="datetimeFigureOut">
              <a:rPr lang="fr-FR" smtClean="0"/>
              <a:pPr/>
              <a:t>13/03/2015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C708C-86ED-495E-8081-7BA454F611B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53EF5-98D3-4B58-B8CD-A518F5943027}" type="datetimeFigureOut">
              <a:rPr lang="fr-FR" smtClean="0"/>
              <a:pPr/>
              <a:t>13/03/2015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C708C-86ED-495E-8081-7BA454F611B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53EF5-98D3-4B58-B8CD-A518F5943027}" type="datetimeFigureOut">
              <a:rPr lang="fr-FR" smtClean="0"/>
              <a:pPr/>
              <a:t>13/03/2015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C708C-86ED-495E-8081-7BA454F611B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53EF5-98D3-4B58-B8CD-A518F5943027}" type="datetimeFigureOut">
              <a:rPr lang="fr-FR" smtClean="0"/>
              <a:pPr/>
              <a:t>13/03/2015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C708C-86ED-495E-8081-7BA454F611B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53EF5-98D3-4B58-B8CD-A518F5943027}" type="datetimeFigureOut">
              <a:rPr lang="fr-FR" smtClean="0"/>
              <a:pPr/>
              <a:t>13/03/2015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C708C-86ED-495E-8081-7BA454F611B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6" name="Espace réservé de la date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2753EF5-98D3-4B58-B8CD-A518F5943027}" type="datetimeFigureOut">
              <a:rPr lang="fr-FR" smtClean="0"/>
              <a:pPr/>
              <a:t>13/03/2015</a:t>
            </a:fld>
            <a:endParaRPr lang="fr-FR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A9C708C-86ED-495E-8081-7BA454F611B4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8" name="Espace réservé du pied de page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12753EF5-98D3-4B58-B8CD-A518F5943027}" type="datetimeFigureOut">
              <a:rPr lang="fr-FR" smtClean="0"/>
              <a:pPr/>
              <a:t>13/03/2015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6A9C708C-86ED-495E-8081-7BA454F611B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53EF5-98D3-4B58-B8CD-A518F5943027}" type="datetimeFigureOut">
              <a:rPr lang="fr-FR" smtClean="0"/>
              <a:pPr/>
              <a:t>13/03/2015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C708C-86ED-495E-8081-7BA454F611B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53EF5-98D3-4B58-B8CD-A518F5943027}" type="datetimeFigureOut">
              <a:rPr lang="fr-FR" smtClean="0"/>
              <a:pPr/>
              <a:t>13/03/2015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C708C-86ED-495E-8081-7BA454F611B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53EF5-98D3-4B58-B8CD-A518F5943027}" type="datetimeFigureOut">
              <a:rPr lang="fr-FR" smtClean="0"/>
              <a:pPr/>
              <a:t>13/03/2015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C708C-86ED-495E-8081-7BA454F611B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ectangle à coins arrondis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ectangle à coins arrondis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12753EF5-98D3-4B58-B8CD-A518F5943027}" type="datetimeFigureOut">
              <a:rPr lang="fr-FR" smtClean="0"/>
              <a:pPr/>
              <a:t>13/03/2015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fr-FR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6A9C708C-86ED-495E-8081-7BA454F611B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5536" y="1052736"/>
            <a:ext cx="8458200" cy="1470025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Rôle de l’imagerie dans la prise en charge </a:t>
            </a:r>
            <a:r>
              <a:rPr lang="fr-FR" smtClean="0"/>
              <a:t>des cancers </a:t>
            </a:r>
            <a:r>
              <a:rPr lang="fr-FR" dirty="0" smtClean="0"/>
              <a:t>différenciés de la thyroïde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39552" y="4725144"/>
            <a:ext cx="4953000" cy="1752600"/>
          </a:xfrm>
        </p:spPr>
        <p:txBody>
          <a:bodyPr>
            <a:normAutofit fontScale="92500"/>
          </a:bodyPr>
          <a:lstStyle/>
          <a:p>
            <a:r>
              <a:rPr lang="fr-FR" dirty="0" smtClean="0"/>
              <a:t>S.ALJ, </a:t>
            </a:r>
            <a:r>
              <a:rPr lang="it-IT" dirty="0" smtClean="0"/>
              <a:t>N. Cherif Idrissi El Ganouni</a:t>
            </a:r>
            <a:endParaRPr lang="fr-FR" dirty="0" smtClean="0"/>
          </a:p>
          <a:p>
            <a:r>
              <a:rPr lang="fr-FR" dirty="0" smtClean="0"/>
              <a:t>Service de radiologie, hôpital Ibn </a:t>
            </a:r>
            <a:r>
              <a:rPr lang="fr-FR" dirty="0" err="1" smtClean="0"/>
              <a:t>tofail</a:t>
            </a:r>
            <a:r>
              <a:rPr lang="fr-FR" dirty="0" smtClean="0"/>
              <a:t>, CHU Mohammed  V, </a:t>
            </a:r>
            <a:r>
              <a:rPr lang="fr-FR" dirty="0" err="1" smtClean="0"/>
              <a:t>marrakech</a:t>
            </a:r>
            <a:endParaRPr lang="fr-F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3284984"/>
            <a:ext cx="8229600" cy="1066800"/>
          </a:xfrm>
        </p:spPr>
        <p:txBody>
          <a:bodyPr/>
          <a:lstStyle/>
          <a:p>
            <a:r>
              <a:rPr lang="fr-FR" dirty="0" smtClean="0"/>
              <a:t>Diagnostic positif</a:t>
            </a:r>
            <a:endParaRPr lang="fr-F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066800"/>
          </a:xfrm>
        </p:spPr>
        <p:txBody>
          <a:bodyPr/>
          <a:lstStyle/>
          <a:p>
            <a:r>
              <a:rPr lang="fr-FR" dirty="0" smtClean="0"/>
              <a:t>Caractérisation du nodule </a:t>
            </a:r>
            <a:endParaRPr lang="fr-FR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779793"/>
            <a:ext cx="6754315" cy="5078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7092280" y="6488668"/>
            <a:ext cx="2051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TIRADS .</a:t>
            </a:r>
            <a:r>
              <a:rPr lang="fr-FR" dirty="0" err="1" smtClean="0"/>
              <a:t>com</a:t>
            </a:r>
            <a:endParaRPr lang="fr-FR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792088"/>
          </a:xfrm>
        </p:spPr>
        <p:txBody>
          <a:bodyPr/>
          <a:lstStyle/>
          <a:p>
            <a:r>
              <a:rPr lang="fr-FR" dirty="0" smtClean="0"/>
              <a:t>Plus épais que large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6752"/>
            <a:ext cx="6642663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 l="50000"/>
          <a:stretch>
            <a:fillRect/>
          </a:stretch>
        </p:blipFill>
        <p:spPr bwMode="auto">
          <a:xfrm>
            <a:off x="4860031" y="2420888"/>
            <a:ext cx="4158079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066800"/>
          </a:xfrm>
        </p:spPr>
        <p:txBody>
          <a:bodyPr/>
          <a:lstStyle/>
          <a:p>
            <a:r>
              <a:rPr lang="fr-FR" dirty="0" smtClean="0"/>
              <a:t>Contours irréguliers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01339"/>
            <a:ext cx="3744416" cy="4789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844824"/>
            <a:ext cx="4032448" cy="2245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4293096"/>
            <a:ext cx="3960440" cy="2338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29600" cy="1066800"/>
          </a:xfrm>
        </p:spPr>
        <p:txBody>
          <a:bodyPr/>
          <a:lstStyle/>
          <a:p>
            <a:r>
              <a:rPr lang="fr-FR" dirty="0" err="1" smtClean="0"/>
              <a:t>Microcalcifications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48880"/>
            <a:ext cx="4241866" cy="4055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6703" y="2348880"/>
            <a:ext cx="4777297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066800"/>
          </a:xfrm>
        </p:spPr>
        <p:txBody>
          <a:bodyPr/>
          <a:lstStyle/>
          <a:p>
            <a:r>
              <a:rPr lang="fr-FR" dirty="0" smtClean="0"/>
              <a:t>Fortement </a:t>
            </a:r>
            <a:r>
              <a:rPr lang="fr-FR" dirty="0" err="1" smtClean="0"/>
              <a:t>hypoéchogène</a:t>
            </a:r>
            <a:endParaRPr lang="fr-FR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6792"/>
            <a:ext cx="3999310" cy="3969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1628800"/>
            <a:ext cx="4757382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4171630"/>
            <a:ext cx="4176464" cy="2686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Hyper vascularisation </a:t>
            </a:r>
            <a:br>
              <a:rPr lang="fr-FR" dirty="0" smtClean="0"/>
            </a:br>
            <a:r>
              <a:rPr lang="fr-FR" dirty="0" smtClean="0"/>
              <a:t>(centrale et périphérique)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772816"/>
            <a:ext cx="6228184" cy="4441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6437810" y="6488668"/>
            <a:ext cx="27061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err="1" smtClean="0"/>
              <a:t>RadioGraphics</a:t>
            </a:r>
            <a:r>
              <a:rPr lang="fr-FR" b="1" dirty="0" smtClean="0"/>
              <a:t> 2007</a:t>
            </a:r>
            <a:endParaRPr lang="fr-FR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412776"/>
            <a:ext cx="6046805" cy="4756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6012160" y="6488668"/>
            <a:ext cx="26212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err="1" smtClean="0"/>
              <a:t>RadioGraphics</a:t>
            </a:r>
            <a:r>
              <a:rPr lang="fr-FR" b="1" dirty="0" smtClean="0"/>
              <a:t> 2007</a:t>
            </a:r>
            <a:endParaRPr lang="fr-FR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Quelques caractéristiques particuliers  des carcinomes papillaires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457200" y="2249488"/>
          <a:ext cx="8229600" cy="3388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caractéristiques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b="1" dirty="0" smtClean="0"/>
                        <a:t>Calcifications:</a:t>
                      </a:r>
                    </a:p>
                    <a:p>
                      <a:r>
                        <a:rPr lang="fr-FR" dirty="0" smtClean="0"/>
                        <a:t>         Micro calcifications </a:t>
                      </a:r>
                    </a:p>
                    <a:p>
                      <a:r>
                        <a:rPr lang="fr-FR" dirty="0" smtClean="0"/>
                        <a:t>          grossières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 smtClean="0"/>
                    </a:p>
                    <a:p>
                      <a:r>
                        <a:rPr lang="fr-FR" dirty="0" smtClean="0"/>
                        <a:t>Carcinome papillaire</a:t>
                      </a:r>
                    </a:p>
                    <a:p>
                      <a:r>
                        <a:rPr lang="fr-FR" dirty="0" smtClean="0"/>
                        <a:t>Carcinome médullaire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b="1" dirty="0" smtClean="0"/>
                        <a:t>Contours :</a:t>
                      </a:r>
                    </a:p>
                    <a:p>
                      <a:r>
                        <a:rPr lang="fr-FR" dirty="0" smtClean="0"/>
                        <a:t>         Halo complet ou incomplet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 smtClean="0"/>
                    </a:p>
                    <a:p>
                      <a:r>
                        <a:rPr lang="fr-FR" dirty="0" smtClean="0"/>
                        <a:t>Carcinome papillaire</a:t>
                      </a:r>
                      <a:r>
                        <a:rPr lang="fr-FR" baseline="0" dirty="0" smtClean="0"/>
                        <a:t> (10-20%)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b="1" dirty="0" smtClean="0"/>
                        <a:t>ADP métastatiques:</a:t>
                      </a:r>
                    </a:p>
                    <a:p>
                      <a:r>
                        <a:rPr lang="fr-FR" dirty="0" smtClean="0"/>
                        <a:t>          fréquence</a:t>
                      </a:r>
                    </a:p>
                    <a:p>
                      <a:endParaRPr lang="fr-FR" dirty="0" smtClean="0"/>
                    </a:p>
                    <a:p>
                      <a:r>
                        <a:rPr lang="fr-FR" dirty="0" smtClean="0"/>
                        <a:t>          composante</a:t>
                      </a:r>
                      <a:r>
                        <a:rPr lang="fr-FR" baseline="0" dirty="0" smtClean="0"/>
                        <a:t> kystique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 smtClean="0"/>
                    </a:p>
                    <a:p>
                      <a:r>
                        <a:rPr lang="fr-FR" dirty="0" smtClean="0"/>
                        <a:t>Carcinome papillaire</a:t>
                      </a:r>
                      <a:r>
                        <a:rPr lang="fr-FR" dirty="0" smtClean="0">
                          <a:sym typeface="Wingdings" pitchFamily="2" charset="2"/>
                        </a:rPr>
                        <a:t>:</a:t>
                      </a:r>
                      <a:r>
                        <a:rPr lang="fr-FR" baseline="0" dirty="0" smtClean="0">
                          <a:sym typeface="Wingdings" pitchFamily="2" charset="2"/>
                        </a:rPr>
                        <a:t> (</a:t>
                      </a:r>
                      <a:r>
                        <a:rPr lang="fr-FR" dirty="0" smtClean="0">
                          <a:sym typeface="Wingdings" pitchFamily="2" charset="2"/>
                        </a:rPr>
                        <a:t>40% adultes/90%</a:t>
                      </a:r>
                      <a:r>
                        <a:rPr lang="fr-FR" baseline="0" dirty="0" smtClean="0">
                          <a:sym typeface="Wingdings" pitchFamily="2" charset="2"/>
                        </a:rPr>
                        <a:t> enfants)</a:t>
                      </a:r>
                    </a:p>
                    <a:p>
                      <a:r>
                        <a:rPr lang="fr-FR" baseline="0" dirty="0" smtClean="0">
                          <a:sym typeface="Wingdings" pitchFamily="2" charset="2"/>
                        </a:rPr>
                        <a:t>Carcinome papillaire (70%) (</a:t>
                      </a:r>
                      <a:r>
                        <a:rPr lang="fr-FR" baseline="0" dirty="0" err="1" smtClean="0">
                          <a:sym typeface="Wingdings" pitchFamily="2" charset="2"/>
                        </a:rPr>
                        <a:t>srt</a:t>
                      </a:r>
                      <a:r>
                        <a:rPr lang="fr-FR" baseline="0" dirty="0" smtClean="0">
                          <a:sym typeface="Wingdings" pitchFamily="2" charset="2"/>
                        </a:rPr>
                        <a:t> sujet jeune)</a:t>
                      </a:r>
                      <a:endParaRPr lang="fr-FR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4355976" y="594928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fr-FR" dirty="0" smtClean="0"/>
          </a:p>
          <a:p>
            <a:r>
              <a:rPr lang="fr-FR" dirty="0" smtClean="0"/>
              <a:t> </a:t>
            </a:r>
            <a:r>
              <a:rPr lang="fr-FR" b="1" dirty="0" err="1" smtClean="0"/>
              <a:t>RadioGraphics</a:t>
            </a:r>
            <a:r>
              <a:rPr lang="fr-FR" b="1" dirty="0" smtClean="0"/>
              <a:t> 2014 </a:t>
            </a:r>
            <a:endParaRPr lang="fr-FR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2132856"/>
            <a:ext cx="8229600" cy="1066800"/>
          </a:xfrm>
        </p:spPr>
        <p:txBody>
          <a:bodyPr/>
          <a:lstStyle/>
          <a:p>
            <a:r>
              <a:rPr lang="fr-FR" dirty="0" smtClean="0"/>
              <a:t>Bilan d’extension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755576" y="3501008"/>
            <a:ext cx="7632848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23544" lvl="2" indent="-219456">
              <a:spcBef>
                <a:spcPts val="300"/>
              </a:spcBef>
              <a:buClr>
                <a:schemeClr val="accent1"/>
              </a:buClr>
            </a:pPr>
            <a:r>
              <a:rPr lang="fr-FR" sz="2400" dirty="0" smtClean="0"/>
              <a:t>Les métastases (concomitantes ou post op) surviennent dans:</a:t>
            </a:r>
          </a:p>
          <a:p>
            <a:pPr marL="2295144" lvl="5" indent="-219456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</a:pPr>
            <a:r>
              <a:rPr lang="fr-FR" sz="2400" dirty="0" smtClean="0"/>
              <a:t>         85% des cas au niveau des ADP, </a:t>
            </a:r>
          </a:p>
          <a:p>
            <a:pPr marL="2295144" lvl="5" indent="-219456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</a:pPr>
            <a:r>
              <a:rPr lang="fr-FR" sz="2400" dirty="0" smtClean="0"/>
              <a:t>        dans  environ 12% à distance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Introduction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fr-FR" dirty="0" smtClean="0"/>
              <a:t>Le cancer de la thyroïde (CDT) est un cancer peu fréquent, (environ 1% de l’ensemble des cancers) .</a:t>
            </a:r>
          </a:p>
          <a:p>
            <a:r>
              <a:rPr lang="fr-FR" dirty="0" smtClean="0"/>
              <a:t>Carcinomes thyroïdiens différenciés (90%) : carcinomes papillaires, carcinomes folliculaires.</a:t>
            </a:r>
          </a:p>
          <a:p>
            <a:r>
              <a:rPr lang="fr-FR" dirty="0" smtClean="0"/>
              <a:t>Bon pronostic mais  5% des patients meurent de leurs cancers et </a:t>
            </a:r>
            <a:r>
              <a:rPr lang="fr-FR" dirty="0" smtClean="0">
                <a:solidFill>
                  <a:srgbClr val="7030A0"/>
                </a:solidFill>
              </a:rPr>
              <a:t>10 à 20% d’entre eux présenteront une récidive</a:t>
            </a:r>
            <a:r>
              <a:rPr lang="fr-FR" dirty="0" smtClean="0"/>
              <a:t>, le plus souvent locorégionale.</a:t>
            </a:r>
          </a:p>
          <a:p>
            <a:r>
              <a:rPr lang="fr-FR" dirty="0" smtClean="0"/>
              <a:t>Suivi longtemps basé sur dosage des tg et scintigraphie a l iode 131 (123) : manque de sensibilité </a:t>
            </a:r>
            <a:endParaRPr lang="fr-FR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3429000"/>
            <a:ext cx="8229600" cy="1066800"/>
          </a:xfrm>
        </p:spPr>
        <p:txBody>
          <a:bodyPr/>
          <a:lstStyle/>
          <a:p>
            <a:r>
              <a:rPr lang="fr-FR" dirty="0" smtClean="0"/>
              <a:t>Adénopathies</a:t>
            </a:r>
            <a:endParaRPr lang="fr-FR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généralités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 smtClean="0"/>
          </a:p>
          <a:p>
            <a:r>
              <a:rPr lang="fr-FR" dirty="0" smtClean="0"/>
              <a:t>Site métastatique le plus fréquent</a:t>
            </a:r>
          </a:p>
          <a:p>
            <a:r>
              <a:rPr lang="fr-FR" dirty="0" smtClean="0"/>
              <a:t>85% des métastases (pré ou post op) surviennent sur les ADP)</a:t>
            </a:r>
          </a:p>
          <a:p>
            <a:r>
              <a:rPr lang="fr-FR" dirty="0" smtClean="0"/>
              <a:t>Fréquents si carcinomes papillaires: 40-90%</a:t>
            </a:r>
          </a:p>
          <a:p>
            <a:r>
              <a:rPr lang="fr-FR" dirty="0" smtClean="0"/>
              <a:t>Groupes centrales et périphériques</a:t>
            </a:r>
          </a:p>
          <a:p>
            <a:r>
              <a:rPr lang="fr-FR" dirty="0" smtClean="0"/>
              <a:t>Cartographie exacte</a:t>
            </a:r>
          </a:p>
          <a:p>
            <a:endParaRPr lang="fr-FR" dirty="0"/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6516216" y="620688"/>
            <a:ext cx="2180928" cy="64807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Adénopathies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196752"/>
            <a:ext cx="5400600" cy="5444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Caractérisation : échographie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dirty="0" smtClean="0">
                <a:solidFill>
                  <a:srgbClr val="7030A0"/>
                </a:solidFill>
              </a:rPr>
              <a:t>ganglion réactionnel ( normal):</a:t>
            </a:r>
          </a:p>
          <a:p>
            <a:pPr lvl="2"/>
            <a:r>
              <a:rPr lang="fr-FR" dirty="0" smtClean="0">
                <a:solidFill>
                  <a:schemeClr val="tx1"/>
                </a:solidFill>
              </a:rPr>
              <a:t>ovoïde </a:t>
            </a:r>
          </a:p>
          <a:p>
            <a:pPr lvl="2"/>
            <a:r>
              <a:rPr lang="fr-FR" dirty="0" smtClean="0">
                <a:solidFill>
                  <a:schemeClr val="tx1"/>
                </a:solidFill>
              </a:rPr>
              <a:t>stroma </a:t>
            </a:r>
            <a:r>
              <a:rPr lang="fr-FR" dirty="0" err="1" smtClean="0">
                <a:solidFill>
                  <a:schemeClr val="tx1"/>
                </a:solidFill>
              </a:rPr>
              <a:t>hypoéchogène</a:t>
            </a:r>
            <a:r>
              <a:rPr lang="fr-FR" dirty="0" smtClean="0">
                <a:solidFill>
                  <a:schemeClr val="tx1"/>
                </a:solidFill>
              </a:rPr>
              <a:t> homogène </a:t>
            </a:r>
          </a:p>
          <a:p>
            <a:pPr lvl="2"/>
            <a:r>
              <a:rPr lang="fr-FR" dirty="0" smtClean="0">
                <a:solidFill>
                  <a:schemeClr val="tx1"/>
                </a:solidFill>
              </a:rPr>
              <a:t>hile </a:t>
            </a:r>
            <a:r>
              <a:rPr lang="fr-FR" dirty="0" err="1" smtClean="0">
                <a:solidFill>
                  <a:schemeClr val="tx1"/>
                </a:solidFill>
              </a:rPr>
              <a:t>échogène</a:t>
            </a:r>
            <a:r>
              <a:rPr lang="fr-FR" dirty="0" smtClean="0">
                <a:solidFill>
                  <a:schemeClr val="tx1"/>
                </a:solidFill>
              </a:rPr>
              <a:t> visible </a:t>
            </a:r>
          </a:p>
          <a:p>
            <a:pPr lvl="2"/>
            <a:r>
              <a:rPr lang="fr-FR" dirty="0" smtClean="0">
                <a:solidFill>
                  <a:schemeClr val="tx1"/>
                </a:solidFill>
              </a:rPr>
              <a:t>vascularisation centrale </a:t>
            </a:r>
          </a:p>
          <a:p>
            <a:pPr lvl="2"/>
            <a:r>
              <a:rPr lang="fr-FR" dirty="0" smtClean="0">
                <a:solidFill>
                  <a:schemeClr val="tx1"/>
                </a:solidFill>
              </a:rPr>
              <a:t>plus petit axe &lt;10mm  </a:t>
            </a:r>
          </a:p>
          <a:p>
            <a:endParaRPr lang="fr-FR" dirty="0"/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6516216" y="620688"/>
            <a:ext cx="2180928" cy="64807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Adénopathies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2816"/>
            <a:ext cx="5595927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23520" y="2852936"/>
            <a:ext cx="4320480" cy="3728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66800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7372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fr-FR" b="1" dirty="0" smtClean="0">
                <a:solidFill>
                  <a:srgbClr val="7030A0"/>
                </a:solidFill>
              </a:rPr>
              <a:t>Adénopathies métastatiques: 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r>
              <a:rPr lang="fr-FR" dirty="0" smtClean="0">
                <a:solidFill>
                  <a:srgbClr val="00B0F0"/>
                </a:solidFill>
              </a:rPr>
              <a:t>          *critères forts de malignité</a:t>
            </a:r>
          </a:p>
          <a:p>
            <a:pPr>
              <a:buNone/>
            </a:pPr>
            <a:endParaRPr lang="fr-FR" dirty="0" smtClean="0"/>
          </a:p>
          <a:p>
            <a:r>
              <a:rPr lang="fr-FR" dirty="0" smtClean="0"/>
              <a:t> </a:t>
            </a:r>
            <a:r>
              <a:rPr lang="fr-FR" dirty="0" err="1" smtClean="0"/>
              <a:t>hyperéchogène</a:t>
            </a:r>
            <a:endParaRPr lang="fr-FR" dirty="0" smtClean="0"/>
          </a:p>
          <a:p>
            <a:r>
              <a:rPr lang="fr-FR" dirty="0" smtClean="0"/>
              <a:t>dégénérescence kystique,</a:t>
            </a:r>
          </a:p>
          <a:p>
            <a:r>
              <a:rPr lang="fr-FR" dirty="0" smtClean="0"/>
              <a:t>micro calcifications, </a:t>
            </a:r>
          </a:p>
          <a:p>
            <a:r>
              <a:rPr lang="fr-FR" dirty="0" smtClean="0"/>
              <a:t>vascularisation riche</a:t>
            </a:r>
          </a:p>
          <a:p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Si </a:t>
            </a:r>
            <a:r>
              <a:rPr lang="fr-FR" b="1" dirty="0" smtClean="0"/>
              <a:t>au moins un critère fort =&gt; ganglion suspect</a:t>
            </a:r>
            <a:endParaRPr lang="fr-FR" dirty="0" smtClean="0"/>
          </a:p>
          <a:p>
            <a:r>
              <a:rPr lang="en-US" dirty="0" smtClean="0"/>
              <a:t> echo : </a:t>
            </a:r>
            <a:r>
              <a:rPr lang="en-US" dirty="0" err="1" smtClean="0"/>
              <a:t>sensibilité</a:t>
            </a:r>
            <a:r>
              <a:rPr lang="en-US" dirty="0" smtClean="0"/>
              <a:t> de 63% et specificité de  93%</a:t>
            </a:r>
          </a:p>
          <a:p>
            <a:r>
              <a:rPr lang="en-US" dirty="0" err="1" smtClean="0"/>
              <a:t>Sensibilité</a:t>
            </a:r>
            <a:r>
              <a:rPr lang="en-US" dirty="0" smtClean="0"/>
              <a:t> de </a:t>
            </a:r>
            <a:r>
              <a:rPr lang="en-US" dirty="0" err="1" smtClean="0"/>
              <a:t>détection</a:t>
            </a:r>
            <a:r>
              <a:rPr lang="en-US" dirty="0" smtClean="0"/>
              <a:t> pour ADP </a:t>
            </a:r>
            <a:r>
              <a:rPr lang="en-US" dirty="0" err="1" smtClean="0"/>
              <a:t>centrales</a:t>
            </a:r>
            <a:r>
              <a:rPr lang="en-US" dirty="0" smtClean="0"/>
              <a:t> </a:t>
            </a:r>
            <a:r>
              <a:rPr lang="en-US" dirty="0" err="1" smtClean="0"/>
              <a:t>moindre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latéro</a:t>
            </a:r>
            <a:r>
              <a:rPr lang="en-US" dirty="0" smtClean="0"/>
              <a:t> </a:t>
            </a:r>
            <a:r>
              <a:rPr lang="en-US" dirty="0" err="1" smtClean="0"/>
              <a:t>cervicales</a:t>
            </a:r>
            <a:endParaRPr lang="fr-FR" dirty="0" smtClean="0"/>
          </a:p>
          <a:p>
            <a:endParaRPr lang="fr-FR" dirty="0"/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6516216" y="620688"/>
            <a:ext cx="2180928" cy="64807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Adénopathies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836712"/>
            <a:ext cx="3937005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836712"/>
            <a:ext cx="3240360" cy="2527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501008"/>
            <a:ext cx="3888432" cy="2857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5" y="3573016"/>
            <a:ext cx="3966917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b="1" dirty="0" smtClean="0">
                <a:solidFill>
                  <a:srgbClr val="7030A0"/>
                </a:solidFill>
              </a:rPr>
              <a:t>Adénopathies métastatiques: </a:t>
            </a:r>
          </a:p>
          <a:p>
            <a:pPr>
              <a:buNone/>
            </a:pPr>
            <a:r>
              <a:rPr lang="fr-FR" dirty="0" smtClean="0">
                <a:solidFill>
                  <a:srgbClr val="00B0F0"/>
                </a:solidFill>
              </a:rPr>
              <a:t>             *critères faibles de malignité:</a:t>
            </a:r>
          </a:p>
          <a:p>
            <a:r>
              <a:rPr lang="fr-FR" dirty="0" smtClean="0"/>
              <a:t>arrondies, </a:t>
            </a:r>
          </a:p>
          <a:p>
            <a:r>
              <a:rPr lang="fr-FR" dirty="0" smtClean="0"/>
              <a:t>contours irréguliers, </a:t>
            </a:r>
          </a:p>
          <a:p>
            <a:r>
              <a:rPr lang="fr-FR" dirty="0" smtClean="0"/>
              <a:t>perte de l’architecture normale(hilaire), </a:t>
            </a:r>
          </a:p>
          <a:p>
            <a:r>
              <a:rPr lang="fr-FR" dirty="0" smtClean="0"/>
              <a:t>petit axe &gt;10mm (8 mm)</a:t>
            </a:r>
          </a:p>
          <a:p>
            <a:endParaRPr lang="fr-FR" dirty="0"/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6516216" y="620688"/>
            <a:ext cx="2180928" cy="64807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Adénopathies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276872"/>
            <a:ext cx="5472608" cy="387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Caractérisations: autres moyens d’imagerie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2204864"/>
            <a:ext cx="6660232" cy="4325112"/>
          </a:xfrm>
        </p:spPr>
        <p:txBody>
          <a:bodyPr>
            <a:normAutofit lnSpcReduction="10000"/>
          </a:bodyPr>
          <a:lstStyle/>
          <a:p>
            <a:r>
              <a:rPr lang="fr-FR" dirty="0" smtClean="0"/>
              <a:t>TDM: résolution moindre pour tissus mou</a:t>
            </a:r>
          </a:p>
          <a:p>
            <a:r>
              <a:rPr lang="fr-FR" dirty="0" smtClean="0"/>
              <a:t>IRM: bonne résolution, mais peu d’études précisent sa valeur</a:t>
            </a:r>
          </a:p>
          <a:p>
            <a:r>
              <a:rPr lang="fr-FR" dirty="0" smtClean="0"/>
              <a:t>TEMP ( I131):</a:t>
            </a:r>
          </a:p>
          <a:p>
            <a:pPr>
              <a:buNone/>
            </a:pPr>
            <a:r>
              <a:rPr lang="fr-FR" dirty="0" smtClean="0"/>
              <a:t>      *le tissu thyroïdien résiduel affecte la fixation de I 131 et donc détection des ADP. </a:t>
            </a:r>
          </a:p>
          <a:p>
            <a:pPr>
              <a:buNone/>
            </a:pPr>
            <a:r>
              <a:rPr lang="fr-FR" dirty="0" smtClean="0"/>
              <a:t>      *peut influencer la thérapeutique.</a:t>
            </a:r>
          </a:p>
          <a:p>
            <a:r>
              <a:rPr lang="fr-FR" dirty="0" smtClean="0"/>
              <a:t>18FDG TEMP/TDM:</a:t>
            </a:r>
            <a:endParaRPr lang="fr-FR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97729" y="1772816"/>
            <a:ext cx="2846271" cy="2570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467544" y="3140968"/>
            <a:ext cx="8229600" cy="1066800"/>
          </a:xfrm>
        </p:spPr>
        <p:txBody>
          <a:bodyPr/>
          <a:lstStyle/>
          <a:p>
            <a:r>
              <a:rPr lang="fr-FR" dirty="0" smtClean="0"/>
              <a:t>Moyens d’imagerie</a:t>
            </a:r>
            <a:endParaRPr lang="fr-FR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3356992"/>
            <a:ext cx="8229600" cy="1066800"/>
          </a:xfrm>
        </p:spPr>
        <p:txBody>
          <a:bodyPr/>
          <a:lstStyle/>
          <a:p>
            <a:r>
              <a:rPr lang="fr-FR" dirty="0" smtClean="0"/>
              <a:t>Métastases pulmonaires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700808"/>
            <a:ext cx="5616624" cy="4525963"/>
          </a:xfrm>
        </p:spPr>
        <p:txBody>
          <a:bodyPr>
            <a:normAutofit fontScale="92500" lnSpcReduction="10000"/>
          </a:bodyPr>
          <a:lstStyle/>
          <a:p>
            <a:r>
              <a:rPr lang="fr-FR" dirty="0" smtClean="0"/>
              <a:t>site le plus fréquemment touché par les métastases lors des cancers différenciés de la thyroïde(jusqu’à 7%)</a:t>
            </a:r>
          </a:p>
          <a:p>
            <a:r>
              <a:rPr lang="fr-FR" dirty="0" smtClean="0"/>
              <a:t>TDM a une sensibilité qui avoisine 90% dans leur détection</a:t>
            </a:r>
          </a:p>
          <a:p>
            <a:r>
              <a:rPr lang="fr-FR" dirty="0" smtClean="0"/>
              <a:t>Fixent l’I131 ou 18 FDG selon qu’elles soient bien ou mal différenciées (Flip-Flop)</a:t>
            </a:r>
          </a:p>
          <a:p>
            <a:r>
              <a:rPr lang="fr-FR" dirty="0" smtClean="0"/>
              <a:t>Pronostic est inversement lié à la taille des métastases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39719" y="1412776"/>
            <a:ext cx="3604281" cy="2504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066800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5870347" y="6309320"/>
            <a:ext cx="32736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Nucl</a:t>
            </a:r>
            <a:r>
              <a:rPr lang="en-US" dirty="0" smtClean="0"/>
              <a:t> Med Mol Imaging (2014)</a:t>
            </a:r>
            <a:endParaRPr lang="fr-FR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3429000"/>
            <a:ext cx="8229600" cy="1066800"/>
          </a:xfrm>
        </p:spPr>
        <p:txBody>
          <a:bodyPr/>
          <a:lstStyle/>
          <a:p>
            <a:r>
              <a:rPr lang="fr-FR" dirty="0" smtClean="0"/>
              <a:t>Autres métastases</a:t>
            </a:r>
            <a:endParaRPr lang="fr-FR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Os</a:t>
            </a:r>
          </a:p>
          <a:p>
            <a:r>
              <a:rPr lang="fr-FR" dirty="0" smtClean="0"/>
              <a:t>Rarement autres sites:</a:t>
            </a:r>
          </a:p>
          <a:p>
            <a:pPr>
              <a:buNone/>
            </a:pPr>
            <a:r>
              <a:rPr lang="fr-FR" dirty="0" smtClean="0"/>
              <a:t>          *Encéphale</a:t>
            </a:r>
          </a:p>
          <a:p>
            <a:pPr>
              <a:buNone/>
            </a:pPr>
            <a:r>
              <a:rPr lang="fr-FR" dirty="0" smtClean="0"/>
              <a:t>          *foie</a:t>
            </a:r>
          </a:p>
          <a:p>
            <a:pPr>
              <a:buNone/>
            </a:pPr>
            <a:r>
              <a:rPr lang="fr-FR" dirty="0" smtClean="0"/>
              <a:t>          *Peau</a:t>
            </a:r>
          </a:p>
          <a:p>
            <a:pPr>
              <a:buNone/>
            </a:pPr>
            <a:r>
              <a:rPr lang="fr-FR" dirty="0" smtClean="0"/>
              <a:t>          *Plèvre</a:t>
            </a:r>
          </a:p>
          <a:p>
            <a:pPr>
              <a:buNone/>
            </a:pPr>
            <a:r>
              <a:rPr lang="fr-FR" dirty="0" smtClean="0"/>
              <a:t>          *Muscle</a:t>
            </a:r>
          </a:p>
          <a:p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3356992"/>
            <a:ext cx="8229600" cy="1066800"/>
          </a:xfrm>
        </p:spPr>
        <p:txBody>
          <a:bodyPr/>
          <a:lstStyle/>
          <a:p>
            <a:r>
              <a:rPr lang="fr-FR" dirty="0" smtClean="0"/>
              <a:t>Suivi post thérapeutique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fr-FR" dirty="0" smtClean="0"/>
          </a:p>
          <a:p>
            <a:r>
              <a:rPr lang="fr-FR" dirty="0" smtClean="0"/>
              <a:t>L’échographie est le moyen d’imagerie le plus utilisé pour la surveillance</a:t>
            </a:r>
          </a:p>
          <a:p>
            <a:endParaRPr lang="fr-FR" dirty="0" smtClean="0"/>
          </a:p>
          <a:p>
            <a:r>
              <a:rPr lang="en-US" dirty="0" err="1" smtClean="0"/>
              <a:t>Rythme</a:t>
            </a:r>
            <a:r>
              <a:rPr lang="en-US" dirty="0" smtClean="0"/>
              <a:t> de surveillance </a:t>
            </a:r>
            <a:r>
              <a:rPr lang="en-US" dirty="0" err="1" smtClean="0"/>
              <a:t>échographique</a:t>
            </a:r>
            <a:r>
              <a:rPr lang="en-US" dirty="0" smtClean="0"/>
              <a:t> mal </a:t>
            </a:r>
            <a:r>
              <a:rPr lang="en-US" dirty="0" err="1" smtClean="0"/>
              <a:t>codifié</a:t>
            </a:r>
            <a:r>
              <a:rPr lang="en-US" dirty="0" smtClean="0"/>
              <a:t>: </a:t>
            </a:r>
            <a:r>
              <a:rPr lang="en-US" dirty="0" err="1" smtClean="0"/>
              <a:t>mais</a:t>
            </a:r>
            <a:r>
              <a:rPr lang="en-US" dirty="0" smtClean="0"/>
              <a:t>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conseillé</a:t>
            </a:r>
            <a:r>
              <a:rPr lang="en-US" dirty="0" smtClean="0"/>
              <a:t> de faire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échographie</a:t>
            </a:r>
            <a:r>
              <a:rPr lang="en-US" dirty="0" smtClean="0"/>
              <a:t> post op a 6 et 12 </a:t>
            </a:r>
            <a:r>
              <a:rPr lang="en-US" dirty="0" err="1" smtClean="0"/>
              <a:t>mois</a:t>
            </a:r>
            <a:r>
              <a:rPr lang="en-US" dirty="0" smtClean="0"/>
              <a:t> </a:t>
            </a:r>
            <a:r>
              <a:rPr lang="en-US" dirty="0" err="1" smtClean="0"/>
              <a:t>puis</a:t>
            </a:r>
            <a:r>
              <a:rPr lang="en-US" dirty="0" smtClean="0"/>
              <a:t> </a:t>
            </a:r>
            <a:r>
              <a:rPr lang="en-US" dirty="0" err="1" smtClean="0"/>
              <a:t>chaque</a:t>
            </a:r>
            <a:r>
              <a:rPr lang="en-US" dirty="0" smtClean="0"/>
              <a:t> 3-5 ans.(en  fonction du </a:t>
            </a:r>
            <a:r>
              <a:rPr lang="en-US" dirty="0" err="1" smtClean="0"/>
              <a:t>risque</a:t>
            </a:r>
            <a:r>
              <a:rPr lang="en-US" dirty="0" smtClean="0"/>
              <a:t>)</a:t>
            </a:r>
          </a:p>
          <a:p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740504" y="6488668"/>
            <a:ext cx="34034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err="1" smtClean="0"/>
              <a:t>Nuclear</a:t>
            </a:r>
            <a:r>
              <a:rPr lang="fr-FR" dirty="0" smtClean="0"/>
              <a:t> </a:t>
            </a:r>
            <a:r>
              <a:rPr lang="fr-FR" dirty="0" err="1" smtClean="0"/>
              <a:t>Medicine</a:t>
            </a:r>
            <a:r>
              <a:rPr lang="fr-FR" dirty="0" smtClean="0"/>
              <a:t> </a:t>
            </a:r>
            <a:r>
              <a:rPr lang="fr-FR" dirty="0" err="1" smtClean="0"/>
              <a:t>Review</a:t>
            </a:r>
            <a:r>
              <a:rPr lang="fr-FR" dirty="0" smtClean="0"/>
              <a:t> 2014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5485626" y="6021288"/>
            <a:ext cx="3658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Journal of </a:t>
            </a:r>
            <a:r>
              <a:rPr lang="fr-FR" dirty="0" err="1" smtClean="0"/>
              <a:t>Thyroid</a:t>
            </a:r>
            <a:r>
              <a:rPr lang="fr-FR" dirty="0" smtClean="0"/>
              <a:t> </a:t>
            </a:r>
            <a:r>
              <a:rPr lang="fr-FR" dirty="0" err="1" smtClean="0"/>
              <a:t>Research</a:t>
            </a:r>
            <a:r>
              <a:rPr lang="fr-FR" dirty="0" smtClean="0"/>
              <a:t> 2010</a:t>
            </a:r>
            <a:endParaRPr lang="fr-FR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00B0F0"/>
                </a:solidFill>
              </a:rPr>
              <a:t>Adénopathies</a:t>
            </a:r>
            <a:endParaRPr lang="fr-FR" dirty="0">
              <a:solidFill>
                <a:srgbClr val="00B0F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Détection de signes de malignité sur ADP cervicales: </a:t>
            </a:r>
          </a:p>
          <a:p>
            <a:pPr>
              <a:buNone/>
            </a:pPr>
            <a:r>
              <a:rPr lang="fr-FR" dirty="0"/>
              <a:t> </a:t>
            </a:r>
            <a:r>
              <a:rPr lang="fr-FR" dirty="0" smtClean="0"/>
              <a:t>     *groupe central±</a:t>
            </a:r>
          </a:p>
          <a:p>
            <a:pPr>
              <a:buNone/>
            </a:pPr>
            <a:r>
              <a:rPr lang="fr-FR" dirty="0"/>
              <a:t> </a:t>
            </a:r>
            <a:r>
              <a:rPr lang="fr-FR" dirty="0" smtClean="0"/>
              <a:t>     *ADP périphériques</a:t>
            </a:r>
          </a:p>
          <a:p>
            <a:r>
              <a:rPr lang="fr-FR" dirty="0" smtClean="0"/>
              <a:t>ADP suspectes: sont ponctionnées sous guidage écho graphique avec dosage de Tg sur le liquide de rinçage (sauf compartiment central)</a:t>
            </a:r>
          </a:p>
          <a:p>
            <a:pPr>
              <a:buNone/>
            </a:pPr>
            <a:endParaRPr lang="fr-FR" dirty="0" smtClean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00B0F0"/>
                </a:solidFill>
              </a:rPr>
              <a:t>loge de thyroïdectomie:</a:t>
            </a:r>
            <a:endParaRPr lang="fr-FR" dirty="0">
              <a:solidFill>
                <a:srgbClr val="00B0F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32% des récidives surviennent au niveau du lit thyroïdien </a:t>
            </a:r>
          </a:p>
          <a:p>
            <a:r>
              <a:rPr lang="fr-FR" dirty="0" smtClean="0"/>
              <a:t>Signes de récidive au niveau de la loge de </a:t>
            </a:r>
            <a:r>
              <a:rPr lang="fr-FR" dirty="0" err="1" smtClean="0"/>
              <a:t>thyroidectomie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      *</a:t>
            </a:r>
            <a:r>
              <a:rPr lang="fr-FR" dirty="0" err="1" smtClean="0"/>
              <a:t>Hypoéchogène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      *</a:t>
            </a:r>
            <a:r>
              <a:rPr lang="fr-FR" dirty="0" err="1" smtClean="0"/>
              <a:t>Hypervascularisé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      *</a:t>
            </a:r>
            <a:r>
              <a:rPr lang="fr-FR" dirty="0" err="1" smtClean="0"/>
              <a:t>Microcalcifications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      *Composantes kystiques 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Loge de thyroïdectomie</a:t>
            </a:r>
            <a:endParaRPr lang="fr-FR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1492" t="5244" r="15728" b="9100"/>
          <a:stretch>
            <a:fillRect/>
          </a:stretch>
        </p:blipFill>
        <p:spPr bwMode="auto">
          <a:xfrm>
            <a:off x="4644008" y="2348880"/>
            <a:ext cx="3168352" cy="4085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348880"/>
            <a:ext cx="3997010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340768"/>
            <a:ext cx="4968552" cy="4182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325112"/>
          </a:xfrm>
        </p:spPr>
        <p:txBody>
          <a:bodyPr/>
          <a:lstStyle/>
          <a:p>
            <a:r>
              <a:rPr lang="fr-FR" dirty="0" smtClean="0"/>
              <a:t>Au centre de la prise en charge</a:t>
            </a:r>
          </a:p>
          <a:p>
            <a:r>
              <a:rPr lang="fr-FR" dirty="0" smtClean="0"/>
              <a:t>peu couteux, non invasif, de réalisation facile, répétitif, non affecté par la fixation d’</a:t>
            </a:r>
            <a:r>
              <a:rPr lang="fr-FR" dirty="0" err="1" smtClean="0"/>
              <a:t>iodine</a:t>
            </a:r>
            <a:endParaRPr lang="fr-F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924768"/>
            <a:ext cx="6264696" cy="3933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066800"/>
          </a:xfrm>
        </p:spPr>
        <p:txBody>
          <a:bodyPr>
            <a:normAutofit/>
          </a:bodyPr>
          <a:lstStyle/>
          <a:p>
            <a:r>
              <a:rPr lang="fr-FR" dirty="0" smtClean="0"/>
              <a:t>L’échographie</a:t>
            </a:r>
            <a:endParaRPr lang="fr-FR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>
                <a:solidFill>
                  <a:srgbClr val="00B0F0"/>
                </a:solidFill>
              </a:rPr>
              <a:t>parties molles cervicales</a:t>
            </a:r>
            <a:endParaRPr lang="fr-FR" dirty="0">
              <a:solidFill>
                <a:srgbClr val="00B0F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Récidive au niveau musculaire</a:t>
            </a:r>
            <a:endParaRPr lang="fr-FR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3068960"/>
            <a:ext cx="4392488" cy="3488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dirty="0" smtClean="0"/>
              <a:t>Nécessité d’une surveillance à long terme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r>
              <a:rPr lang="fr-FR" dirty="0" smtClean="0"/>
              <a:t>Rôle central de l’échographie:</a:t>
            </a:r>
          </a:p>
          <a:p>
            <a:pPr lvl="5"/>
            <a:r>
              <a:rPr lang="fr-FR" dirty="0" smtClean="0">
                <a:solidFill>
                  <a:schemeClr val="tx1"/>
                </a:solidFill>
              </a:rPr>
              <a:t>Détection du nodule malin: TI-RADS</a:t>
            </a:r>
          </a:p>
          <a:p>
            <a:pPr lvl="5"/>
            <a:r>
              <a:rPr lang="fr-FR" dirty="0" smtClean="0">
                <a:solidFill>
                  <a:schemeClr val="tx1"/>
                </a:solidFill>
              </a:rPr>
              <a:t>Guidage de l’aspiration à l’aiguille fine </a:t>
            </a:r>
          </a:p>
          <a:p>
            <a:pPr lvl="5"/>
            <a:r>
              <a:rPr lang="fr-FR" dirty="0" smtClean="0">
                <a:solidFill>
                  <a:schemeClr val="tx1"/>
                </a:solidFill>
              </a:rPr>
              <a:t>Recherche des ADP en préopératoire</a:t>
            </a:r>
          </a:p>
          <a:p>
            <a:pPr lvl="5"/>
            <a:r>
              <a:rPr lang="fr-FR" dirty="0" smtClean="0">
                <a:solidFill>
                  <a:schemeClr val="tx1"/>
                </a:solidFill>
              </a:rPr>
              <a:t>Surveillance: détection des récidives</a:t>
            </a:r>
          </a:p>
          <a:p>
            <a:pPr lvl="5">
              <a:buNone/>
            </a:pPr>
            <a:r>
              <a:rPr lang="fr-FR" dirty="0" smtClean="0">
                <a:solidFill>
                  <a:schemeClr val="tx1"/>
                </a:solidFill>
              </a:rPr>
              <a:t>        Connaissance de la sémiologie</a:t>
            </a:r>
          </a:p>
          <a:p>
            <a:endParaRPr lang="fr-FR" dirty="0" smtClean="0"/>
          </a:p>
          <a:p>
            <a:pPr>
              <a:buNone/>
            </a:pPr>
            <a:r>
              <a:rPr lang="fr-FR" dirty="0" smtClean="0"/>
              <a:t>Rôle croissant de l’imagerie combinée</a:t>
            </a:r>
          </a:p>
          <a:p>
            <a:pPr>
              <a:buNone/>
            </a:pPr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4" name="Flèche droite 3"/>
          <p:cNvSpPr/>
          <p:nvPr/>
        </p:nvSpPr>
        <p:spPr>
          <a:xfrm>
            <a:off x="1619672" y="5013176"/>
            <a:ext cx="720080" cy="216024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3429000"/>
            <a:ext cx="8229600" cy="1066800"/>
          </a:xfrm>
        </p:spPr>
        <p:txBody>
          <a:bodyPr/>
          <a:lstStyle/>
          <a:p>
            <a:pPr algn="ctr"/>
            <a:r>
              <a:rPr lang="fr-FR" dirty="0" smtClean="0"/>
              <a:t>MERCI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7543"/>
            <a:ext cx="9144000" cy="5640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Ponction aspiration echoguidée à l’aiguille fine</a:t>
            </a:r>
            <a:endParaRPr lang="fr-FR" dirty="0"/>
          </a:p>
        </p:txBody>
      </p:sp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0" y="1988840"/>
            <a:ext cx="5652120" cy="4397120"/>
          </a:xfrm>
        </p:spPr>
        <p:txBody>
          <a:bodyPr>
            <a:normAutofit fontScale="85000" lnSpcReduction="10000"/>
          </a:bodyPr>
          <a:lstStyle/>
          <a:p>
            <a:r>
              <a:rPr lang="fr-FR" dirty="0" smtClean="0"/>
              <a:t>Outil diagnostique et de suivi</a:t>
            </a:r>
          </a:p>
          <a:p>
            <a:r>
              <a:rPr lang="fr-FR" dirty="0" smtClean="0"/>
              <a:t>Concerne </a:t>
            </a:r>
            <a:r>
              <a:rPr lang="fr-FR" dirty="0" smtClean="0">
                <a:solidFill>
                  <a:srgbClr val="00B0F0"/>
                </a:solidFill>
              </a:rPr>
              <a:t>le nodule </a:t>
            </a:r>
            <a:r>
              <a:rPr lang="fr-FR" dirty="0" smtClean="0"/>
              <a:t>suspect de malignité: diagnostic du cancer</a:t>
            </a:r>
          </a:p>
          <a:p>
            <a:r>
              <a:rPr lang="fr-FR" dirty="0" smtClean="0"/>
              <a:t>Sensibilité de </a:t>
            </a:r>
            <a:r>
              <a:rPr lang="en-US" dirty="0" smtClean="0"/>
              <a:t> 76%–98%, specificité de 71%–100%, </a:t>
            </a:r>
            <a:r>
              <a:rPr lang="en-US" dirty="0" err="1" smtClean="0"/>
              <a:t>taux</a:t>
            </a:r>
            <a:r>
              <a:rPr lang="en-US" dirty="0" smtClean="0"/>
              <a:t> de faux </a:t>
            </a:r>
            <a:r>
              <a:rPr lang="en-US" dirty="0" err="1" smtClean="0"/>
              <a:t>négatifs</a:t>
            </a:r>
            <a:r>
              <a:rPr lang="en-US" dirty="0" smtClean="0"/>
              <a:t> 0%–5%, </a:t>
            </a:r>
            <a:r>
              <a:rPr lang="fr-FR" dirty="0" smtClean="0"/>
              <a:t>taux de faux positifs 0–5.7%</a:t>
            </a:r>
          </a:p>
          <a:p>
            <a:endParaRPr lang="fr-FR" dirty="0" smtClean="0"/>
          </a:p>
          <a:p>
            <a:r>
              <a:rPr lang="fr-FR" dirty="0" smtClean="0"/>
              <a:t>Au niveau </a:t>
            </a:r>
            <a:r>
              <a:rPr lang="fr-FR" dirty="0" smtClean="0">
                <a:solidFill>
                  <a:srgbClr val="00B0F0"/>
                </a:solidFill>
              </a:rPr>
              <a:t>des ADP </a:t>
            </a:r>
            <a:r>
              <a:rPr lang="fr-FR" dirty="0" smtClean="0"/>
              <a:t>(bilan initial et suivi): Sensibilisée par le dosage de la TG dans le liquide d’aspiration des ADP.</a:t>
            </a:r>
          </a:p>
          <a:p>
            <a:r>
              <a:rPr lang="fr-FR" dirty="0" smtClean="0"/>
              <a:t>Thérapeutique?</a:t>
            </a:r>
          </a:p>
          <a:p>
            <a:endParaRPr lang="fr-F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28100" y="2420888"/>
            <a:ext cx="3315899" cy="2888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5940152" y="5517232"/>
            <a:ext cx="26484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err="1" smtClean="0"/>
              <a:t>RadioGraphics</a:t>
            </a:r>
            <a:r>
              <a:rPr lang="fr-FR" b="1" dirty="0" smtClean="0"/>
              <a:t> 2008</a:t>
            </a:r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3059832" y="5733256"/>
            <a:ext cx="60841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FR" dirty="0" smtClean="0"/>
          </a:p>
          <a:p>
            <a:r>
              <a:rPr lang="en-US" dirty="0" smtClean="0"/>
              <a:t> </a:t>
            </a:r>
            <a:r>
              <a:rPr lang="en-US" b="1" dirty="0" smtClean="0"/>
              <a:t>Asian Pacific Journal of Cancer Prevention, 2014 </a:t>
            </a:r>
            <a:endParaRPr lang="fr-FR" b="1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L’IRM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325112"/>
          </a:xfrm>
        </p:spPr>
        <p:txBody>
          <a:bodyPr/>
          <a:lstStyle/>
          <a:p>
            <a:r>
              <a:rPr lang="fr-FR" dirty="0" smtClean="0"/>
              <a:t>Extension locorégionale et recherche d’ADP en préopératoire</a:t>
            </a:r>
          </a:p>
          <a:p>
            <a:r>
              <a:rPr lang="fr-FR" dirty="0" smtClean="0"/>
              <a:t>Recherche d’ADP dans le suivi+++</a:t>
            </a:r>
          </a:p>
          <a:p>
            <a:r>
              <a:rPr lang="fr-FR" dirty="0" smtClean="0"/>
              <a:t>Valeur peu précisée dans la littérature</a:t>
            </a:r>
            <a:endParaRPr lang="fr-FR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Le scanner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2532888"/>
            <a:ext cx="8229600" cy="4325112"/>
          </a:xfrm>
        </p:spPr>
        <p:txBody>
          <a:bodyPr/>
          <a:lstStyle/>
          <a:p>
            <a:r>
              <a:rPr lang="fr-FR" dirty="0" smtClean="0"/>
              <a:t>Extension locorégionale et à distance (poumon+++)</a:t>
            </a:r>
          </a:p>
          <a:p>
            <a:r>
              <a:rPr lang="fr-FR" dirty="0" smtClean="0"/>
              <a:t>Mauvaise résolution tissulaire: pas de place pour recherche de métastases ganglionnaires</a:t>
            </a:r>
            <a:endParaRPr lang="fr-F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066800"/>
          </a:xfrm>
        </p:spPr>
        <p:txBody>
          <a:bodyPr/>
          <a:lstStyle/>
          <a:p>
            <a:r>
              <a:rPr lang="fr-FR" dirty="0" smtClean="0"/>
              <a:t>L’imagerie nucléaire 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1340768"/>
            <a:ext cx="5832648" cy="4325112"/>
          </a:xfrm>
        </p:spPr>
        <p:txBody>
          <a:bodyPr>
            <a:normAutofit fontScale="92500" lnSpcReduction="10000"/>
          </a:bodyPr>
          <a:lstStyle/>
          <a:p>
            <a:r>
              <a:rPr lang="fr-FR" dirty="0" smtClean="0"/>
              <a:t>L’imageries à l’iode radio actif: *I123/131I *scintigraphie/TEMP/TEMP-TDM: suivi+++</a:t>
            </a:r>
          </a:p>
          <a:p>
            <a:r>
              <a:rPr lang="fr-FR" dirty="0" smtClean="0"/>
              <a:t>18FDG TEMP-TDM : </a:t>
            </a:r>
          </a:p>
          <a:p>
            <a:pPr>
              <a:buNone/>
            </a:pPr>
            <a:r>
              <a:rPr lang="fr-FR" dirty="0" smtClean="0"/>
              <a:t>-rôle limité dans le diagnostic et bilan pré-op (carcinomes bien différenciés fixent peu)</a:t>
            </a:r>
          </a:p>
          <a:p>
            <a:pPr>
              <a:buNone/>
            </a:pPr>
            <a:r>
              <a:rPr lang="fr-FR" dirty="0" smtClean="0"/>
              <a:t>-suivi: taux élevé de TG avec scintigraphie à 131I négative</a:t>
            </a:r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Scintigraphie au tc99??</a:t>
            </a:r>
          </a:p>
          <a:p>
            <a:endParaRPr lang="fr-F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31632" y="2276872"/>
            <a:ext cx="3312368" cy="1790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6235832" y="6093296"/>
            <a:ext cx="29081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/>
              <a:t>J </a:t>
            </a:r>
            <a:r>
              <a:rPr lang="fr-FR" b="1" dirty="0" err="1" smtClean="0"/>
              <a:t>Ultrasound</a:t>
            </a:r>
            <a:r>
              <a:rPr lang="fr-FR" b="1" dirty="0" smtClean="0"/>
              <a:t> Med 2011</a:t>
            </a:r>
          </a:p>
        </p:txBody>
      </p:sp>
      <p:sp>
        <p:nvSpPr>
          <p:cNvPr id="7" name="Rectangle 6"/>
          <p:cNvSpPr/>
          <p:nvPr/>
        </p:nvSpPr>
        <p:spPr>
          <a:xfrm>
            <a:off x="7484571" y="6488668"/>
            <a:ext cx="16594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/>
              <a:t>in vivo </a:t>
            </a:r>
            <a:r>
              <a:rPr lang="fr-FR" b="1" i="1" dirty="0" smtClean="0"/>
              <a:t>2008</a:t>
            </a:r>
            <a:endParaRPr lang="fr-FR" b="1" dirty="0"/>
          </a:p>
        </p:txBody>
      </p:sp>
      <p:sp>
        <p:nvSpPr>
          <p:cNvPr id="8" name="Rectangle 7"/>
          <p:cNvSpPr/>
          <p:nvPr/>
        </p:nvSpPr>
        <p:spPr>
          <a:xfrm>
            <a:off x="4139952" y="5733256"/>
            <a:ext cx="5004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European journal of endocrinology 2010</a:t>
            </a:r>
            <a:endParaRPr lang="fr-FR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in">
  <a:themeElements>
    <a:clrScheme name="Urbai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i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i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5147</TotalTime>
  <Words>916</Words>
  <Application>Microsoft Office PowerPoint</Application>
  <PresentationFormat>Affichage à l'écran (4:3)</PresentationFormat>
  <Paragraphs>169</Paragraphs>
  <Slides>42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42</vt:i4>
      </vt:variant>
    </vt:vector>
  </HeadingPairs>
  <TitlesOfParts>
    <vt:vector size="43" baseType="lpstr">
      <vt:lpstr>Urbain</vt:lpstr>
      <vt:lpstr>Rôle de l’imagerie dans la prise en charge des cancers différenciés de la thyroïde</vt:lpstr>
      <vt:lpstr>Introduction</vt:lpstr>
      <vt:lpstr>Moyens d’imagerie</vt:lpstr>
      <vt:lpstr>L’échographie</vt:lpstr>
      <vt:lpstr>Diapositive 5</vt:lpstr>
      <vt:lpstr>Ponction aspiration echoguidée à l’aiguille fine</vt:lpstr>
      <vt:lpstr>L’IRM </vt:lpstr>
      <vt:lpstr>Le scanner</vt:lpstr>
      <vt:lpstr>L’imagerie nucléaire  </vt:lpstr>
      <vt:lpstr>Diagnostic positif</vt:lpstr>
      <vt:lpstr>Caractérisation du nodule </vt:lpstr>
      <vt:lpstr>Plus épais que large</vt:lpstr>
      <vt:lpstr>Contours irréguliers</vt:lpstr>
      <vt:lpstr>Microcalcifications</vt:lpstr>
      <vt:lpstr>Fortement hypoéchogène</vt:lpstr>
      <vt:lpstr>Hyper vascularisation  (centrale et périphérique)</vt:lpstr>
      <vt:lpstr>Diapositive 17</vt:lpstr>
      <vt:lpstr>Quelques caractéristiques particuliers  des carcinomes papillaires</vt:lpstr>
      <vt:lpstr>Bilan d’extension</vt:lpstr>
      <vt:lpstr>Adénopathies</vt:lpstr>
      <vt:lpstr>généralités</vt:lpstr>
      <vt:lpstr>Diapositive 22</vt:lpstr>
      <vt:lpstr>Caractérisation : échographie</vt:lpstr>
      <vt:lpstr>Diapositive 24</vt:lpstr>
      <vt:lpstr>Diapositive 25</vt:lpstr>
      <vt:lpstr>Diapositive 26</vt:lpstr>
      <vt:lpstr>Diapositive 27</vt:lpstr>
      <vt:lpstr>Diapositive 28</vt:lpstr>
      <vt:lpstr>Caractérisations: autres moyens d’imagerie</vt:lpstr>
      <vt:lpstr>Métastases pulmonaires</vt:lpstr>
      <vt:lpstr>Diapositive 31</vt:lpstr>
      <vt:lpstr>Autres métastases</vt:lpstr>
      <vt:lpstr>Diapositive 33</vt:lpstr>
      <vt:lpstr>Suivi post thérapeutique</vt:lpstr>
      <vt:lpstr>Diapositive 35</vt:lpstr>
      <vt:lpstr>Adénopathies</vt:lpstr>
      <vt:lpstr>loge de thyroïdectomie:</vt:lpstr>
      <vt:lpstr>Loge de thyroïdectomie</vt:lpstr>
      <vt:lpstr>Diapositive 39</vt:lpstr>
      <vt:lpstr>parties molles cervicales</vt:lpstr>
      <vt:lpstr>conclusion</vt:lpstr>
      <vt:lpstr>MERCI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Role de l’imagerie dans la prise en charge des cancers bien différenciés de la thyroide</dc:title>
  <dc:creator>soumaya</dc:creator>
  <cp:lastModifiedBy>soumaya</cp:lastModifiedBy>
  <cp:revision>126</cp:revision>
  <dcterms:created xsi:type="dcterms:W3CDTF">2015-03-09T10:46:36Z</dcterms:created>
  <dcterms:modified xsi:type="dcterms:W3CDTF">2015-03-13T17:27:15Z</dcterms:modified>
</cp:coreProperties>
</file>