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301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305" r:id="rId15"/>
    <p:sldId id="271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303" r:id="rId26"/>
    <p:sldId id="282" r:id="rId27"/>
    <p:sldId id="283" r:id="rId28"/>
    <p:sldId id="284" r:id="rId29"/>
    <p:sldId id="286" r:id="rId30"/>
    <p:sldId id="287" r:id="rId3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561" autoAdjust="0"/>
    <p:restoredTop sz="94660"/>
  </p:normalViewPr>
  <p:slideViewPr>
    <p:cSldViewPr>
      <p:cViewPr>
        <p:scale>
          <a:sx n="70" d="100"/>
          <a:sy n="70" d="100"/>
        </p:scale>
        <p:origin x="-1224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2B7690-4C76-4E9B-B0D4-E566620E3503}" type="datetimeFigureOut">
              <a:rPr lang="fr-FR" smtClean="0"/>
              <a:pPr/>
              <a:t>15/03/2015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A4CC8-622A-49E2-B15C-E6854BFE8C5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A4CC8-622A-49E2-B15C-E6854BFE8C54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ectangle à coins arrondis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ectangle à coins arrondis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DF6E76FE-0352-4A05-A0FD-0FF7C50D0AB6}" type="datetimeFigureOut">
              <a:rPr lang="fr-FR" smtClean="0"/>
              <a:pPr/>
              <a:t>15/03/2015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fr-FR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ED43B35-21C1-4FF9-A475-79F78FFE77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E76FE-0352-4A05-A0FD-0FF7C50D0AB6}" type="datetimeFigureOut">
              <a:rPr lang="fr-FR" smtClean="0"/>
              <a:pPr/>
              <a:t>15/03/2015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3B35-21C1-4FF9-A475-79F78FFE77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E76FE-0352-4A05-A0FD-0FF7C50D0AB6}" type="datetimeFigureOut">
              <a:rPr lang="fr-FR" smtClean="0"/>
              <a:pPr/>
              <a:t>15/03/2015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3B35-21C1-4FF9-A475-79F78FFE77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E76FE-0352-4A05-A0FD-0FF7C50D0AB6}" type="datetimeFigureOut">
              <a:rPr lang="fr-FR" smtClean="0"/>
              <a:pPr/>
              <a:t>15/03/2015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3B35-21C1-4FF9-A475-79F78FFE77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E76FE-0352-4A05-A0FD-0FF7C50D0AB6}" type="datetimeFigureOut">
              <a:rPr lang="fr-FR" smtClean="0"/>
              <a:pPr/>
              <a:t>15/03/2015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3B35-21C1-4FF9-A475-79F78FFE77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E76FE-0352-4A05-A0FD-0FF7C50D0AB6}" type="datetimeFigureOut">
              <a:rPr lang="fr-FR" smtClean="0"/>
              <a:pPr/>
              <a:t>15/03/2015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3B35-21C1-4FF9-A475-79F78FFE77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6" name="Espace réservé de la date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F6E76FE-0352-4A05-A0FD-0FF7C50D0AB6}" type="datetimeFigureOut">
              <a:rPr lang="fr-FR" smtClean="0"/>
              <a:pPr/>
              <a:t>15/03/2015</a:t>
            </a:fld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ED43B35-21C1-4FF9-A475-79F78FFE778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DF6E76FE-0352-4A05-A0FD-0FF7C50D0AB6}" type="datetimeFigureOut">
              <a:rPr lang="fr-FR" smtClean="0"/>
              <a:pPr/>
              <a:t>15/03/2015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ED43B35-21C1-4FF9-A475-79F78FFE77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E76FE-0352-4A05-A0FD-0FF7C50D0AB6}" type="datetimeFigureOut">
              <a:rPr lang="fr-FR" smtClean="0"/>
              <a:pPr/>
              <a:t>15/03/2015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3B35-21C1-4FF9-A475-79F78FFE77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E76FE-0352-4A05-A0FD-0FF7C50D0AB6}" type="datetimeFigureOut">
              <a:rPr lang="fr-FR" smtClean="0"/>
              <a:pPr/>
              <a:t>15/03/2015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3B35-21C1-4FF9-A475-79F78FFE77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E76FE-0352-4A05-A0FD-0FF7C50D0AB6}" type="datetimeFigureOut">
              <a:rPr lang="fr-FR" smtClean="0"/>
              <a:pPr/>
              <a:t>15/03/2015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3B35-21C1-4FF9-A475-79F78FFE77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ectangle à coins arrondis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ectangle à coins arrondis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DF6E76FE-0352-4A05-A0FD-0FF7C50D0AB6}" type="datetimeFigureOut">
              <a:rPr lang="fr-FR" smtClean="0"/>
              <a:pPr/>
              <a:t>15/03/2015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fr-FR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ED43B35-21C1-4FF9-A475-79F78FFE77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421624" cy="2357454"/>
          </a:xfrm>
        </p:spPr>
        <p:txBody>
          <a:bodyPr>
            <a:noAutofit/>
          </a:bodyPr>
          <a:lstStyle/>
          <a:p>
            <a:pPr algn="ctr"/>
            <a:r>
              <a:rPr lang="fr-FR" sz="40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L'IRATHÉRAPIE DANS LA PRISE </a:t>
            </a:r>
            <a:br>
              <a:rPr lang="fr-FR" sz="40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fr-FR" sz="40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EN CHARGE DES CARCINOMES DIFFÉRENCIÉS DE LA THYROÏDE</a:t>
            </a:r>
            <a:endParaRPr lang="fr-FR" sz="4000" dirty="0">
              <a:solidFill>
                <a:schemeClr val="accent6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722376" y="4327974"/>
            <a:ext cx="7772400" cy="1887108"/>
          </a:xfrm>
        </p:spPr>
        <p:txBody>
          <a:bodyPr>
            <a:normAutofit/>
          </a:bodyPr>
          <a:lstStyle/>
          <a:p>
            <a:pPr algn="ctr"/>
            <a:r>
              <a:rPr lang="fr-FR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Réunion</a:t>
            </a:r>
            <a:r>
              <a:rPr lang="fr-FR" cap="none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GTS Mars 2015</a:t>
            </a:r>
          </a:p>
          <a:p>
            <a:pPr algn="ctr"/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Dr. </a:t>
            </a:r>
            <a:r>
              <a:rPr lang="fr-FR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Hiroual</a:t>
            </a:r>
            <a:r>
              <a:rPr lang="fr-F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Soufiane</a:t>
            </a:r>
            <a:endParaRPr lang="fr-F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800" cap="none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Service de Médecine nucléaire, CHU Med VI-Marrakech</a:t>
            </a:r>
            <a:endParaRPr lang="fr-FR" sz="1800" b="1" cap="none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931618"/>
          </a:xfrm>
        </p:spPr>
        <p:txBody>
          <a:bodyPr/>
          <a:lstStyle/>
          <a:p>
            <a:pPr algn="ctr">
              <a:buNone/>
            </a:pPr>
            <a:r>
              <a:rPr lang="fr-FR" dirty="0" smtClean="0">
                <a:solidFill>
                  <a:schemeClr val="accent5">
                    <a:lumMod val="75000"/>
                  </a:schemeClr>
                </a:solidFill>
              </a:rPr>
              <a:t>Iode 131</a:t>
            </a:r>
            <a:endParaRPr lang="fr-FR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6" name="Connecteur en arc 5"/>
          <p:cNvCxnSpPr/>
          <p:nvPr/>
        </p:nvCxnSpPr>
        <p:spPr>
          <a:xfrm rot="10800000" flipV="1">
            <a:off x="2214546" y="1000106"/>
            <a:ext cx="1643074" cy="500067"/>
          </a:xfrm>
          <a:prstGeom prst="curvedConnector3">
            <a:avLst>
              <a:gd name="adj1" fmla="val 50000"/>
            </a:avLst>
          </a:prstGeom>
          <a:ln w="2222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en arc 7"/>
          <p:cNvCxnSpPr/>
          <p:nvPr/>
        </p:nvCxnSpPr>
        <p:spPr>
          <a:xfrm>
            <a:off x="5438780" y="1009632"/>
            <a:ext cx="1633550" cy="561980"/>
          </a:xfrm>
          <a:prstGeom prst="curvedConnector3">
            <a:avLst>
              <a:gd name="adj1" fmla="val 50000"/>
            </a:avLst>
          </a:prstGeom>
          <a:ln w="2222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786058"/>
            <a:ext cx="328691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5" name="Connecteur droit avec flèche 14"/>
          <p:cNvCxnSpPr/>
          <p:nvPr/>
        </p:nvCxnSpPr>
        <p:spPr>
          <a:xfrm rot="5400000" flipH="1" flipV="1">
            <a:off x="1463653" y="4392619"/>
            <a:ext cx="357190" cy="1588"/>
          </a:xfrm>
          <a:prstGeom prst="straightConnector1">
            <a:avLst/>
          </a:prstGeom>
          <a:ln w="2222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 rot="5400000" flipH="1" flipV="1">
            <a:off x="1749405" y="4392619"/>
            <a:ext cx="357190" cy="1588"/>
          </a:xfrm>
          <a:prstGeom prst="straightConnector1">
            <a:avLst/>
          </a:prstGeom>
          <a:ln w="2222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 rot="5400000" flipH="1" flipV="1">
            <a:off x="2035157" y="4321181"/>
            <a:ext cx="357190" cy="1588"/>
          </a:xfrm>
          <a:prstGeom prst="straightConnector1">
            <a:avLst/>
          </a:prstGeom>
          <a:ln w="2222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428596" y="1518810"/>
            <a:ext cx="2643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solidFill>
                  <a:schemeClr val="accent5">
                    <a:lumMod val="50000"/>
                  </a:schemeClr>
                </a:solidFill>
              </a:rPr>
              <a:t>Rayonnement Gamma</a:t>
            </a:r>
            <a:endParaRPr lang="fr-FR" sz="1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6286512" y="1590248"/>
            <a:ext cx="23574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solidFill>
                  <a:schemeClr val="accent5">
                    <a:lumMod val="50000"/>
                  </a:schemeClr>
                </a:solidFill>
              </a:rPr>
              <a:t>Rayonnement </a:t>
            </a:r>
            <a:r>
              <a:rPr lang="el-GR" sz="1600" b="1" dirty="0" smtClean="0">
                <a:solidFill>
                  <a:schemeClr val="accent5">
                    <a:lumMod val="50000"/>
                  </a:schemeClr>
                </a:solidFill>
              </a:rPr>
              <a:t>β-</a:t>
            </a:r>
            <a:endParaRPr lang="fr-FR" sz="1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786058"/>
            <a:ext cx="262865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6" name="Connecteur droit avec flèche 25"/>
          <p:cNvCxnSpPr/>
          <p:nvPr/>
        </p:nvCxnSpPr>
        <p:spPr>
          <a:xfrm rot="10800000" flipV="1">
            <a:off x="7431108" y="4071942"/>
            <a:ext cx="569916" cy="357190"/>
          </a:xfrm>
          <a:prstGeom prst="straightConnector1">
            <a:avLst/>
          </a:prstGeom>
          <a:ln w="2222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/>
          <p:cNvCxnSpPr/>
          <p:nvPr/>
        </p:nvCxnSpPr>
        <p:spPr>
          <a:xfrm rot="10800000" flipV="1">
            <a:off x="7431108" y="4357693"/>
            <a:ext cx="569916" cy="357190"/>
          </a:xfrm>
          <a:prstGeom prst="straightConnector1">
            <a:avLst/>
          </a:prstGeom>
          <a:ln w="2222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8" descr="OUNAYN MARA2"/>
          <p:cNvPicPr>
            <a:picLocks noChangeAspect="1" noChangeArrowheads="1"/>
          </p:cNvPicPr>
          <p:nvPr/>
        </p:nvPicPr>
        <p:blipFill>
          <a:blip r:embed="rId4" cstate="print"/>
          <a:srcRect t="2941"/>
          <a:stretch>
            <a:fillRect/>
          </a:stretch>
        </p:blipFill>
        <p:spPr bwMode="auto">
          <a:xfrm>
            <a:off x="642910" y="2000240"/>
            <a:ext cx="1890697" cy="4714909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1" name="ZoneTexte 30"/>
          <p:cNvSpPr txBox="1"/>
          <p:nvPr/>
        </p:nvSpPr>
        <p:spPr>
          <a:xfrm>
            <a:off x="7429520" y="3786190"/>
            <a:ext cx="9286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chemeClr val="bg2"/>
                </a:solidFill>
                <a:latin typeface="Arial Rounded MT Bold" pitchFamily="34" charset="0"/>
              </a:rPr>
              <a:t>0,8 mm</a:t>
            </a:r>
            <a:endParaRPr lang="fr-FR" sz="1200" b="1" dirty="0">
              <a:solidFill>
                <a:schemeClr val="bg2"/>
              </a:solidFill>
              <a:latin typeface="Arial Rounded MT Bold" pitchFamily="34" charset="0"/>
            </a:endParaRPr>
          </a:p>
        </p:txBody>
      </p:sp>
      <p:cxnSp>
        <p:nvCxnSpPr>
          <p:cNvPr id="18" name="Connecteur droit avec flèche 17"/>
          <p:cNvCxnSpPr/>
          <p:nvPr/>
        </p:nvCxnSpPr>
        <p:spPr>
          <a:xfrm>
            <a:off x="6072198" y="3929066"/>
            <a:ext cx="500067" cy="464347"/>
          </a:xfrm>
          <a:prstGeom prst="straightConnector1">
            <a:avLst/>
          </a:prstGeom>
          <a:ln w="2222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>
            <a:off x="6072198" y="4214818"/>
            <a:ext cx="500067" cy="464347"/>
          </a:xfrm>
          <a:prstGeom prst="straightConnector1">
            <a:avLst/>
          </a:prstGeom>
          <a:ln w="2222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66800"/>
          </a:xfrm>
        </p:spPr>
        <p:txBody>
          <a:bodyPr>
            <a:normAutofit/>
          </a:bodyPr>
          <a:lstStyle/>
          <a:p>
            <a:r>
              <a:rPr lang="fr-FR" sz="3200" u="sng" dirty="0" smtClean="0">
                <a:solidFill>
                  <a:schemeClr val="tx1"/>
                </a:solidFill>
              </a:rPr>
              <a:t>3- MODALITÉS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u="sng" dirty="0" smtClean="0">
                <a:solidFill>
                  <a:srgbClr val="0070C0"/>
                </a:solidFill>
              </a:rPr>
              <a:t>2-3- Information du patient</a:t>
            </a:r>
            <a:endParaRPr lang="fr-FR" sz="3200" u="sng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717172"/>
          </a:xfrm>
        </p:spPr>
        <p:txBody>
          <a:bodyPr>
            <a:normAutofit/>
          </a:bodyPr>
          <a:lstStyle/>
          <a:p>
            <a:r>
              <a:rPr lang="fr-FR" sz="2400" dirty="0" smtClean="0"/>
              <a:t>Sous forme </a:t>
            </a:r>
            <a:r>
              <a:rPr lang="fr-FR" sz="2400" dirty="0" smtClean="0">
                <a:solidFill>
                  <a:srgbClr val="FF0000"/>
                </a:solidFill>
              </a:rPr>
              <a:t>écrite et orale </a:t>
            </a:r>
            <a:r>
              <a:rPr lang="fr-FR" sz="2400" dirty="0" smtClean="0"/>
              <a:t>par le médecin nucléaire responsable du traitement.</a:t>
            </a:r>
          </a:p>
          <a:p>
            <a:pPr>
              <a:buNone/>
            </a:pPr>
            <a:endParaRPr lang="fr-FR" sz="2400" dirty="0" smtClean="0"/>
          </a:p>
          <a:p>
            <a:pPr marL="360000"/>
            <a:r>
              <a:rPr lang="fr-FR" sz="2400" dirty="0" smtClean="0"/>
              <a:t>Informations relatives aux : </a:t>
            </a:r>
          </a:p>
          <a:p>
            <a:pPr marL="900000">
              <a:buNone/>
            </a:pPr>
            <a:endParaRPr lang="fr-FR" sz="2400" dirty="0" smtClean="0">
              <a:solidFill>
                <a:schemeClr val="accent2"/>
              </a:solidFill>
            </a:endParaRPr>
          </a:p>
          <a:p>
            <a:pPr marL="900000">
              <a:buNone/>
            </a:pPr>
            <a:r>
              <a:rPr lang="fr-FR" sz="2400" dirty="0" smtClean="0">
                <a:solidFill>
                  <a:schemeClr val="accent2"/>
                </a:solidFill>
              </a:rPr>
              <a:t>  - </a:t>
            </a:r>
            <a:r>
              <a:rPr lang="fr-FR" sz="2000" dirty="0" smtClean="0">
                <a:solidFill>
                  <a:schemeClr val="accent2"/>
                </a:solidFill>
              </a:rPr>
              <a:t>Buts du traitement et ses modalités.</a:t>
            </a:r>
          </a:p>
          <a:p>
            <a:pPr marL="900000">
              <a:buFont typeface="Georgia" pitchFamily="18" charset="0"/>
              <a:buChar char="−"/>
            </a:pPr>
            <a:endParaRPr lang="fr-FR" sz="2000" dirty="0" smtClean="0">
              <a:solidFill>
                <a:schemeClr val="accent2"/>
              </a:solidFill>
            </a:endParaRPr>
          </a:p>
          <a:p>
            <a:pPr marL="900000">
              <a:buNone/>
            </a:pPr>
            <a:r>
              <a:rPr lang="fr-FR" sz="2000" dirty="0" smtClean="0">
                <a:solidFill>
                  <a:schemeClr val="accent2"/>
                </a:solidFill>
              </a:rPr>
              <a:t> </a:t>
            </a:r>
            <a:r>
              <a:rPr lang="fr-FR" sz="2000" b="1" dirty="0" smtClean="0">
                <a:solidFill>
                  <a:schemeClr val="accent2"/>
                </a:solidFill>
              </a:rPr>
              <a:t> - </a:t>
            </a:r>
            <a:r>
              <a:rPr lang="fr-FR" sz="2000" dirty="0" smtClean="0">
                <a:solidFill>
                  <a:schemeClr val="accent2"/>
                </a:solidFill>
              </a:rPr>
              <a:t>Bénéfices attendus.</a:t>
            </a:r>
          </a:p>
          <a:p>
            <a:pPr marL="900000">
              <a:buFont typeface="Georgia" pitchFamily="18" charset="0"/>
              <a:buChar char="−"/>
            </a:pPr>
            <a:endParaRPr lang="fr-FR" sz="2000" dirty="0" smtClean="0">
              <a:solidFill>
                <a:schemeClr val="accent2"/>
              </a:solidFill>
            </a:endParaRPr>
          </a:p>
          <a:p>
            <a:pPr marL="900000">
              <a:buNone/>
            </a:pPr>
            <a:r>
              <a:rPr lang="fr-FR" sz="2000" dirty="0" smtClean="0">
                <a:solidFill>
                  <a:schemeClr val="accent2"/>
                </a:solidFill>
              </a:rPr>
              <a:t>  </a:t>
            </a:r>
            <a:r>
              <a:rPr lang="fr-FR" sz="2000" b="1" dirty="0" smtClean="0">
                <a:solidFill>
                  <a:schemeClr val="accent2"/>
                </a:solidFill>
              </a:rPr>
              <a:t>-</a:t>
            </a:r>
            <a:r>
              <a:rPr lang="fr-FR" sz="2000" dirty="0" smtClean="0">
                <a:solidFill>
                  <a:schemeClr val="accent2"/>
                </a:solidFill>
              </a:rPr>
              <a:t> Effets secondaires possibles</a:t>
            </a:r>
          </a:p>
          <a:p>
            <a:pPr marL="900000">
              <a:buFont typeface="Georgia" pitchFamily="18" charset="0"/>
              <a:buChar char="−"/>
            </a:pPr>
            <a:endParaRPr lang="fr-FR" sz="2000" dirty="0" smtClean="0">
              <a:solidFill>
                <a:schemeClr val="accent2"/>
              </a:solidFill>
            </a:endParaRPr>
          </a:p>
          <a:p>
            <a:pPr marL="900000">
              <a:buNone/>
            </a:pPr>
            <a:r>
              <a:rPr lang="fr-FR" sz="2000" dirty="0" smtClean="0">
                <a:solidFill>
                  <a:schemeClr val="accent2"/>
                </a:solidFill>
              </a:rPr>
              <a:t> </a:t>
            </a:r>
            <a:r>
              <a:rPr lang="fr-FR" sz="2000" b="1" dirty="0" smtClean="0">
                <a:solidFill>
                  <a:schemeClr val="accent2"/>
                </a:solidFill>
              </a:rPr>
              <a:t> - </a:t>
            </a:r>
            <a:r>
              <a:rPr lang="fr-FR" sz="2000" dirty="0" smtClean="0">
                <a:solidFill>
                  <a:schemeClr val="accent2"/>
                </a:solidFill>
              </a:rPr>
              <a:t>Moyens de radioprotection.</a:t>
            </a:r>
            <a:endParaRPr lang="fr-FR" sz="20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/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357158" y="857232"/>
            <a:ext cx="8429684" cy="564360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u="sng" dirty="0" smtClean="0">
                <a:solidFill>
                  <a:schemeClr val="tx1"/>
                </a:solidFill>
              </a:rPr>
              <a:t>3- MODALITÉS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u="sng" dirty="0" smtClean="0">
                <a:solidFill>
                  <a:srgbClr val="0070C0"/>
                </a:solidFill>
              </a:rPr>
              <a:t>3-3- Préparation au traitement</a:t>
            </a:r>
            <a:endParaRPr lang="fr-FR" u="sng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604350"/>
            <a:ext cx="8686800" cy="4325112"/>
          </a:xfrm>
        </p:spPr>
        <p:txBody>
          <a:bodyPr>
            <a:normAutofit/>
          </a:bodyPr>
          <a:lstStyle/>
          <a:p>
            <a:r>
              <a:rPr lang="fr-FR" sz="2400" dirty="0" smtClean="0"/>
              <a:t>Conseiller une </a:t>
            </a:r>
            <a:r>
              <a:rPr lang="fr-FR" sz="2400" dirty="0" smtClean="0">
                <a:solidFill>
                  <a:srgbClr val="FF0000"/>
                </a:solidFill>
              </a:rPr>
              <a:t>contraception adaptée et efficace </a:t>
            </a:r>
            <a:r>
              <a:rPr lang="fr-FR" sz="2400" dirty="0" smtClean="0"/>
              <a:t>l’année suivant le </a:t>
            </a:r>
            <a:r>
              <a:rPr lang="fr-FR" sz="2400" dirty="0" err="1" smtClean="0"/>
              <a:t>Ttt</a:t>
            </a:r>
            <a:r>
              <a:rPr lang="fr-FR" sz="2400" dirty="0" smtClean="0"/>
              <a:t> </a:t>
            </a:r>
            <a:r>
              <a:rPr lang="fr-FR" sz="2400" dirty="0" smtClean="0">
                <a:solidFill>
                  <a:srgbClr val="FF0000"/>
                </a:solidFill>
              </a:rPr>
              <a:t>( l’homme également est concerné !! ).</a:t>
            </a:r>
          </a:p>
          <a:p>
            <a:pPr>
              <a:buNone/>
            </a:pPr>
            <a:endParaRPr lang="fr-FR" sz="2400" dirty="0" smtClean="0">
              <a:solidFill>
                <a:srgbClr val="FF0000"/>
              </a:solidFill>
            </a:endParaRPr>
          </a:p>
          <a:p>
            <a:r>
              <a:rPr lang="fr-FR" sz="2400" dirty="0" smtClean="0"/>
              <a:t>Toujours vérifier l’absence de grossesse et d’allaitement.</a:t>
            </a:r>
          </a:p>
          <a:p>
            <a:pPr>
              <a:buNone/>
            </a:pPr>
            <a:endParaRPr lang="fr-FR" sz="2400" dirty="0" smtClean="0">
              <a:solidFill>
                <a:srgbClr val="FF0000"/>
              </a:solidFill>
            </a:endParaRPr>
          </a:p>
          <a:p>
            <a:r>
              <a:rPr lang="fr-FR" sz="2400" u="sng" dirty="0" err="1" smtClean="0">
                <a:solidFill>
                  <a:srgbClr val="FF0000"/>
                </a:solidFill>
              </a:rPr>
              <a:t>Corticotherapie</a:t>
            </a:r>
            <a:r>
              <a:rPr lang="fr-FR" sz="2400" u="sng" dirty="0" smtClean="0">
                <a:solidFill>
                  <a:srgbClr val="FF0000"/>
                </a:solidFill>
              </a:rPr>
              <a:t> préventive: </a:t>
            </a:r>
            <a:r>
              <a:rPr lang="fr-FR" sz="2400" dirty="0" smtClean="0"/>
              <a:t>Reliquats volumineux  inextirpables / métastases osseuses / toute localisation </a:t>
            </a:r>
            <a:br>
              <a:rPr lang="fr-FR" sz="2400" dirty="0" smtClean="0"/>
            </a:br>
            <a:r>
              <a:rPr lang="fr-FR" sz="2400" dirty="0" smtClean="0"/>
              <a:t>à risque compressif.</a:t>
            </a:r>
          </a:p>
          <a:p>
            <a:endParaRPr lang="fr-FR" sz="2400" dirty="0" smtClean="0">
              <a:solidFill>
                <a:srgbClr val="FF0000"/>
              </a:solidFill>
            </a:endParaRPr>
          </a:p>
          <a:p>
            <a:endParaRPr lang="fr-FR" sz="2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fr-FR" sz="2400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788742"/>
          </a:xfrm>
        </p:spPr>
        <p:txBody>
          <a:bodyPr>
            <a:normAutofit/>
          </a:bodyPr>
          <a:lstStyle/>
          <a:p>
            <a:r>
              <a:rPr lang="fr-FR" sz="2400" dirty="0" smtClean="0"/>
              <a:t>Eviter toute surc</a:t>
            </a:r>
            <a:r>
              <a:rPr lang="fr-FR" sz="2400" dirty="0" smtClean="0">
                <a:solidFill>
                  <a:srgbClr val="FF0000"/>
                </a:solidFill>
              </a:rPr>
              <a:t>harge iodée </a:t>
            </a:r>
            <a:r>
              <a:rPr lang="fr-FR" sz="2400" dirty="0" err="1" smtClean="0"/>
              <a:t>medicamenteuse</a:t>
            </a:r>
            <a:r>
              <a:rPr lang="fr-FR" sz="2400" dirty="0" smtClean="0"/>
              <a:t> ou alimentaire.</a:t>
            </a:r>
            <a:endParaRPr lang="fr-FR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b="4478"/>
          <a:stretch>
            <a:fillRect/>
          </a:stretch>
        </p:blipFill>
        <p:spPr bwMode="auto">
          <a:xfrm>
            <a:off x="500034" y="1928802"/>
            <a:ext cx="775204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14974"/>
          </a:xfrm>
        </p:spPr>
        <p:txBody>
          <a:bodyPr>
            <a:normAutofit fontScale="85000" lnSpcReduction="20000"/>
          </a:bodyPr>
          <a:lstStyle/>
          <a:p>
            <a:r>
              <a:rPr lang="fr-FR" sz="2400" dirty="0" smtClean="0">
                <a:solidFill>
                  <a:srgbClr val="FF0000"/>
                </a:solidFill>
              </a:rPr>
              <a:t>Stimulation des </a:t>
            </a:r>
            <a:r>
              <a:rPr lang="fr-FR" sz="2400" dirty="0" err="1" smtClean="0">
                <a:solidFill>
                  <a:srgbClr val="FF0000"/>
                </a:solidFill>
              </a:rPr>
              <a:t>thyréocytes</a:t>
            </a:r>
            <a:r>
              <a:rPr lang="fr-FR" sz="2400" dirty="0" smtClean="0">
                <a:solidFill>
                  <a:srgbClr val="FF0000"/>
                </a:solidFill>
              </a:rPr>
              <a:t> : </a:t>
            </a:r>
            <a:r>
              <a:rPr lang="fr-FR" sz="2400" dirty="0" smtClean="0"/>
              <a:t>TSH sup à 30uUI/ml.</a:t>
            </a:r>
          </a:p>
          <a:p>
            <a:pPr>
              <a:buNone/>
            </a:pPr>
            <a:endParaRPr lang="fr-FR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fr-FR" sz="2400" dirty="0" smtClean="0">
                <a:solidFill>
                  <a:schemeClr val="accent6">
                    <a:lumMod val="75000"/>
                  </a:schemeClr>
                </a:solidFill>
              </a:rPr>
              <a:t>         - </a:t>
            </a:r>
            <a:r>
              <a:rPr lang="fr-FR" sz="2400" dirty="0" smtClean="0">
                <a:solidFill>
                  <a:srgbClr val="0070C0"/>
                </a:solidFill>
              </a:rPr>
              <a:t>Sevrage en HT </a:t>
            </a:r>
            <a:r>
              <a:rPr lang="fr-FR" sz="2400" dirty="0" smtClean="0"/>
              <a:t>: 4 semaines avant le Ttt.</a:t>
            </a:r>
          </a:p>
          <a:p>
            <a:pPr>
              <a:buNone/>
            </a:pPr>
            <a:endParaRPr lang="fr-FR" sz="2100" dirty="0" smtClean="0"/>
          </a:p>
          <a:p>
            <a:pPr>
              <a:buNone/>
            </a:pPr>
            <a:r>
              <a:rPr lang="fr-FR" sz="2100" dirty="0" smtClean="0"/>
              <a:t>        </a:t>
            </a:r>
            <a:r>
              <a:rPr lang="fr-FR" sz="2100" dirty="0" smtClean="0">
                <a:solidFill>
                  <a:schemeClr val="accent6">
                    <a:lumMod val="75000"/>
                  </a:schemeClr>
                </a:solidFill>
              </a:rPr>
              <a:t> - </a:t>
            </a:r>
            <a:r>
              <a:rPr lang="fr-FR" sz="2100" dirty="0" smtClean="0">
                <a:solidFill>
                  <a:srgbClr val="0070C0"/>
                </a:solidFill>
              </a:rPr>
              <a:t>TSH recombinante humaine ou </a:t>
            </a:r>
            <a:r>
              <a:rPr lang="fr-FR" sz="2100" dirty="0" err="1" smtClean="0">
                <a:solidFill>
                  <a:srgbClr val="0070C0"/>
                </a:solidFill>
              </a:rPr>
              <a:t>rh</a:t>
            </a:r>
            <a:r>
              <a:rPr lang="fr-FR" sz="2100" dirty="0" smtClean="0">
                <a:solidFill>
                  <a:srgbClr val="0070C0"/>
                </a:solidFill>
              </a:rPr>
              <a:t> TSH </a:t>
            </a:r>
            <a:r>
              <a:rPr lang="fr-FR" sz="2100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fr-FR" sz="2100" dirty="0" smtClean="0"/>
              <a:t>sevrage contre-indiqué</a:t>
            </a:r>
            <a:br>
              <a:rPr lang="fr-FR" sz="2100" dirty="0" smtClean="0"/>
            </a:br>
            <a:r>
              <a:rPr lang="fr-FR" sz="2100" dirty="0" smtClean="0"/>
              <a:t> ou mal toléré / meilleur qualité de vie /  </a:t>
            </a:r>
            <a:r>
              <a:rPr lang="fr-FR" sz="2100" dirty="0" err="1" smtClean="0"/>
              <a:t>inj</a:t>
            </a:r>
            <a:r>
              <a:rPr lang="fr-FR" sz="2100" dirty="0" smtClean="0"/>
              <a:t> IM de 0,9mg de </a:t>
            </a:r>
            <a:r>
              <a:rPr lang="fr-FR" sz="2100" dirty="0" err="1" smtClean="0"/>
              <a:t>Thyrogène</a:t>
            </a:r>
            <a:r>
              <a:rPr lang="fr-FR" sz="2100" dirty="0" smtClean="0"/>
              <a:t> 24h et 48h avant l’administration de l’Iode 131.</a:t>
            </a:r>
          </a:p>
          <a:p>
            <a:endParaRPr lang="fr-FR" sz="2400" dirty="0" smtClean="0">
              <a:solidFill>
                <a:srgbClr val="FF0000"/>
              </a:solidFill>
            </a:endParaRPr>
          </a:p>
          <a:p>
            <a:endParaRPr lang="fr-FR" sz="2400" dirty="0" smtClean="0">
              <a:solidFill>
                <a:srgbClr val="FF0000"/>
              </a:solidFill>
            </a:endParaRPr>
          </a:p>
          <a:p>
            <a:endParaRPr lang="fr-FR" sz="2400" dirty="0" smtClean="0">
              <a:solidFill>
                <a:srgbClr val="FF0000"/>
              </a:solidFill>
            </a:endParaRPr>
          </a:p>
          <a:p>
            <a:r>
              <a:rPr lang="fr-FR" sz="2400" dirty="0" smtClean="0">
                <a:solidFill>
                  <a:srgbClr val="FF0000"/>
                </a:solidFill>
              </a:rPr>
              <a:t>Dosage de la Thyroglobuline :</a:t>
            </a:r>
          </a:p>
          <a:p>
            <a:pPr>
              <a:buNone/>
            </a:pPr>
            <a:endParaRPr lang="fr-FR" sz="2400" dirty="0" smtClean="0">
              <a:solidFill>
                <a:srgbClr val="FF0000"/>
              </a:solidFill>
            </a:endParaRPr>
          </a:p>
          <a:p>
            <a:pPr marL="720000">
              <a:buFontTx/>
              <a:buChar char="-"/>
            </a:pPr>
            <a:r>
              <a:rPr lang="fr-FR" sz="2100" dirty="0" smtClean="0">
                <a:solidFill>
                  <a:srgbClr val="0070C0"/>
                </a:solidFill>
              </a:rPr>
              <a:t>Immédiatement</a:t>
            </a:r>
            <a:r>
              <a:rPr lang="fr-FR" sz="2100" dirty="0" smtClean="0"/>
              <a:t> avant l’administration du traitement en cas de sevrage</a:t>
            </a:r>
            <a:r>
              <a:rPr lang="fr-FR" sz="21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marL="720000">
              <a:buNone/>
            </a:pPr>
            <a:endParaRPr lang="fr-FR" sz="2100" dirty="0" smtClean="0"/>
          </a:p>
          <a:p>
            <a:pPr marL="720000">
              <a:buFontTx/>
              <a:buChar char="-"/>
            </a:pPr>
            <a:r>
              <a:rPr lang="fr-FR" sz="2100" dirty="0" smtClean="0">
                <a:solidFill>
                  <a:srgbClr val="0070C0"/>
                </a:solidFill>
              </a:rPr>
              <a:t>3 jours </a:t>
            </a:r>
            <a:r>
              <a:rPr lang="fr-FR" sz="2100" dirty="0" smtClean="0"/>
              <a:t>après la deuxième injection en cas de préparation par la </a:t>
            </a:r>
            <a:r>
              <a:rPr lang="fr-FR" sz="2100" dirty="0" err="1" smtClean="0"/>
              <a:t>rh</a:t>
            </a:r>
            <a:r>
              <a:rPr lang="fr-FR" sz="21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100" dirty="0" smtClean="0"/>
              <a:t>TSH</a:t>
            </a:r>
            <a:r>
              <a:rPr lang="fr-FR" sz="21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marL="720000">
              <a:buNone/>
            </a:pPr>
            <a:endParaRPr lang="fr-FR" sz="2100" dirty="0" smtClean="0"/>
          </a:p>
          <a:p>
            <a:pPr marL="720000">
              <a:buFontTx/>
              <a:buChar char="-"/>
            </a:pPr>
            <a:r>
              <a:rPr lang="fr-FR" sz="2100" dirty="0" smtClean="0">
                <a:solidFill>
                  <a:srgbClr val="0070C0"/>
                </a:solidFill>
              </a:rPr>
              <a:t>Tg </a:t>
            </a:r>
            <a:r>
              <a:rPr lang="fr-FR" sz="2100" dirty="0" err="1" smtClean="0">
                <a:solidFill>
                  <a:srgbClr val="0070C0"/>
                </a:solidFill>
              </a:rPr>
              <a:t>indetectable</a:t>
            </a:r>
            <a:r>
              <a:rPr lang="fr-FR" sz="2100" dirty="0" smtClean="0">
                <a:solidFill>
                  <a:srgbClr val="0070C0"/>
                </a:solidFill>
              </a:rPr>
              <a:t> </a:t>
            </a:r>
            <a:r>
              <a:rPr lang="fr-FR" sz="2100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fr-FR" sz="2100" dirty="0" smtClean="0"/>
              <a:t>excellente valeur prédictive sur l’absence de maladie résiduelle ( accompagnée des dosage TSH+</a:t>
            </a:r>
            <a:r>
              <a:rPr lang="fr-FR" sz="2100" dirty="0" err="1" smtClean="0"/>
              <a:t>Ac</a:t>
            </a:r>
            <a:r>
              <a:rPr lang="fr-FR" sz="2100" dirty="0" smtClean="0"/>
              <a:t> </a:t>
            </a:r>
            <a:r>
              <a:rPr lang="fr-FR" sz="2100" dirty="0" err="1" smtClean="0"/>
              <a:t>anti-Tg</a:t>
            </a:r>
            <a:r>
              <a:rPr lang="fr-FR" sz="2100" dirty="0" smtClean="0"/>
              <a:t>).</a:t>
            </a:r>
          </a:p>
          <a:p>
            <a:pPr marL="720000">
              <a:buNone/>
            </a:pPr>
            <a:endParaRPr lang="fr-FR" sz="2000" dirty="0" smtClean="0"/>
          </a:p>
          <a:p>
            <a:pPr>
              <a:buFontTx/>
              <a:buChar char="-"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19126"/>
            <a:ext cx="8229600" cy="1066800"/>
          </a:xfrm>
        </p:spPr>
        <p:txBody>
          <a:bodyPr>
            <a:normAutofit/>
          </a:bodyPr>
          <a:lstStyle/>
          <a:p>
            <a:r>
              <a:rPr lang="fr-FR" sz="3200" u="sng" dirty="0" smtClean="0">
                <a:solidFill>
                  <a:schemeClr val="tx1"/>
                </a:solidFill>
              </a:rPr>
              <a:t>3- MODALITÉS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u="sng" dirty="0" smtClean="0">
                <a:solidFill>
                  <a:srgbClr val="0070C0"/>
                </a:solidFill>
              </a:rPr>
              <a:t>4-3- Contre indications :</a:t>
            </a:r>
            <a:endParaRPr lang="fr-FR" sz="3200" u="sng" dirty="0">
              <a:solidFill>
                <a:srgbClr val="0070C0"/>
              </a:solidFill>
            </a:endParaRPr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</p:nvPr>
        </p:nvGraphicFramePr>
        <p:xfrm>
          <a:off x="457200" y="2000240"/>
          <a:ext cx="8229600" cy="435771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14800"/>
                <a:gridCol w="4114800"/>
              </a:tblGrid>
              <a:tr h="796438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Absolues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Relatives</a:t>
                      </a:r>
                      <a:endParaRPr lang="fr-FR" sz="2000" dirty="0"/>
                    </a:p>
                  </a:txBody>
                  <a:tcPr/>
                </a:tc>
              </a:tr>
              <a:tr h="1250515">
                <a:tc>
                  <a:txBody>
                    <a:bodyPr/>
                    <a:lstStyle/>
                    <a:p>
                      <a:pPr algn="just"/>
                      <a:r>
                        <a:rPr kumimoji="0" lang="fr-FR" sz="1600" b="1" kern="1200" baseline="0" dirty="0" smtClean="0"/>
                        <a:t>Grossesse : </a:t>
                      </a:r>
                      <a:r>
                        <a:rPr kumimoji="0" lang="fr-FR" sz="1600" kern="1200" baseline="0" dirty="0" smtClean="0"/>
                        <a:t>reporter le traitement par l'iode radioactif au terme de la grossesse. 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Conditions pathologiques :</a:t>
                      </a:r>
                      <a:r>
                        <a:rPr lang="fr-FR" sz="16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kumimoji="0" lang="fr-FR" sz="16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(dysphagie, gastrite, ulcère gastroduodénal, sténose</a:t>
                      </a:r>
                    </a:p>
                    <a:p>
                      <a:pPr algn="just"/>
                      <a:r>
                        <a:rPr kumimoji="0" lang="fr-FR" sz="1600" kern="1200" baseline="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oesophagienne</a:t>
                      </a:r>
                      <a:r>
                        <a:rPr kumimoji="0" lang="fr-FR" sz="16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).</a:t>
                      </a:r>
                      <a:endParaRPr lang="fr-FR" sz="16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648785">
                <a:tc>
                  <a:txBody>
                    <a:bodyPr/>
                    <a:lstStyle/>
                    <a:p>
                      <a:pPr algn="just"/>
                      <a:r>
                        <a:rPr lang="fr-FR" sz="1600" b="1" dirty="0" smtClean="0"/>
                        <a:t>Allaitement</a:t>
                      </a:r>
                      <a:r>
                        <a:rPr lang="fr-FR" sz="1600" b="1" baseline="0" dirty="0" smtClean="0"/>
                        <a:t> </a:t>
                      </a:r>
                      <a:r>
                        <a:rPr lang="fr-FR" sz="1600" baseline="0" dirty="0" smtClean="0"/>
                        <a:t>: stoppé et ne sera pas repris après Ttt.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Situations</a:t>
                      </a:r>
                      <a:r>
                        <a:rPr lang="fr-FR" sz="16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nécessitant des précautions particulières : </a:t>
                      </a:r>
                      <a:r>
                        <a:rPr kumimoji="0" lang="fr-FR" sz="16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(insuffisance rénale, incontinence urinaire, métastase cérébrale et compression médullaire non traitée et symptomatique), perte d’autonomie.</a:t>
                      </a:r>
                      <a:endParaRPr lang="fr-FR" sz="16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61980">
                <a:tc>
                  <a:txBody>
                    <a:bodyPr/>
                    <a:lstStyle/>
                    <a:p>
                      <a:pPr algn="just"/>
                      <a:r>
                        <a:rPr kumimoji="0" lang="fr-FR" sz="16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Urgence médicale </a:t>
                      </a:r>
                      <a:r>
                        <a:rPr kumimoji="0" lang="fr-FR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justifiant un traitement spécifique avant l’</a:t>
                      </a:r>
                      <a:r>
                        <a:rPr kumimoji="0" lang="fr-FR" sz="16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Iratherapie</a:t>
                      </a:r>
                      <a:r>
                        <a:rPr kumimoji="0" lang="fr-FR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Esperance de vie </a:t>
                      </a:r>
                      <a:r>
                        <a:rPr lang="fr-FR" sz="16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inf</a:t>
                      </a:r>
                      <a:r>
                        <a:rPr lang="fr-FR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à 6 mois.</a:t>
                      </a:r>
                      <a:endParaRPr lang="fr-FR" sz="1600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19126"/>
            <a:ext cx="8229600" cy="1066800"/>
          </a:xfrm>
        </p:spPr>
        <p:txBody>
          <a:bodyPr>
            <a:noAutofit/>
          </a:bodyPr>
          <a:lstStyle/>
          <a:p>
            <a:r>
              <a:rPr lang="fr-FR" sz="3200" u="sng" dirty="0" smtClean="0">
                <a:solidFill>
                  <a:schemeClr val="tx1"/>
                </a:solidFill>
              </a:rPr>
              <a:t>3- MODALITÉS</a:t>
            </a: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2800" u="sng" dirty="0" smtClean="0">
                <a:solidFill>
                  <a:srgbClr val="0070C0"/>
                </a:solidFill>
              </a:rPr>
              <a:t>5-3- Procédure d’administration de l’Iode 131:</a:t>
            </a:r>
            <a:endParaRPr lang="fr-FR" sz="2800" u="sng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400" dirty="0" smtClean="0"/>
              <a:t>L’</a:t>
            </a:r>
            <a:r>
              <a:rPr lang="fr-FR" sz="2400" dirty="0" err="1" smtClean="0"/>
              <a:t>Iratherapie</a:t>
            </a:r>
            <a:r>
              <a:rPr lang="fr-FR" sz="2400" dirty="0" smtClean="0"/>
              <a:t> est un </a:t>
            </a:r>
            <a:r>
              <a:rPr lang="fr-FR" sz="2400" dirty="0" err="1" smtClean="0"/>
              <a:t>Ttt</a:t>
            </a:r>
            <a:r>
              <a:rPr lang="fr-FR" sz="2400" dirty="0" smtClean="0"/>
              <a:t> </a:t>
            </a:r>
            <a:r>
              <a:rPr lang="fr-FR" sz="2400" dirty="0" smtClean="0">
                <a:solidFill>
                  <a:srgbClr val="FF0000"/>
                </a:solidFill>
              </a:rPr>
              <a:t>complémentaire </a:t>
            </a:r>
            <a:r>
              <a:rPr lang="fr-FR" sz="2400" dirty="0" smtClean="0"/>
              <a:t>à la chirurgie </a:t>
            </a:r>
            <a:br>
              <a:rPr lang="fr-FR" sz="2400" dirty="0" smtClean="0"/>
            </a:br>
            <a:r>
              <a:rPr lang="fr-FR" sz="2400" dirty="0" smtClean="0"/>
              <a:t>( pas une alternative).</a:t>
            </a:r>
          </a:p>
          <a:p>
            <a:pPr>
              <a:buNone/>
            </a:pPr>
            <a:endParaRPr lang="fr-FR" sz="2400" dirty="0" smtClean="0"/>
          </a:p>
          <a:p>
            <a:r>
              <a:rPr lang="fr-FR" sz="2400" dirty="0" smtClean="0">
                <a:solidFill>
                  <a:srgbClr val="FF0000"/>
                </a:solidFill>
              </a:rPr>
              <a:t>2 à 3 mois </a:t>
            </a:r>
            <a:r>
              <a:rPr lang="fr-FR" sz="2400" dirty="0" smtClean="0"/>
              <a:t>après thyroïdectomie.</a:t>
            </a:r>
          </a:p>
          <a:p>
            <a:pPr>
              <a:buNone/>
            </a:pPr>
            <a:endParaRPr lang="fr-FR" sz="2400" dirty="0" smtClean="0"/>
          </a:p>
          <a:p>
            <a:r>
              <a:rPr lang="fr-FR" sz="2400" dirty="0" smtClean="0"/>
              <a:t>Patient à jeun.</a:t>
            </a:r>
          </a:p>
          <a:p>
            <a:pPr>
              <a:buNone/>
            </a:pPr>
            <a:endParaRPr lang="fr-FR" sz="2400" dirty="0" smtClean="0"/>
          </a:p>
          <a:p>
            <a:r>
              <a:rPr lang="fr-FR" sz="2400" dirty="0" smtClean="0">
                <a:solidFill>
                  <a:srgbClr val="FF0000"/>
                </a:solidFill>
              </a:rPr>
              <a:t>Hospitalisation obligatoire 3 à 5 j</a:t>
            </a:r>
            <a:r>
              <a:rPr lang="fr-FR" sz="2400" dirty="0" smtClean="0"/>
              <a:t> en chambre isolée :  </a:t>
            </a:r>
          </a:p>
          <a:p>
            <a:pPr>
              <a:buNone/>
            </a:pPr>
            <a:r>
              <a:rPr lang="fr-FR" sz="2400" dirty="0" smtClean="0"/>
              <a:t>     </a:t>
            </a:r>
            <a:r>
              <a:rPr lang="fr-FR" sz="2000" dirty="0" smtClean="0"/>
              <a:t>   </a:t>
            </a:r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fr-FR" sz="2000" dirty="0" smtClean="0">
                <a:solidFill>
                  <a:srgbClr val="0070C0"/>
                </a:solidFill>
              </a:rPr>
              <a:t>Radioprotection</a:t>
            </a:r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fr-FR" sz="2000" dirty="0" smtClean="0"/>
              <a:t>         </a:t>
            </a:r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fr-FR" sz="2000" dirty="0" smtClean="0">
                <a:solidFill>
                  <a:srgbClr val="0070C0"/>
                </a:solidFill>
              </a:rPr>
              <a:t>Surveillance</a:t>
            </a:r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dirty="0" smtClean="0"/>
              <a:t>( complications rares mais possibles).</a:t>
            </a:r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endParaRPr lang="fr-FR" sz="2400" dirty="0" smtClean="0"/>
          </a:p>
          <a:p>
            <a:endParaRPr lang="fr-FR" sz="2400" dirty="0" smtClean="0"/>
          </a:p>
          <a:p>
            <a:endParaRPr lang="fr-FR" sz="2400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71612"/>
            <a:ext cx="8686800" cy="4325112"/>
          </a:xfrm>
        </p:spPr>
        <p:txBody>
          <a:bodyPr>
            <a:normAutofit/>
          </a:bodyPr>
          <a:lstStyle/>
          <a:p>
            <a:r>
              <a:rPr lang="fr-FR" sz="2400" dirty="0" smtClean="0">
                <a:solidFill>
                  <a:srgbClr val="FF0000"/>
                </a:solidFill>
              </a:rPr>
              <a:t>Activité à administrer : </a:t>
            </a:r>
          </a:p>
          <a:p>
            <a:endParaRPr lang="fr-FR" dirty="0" smtClean="0"/>
          </a:p>
          <a:p>
            <a:pPr marL="720000">
              <a:buFont typeface="Georgia" pitchFamily="18" charset="0"/>
              <a:buChar char="−"/>
            </a:pPr>
            <a:r>
              <a:rPr lang="fr-FR" sz="2000" dirty="0" smtClean="0">
                <a:solidFill>
                  <a:srgbClr val="0070C0"/>
                </a:solidFill>
              </a:rPr>
              <a:t>Ablation de reliquat </a:t>
            </a:r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fr-FR" sz="2000" dirty="0" smtClean="0"/>
              <a:t>100 </a:t>
            </a:r>
            <a:r>
              <a:rPr lang="fr-FR" sz="2000" dirty="0" err="1" smtClean="0"/>
              <a:t>mCi</a:t>
            </a:r>
            <a:r>
              <a:rPr lang="fr-FR" sz="2000" dirty="0" smtClean="0"/>
              <a:t>.</a:t>
            </a:r>
          </a:p>
          <a:p>
            <a:pPr marL="720000">
              <a:buFont typeface="Georgia" pitchFamily="18" charset="0"/>
              <a:buChar char="−"/>
            </a:pPr>
            <a:r>
              <a:rPr lang="fr-FR" sz="2000" dirty="0" smtClean="0">
                <a:solidFill>
                  <a:srgbClr val="0070C0"/>
                </a:solidFill>
              </a:rPr>
              <a:t>M+ </a:t>
            </a:r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fr-FR" sz="2000" dirty="0" smtClean="0"/>
              <a:t>150 à 200 </a:t>
            </a:r>
            <a:r>
              <a:rPr lang="fr-FR" sz="2000" dirty="0" err="1" smtClean="0"/>
              <a:t>mCi</a:t>
            </a:r>
            <a:r>
              <a:rPr lang="fr-FR" sz="2000" dirty="0" smtClean="0"/>
              <a:t>.</a:t>
            </a:r>
          </a:p>
          <a:p>
            <a:pPr marL="720000">
              <a:buFont typeface="Georgia" pitchFamily="18" charset="0"/>
              <a:buChar char="−"/>
            </a:pPr>
            <a:r>
              <a:rPr lang="fr-FR" sz="2000" dirty="0" smtClean="0">
                <a:solidFill>
                  <a:srgbClr val="0070C0"/>
                </a:solidFill>
              </a:rPr>
              <a:t>Répéter le </a:t>
            </a:r>
            <a:r>
              <a:rPr lang="fr-FR" sz="2000" dirty="0" err="1" smtClean="0">
                <a:solidFill>
                  <a:srgbClr val="0070C0"/>
                </a:solidFill>
              </a:rPr>
              <a:t>Ttt</a:t>
            </a:r>
            <a:r>
              <a:rPr lang="fr-FR" sz="2000" dirty="0" smtClean="0">
                <a:solidFill>
                  <a:srgbClr val="0070C0"/>
                </a:solidFill>
              </a:rPr>
              <a:t> si nécessaire </a:t>
            </a:r>
            <a:r>
              <a:rPr lang="fr-FR" sz="2000" dirty="0" smtClean="0"/>
              <a:t>( respecter délai de 6 mois).</a:t>
            </a:r>
          </a:p>
          <a:p>
            <a:pPr marL="720000">
              <a:buFont typeface="Georgia" pitchFamily="18" charset="0"/>
              <a:buChar char="−"/>
            </a:pPr>
            <a:endParaRPr lang="fr-FR" sz="2000" dirty="0" smtClean="0"/>
          </a:p>
          <a:p>
            <a:r>
              <a:rPr lang="fr-FR" sz="2400" dirty="0" smtClean="0">
                <a:solidFill>
                  <a:srgbClr val="FF0000"/>
                </a:solidFill>
              </a:rPr>
              <a:t>Balayage corps entier post-</a:t>
            </a:r>
            <a:r>
              <a:rPr lang="fr-FR" sz="2400" dirty="0" err="1" smtClean="0">
                <a:solidFill>
                  <a:srgbClr val="FF0000"/>
                </a:solidFill>
              </a:rPr>
              <a:t>therapeutique</a:t>
            </a:r>
            <a:r>
              <a:rPr lang="fr-FR" sz="2400" dirty="0" smtClean="0">
                <a:solidFill>
                  <a:srgbClr val="FF0000"/>
                </a:solidFill>
              </a:rPr>
              <a:t> : </a:t>
            </a:r>
            <a:r>
              <a:rPr lang="fr-FR" sz="2400" dirty="0" smtClean="0"/>
              <a:t>systématique, </a:t>
            </a:r>
            <a:br>
              <a:rPr lang="fr-FR" sz="2400" dirty="0" smtClean="0"/>
            </a:br>
            <a:r>
              <a:rPr lang="fr-FR" sz="2400" dirty="0" smtClean="0"/>
              <a:t>2 à 7 jours après </a:t>
            </a:r>
            <a:r>
              <a:rPr lang="fr-FR" sz="2400" dirty="0" err="1" smtClean="0"/>
              <a:t>Ttt</a:t>
            </a:r>
            <a:r>
              <a:rPr lang="fr-FR" sz="2400" dirty="0" smtClean="0"/>
              <a:t> ( généralement le jour de la sortie).</a:t>
            </a:r>
          </a:p>
          <a:p>
            <a:pPr>
              <a:buNone/>
            </a:pPr>
            <a:endParaRPr lang="fr-FR" dirty="0" smtClean="0"/>
          </a:p>
          <a:p>
            <a:r>
              <a:rPr lang="fr-FR" sz="2400" dirty="0" smtClean="0">
                <a:solidFill>
                  <a:srgbClr val="FF0000"/>
                </a:solidFill>
              </a:rPr>
              <a:t>Reprise du </a:t>
            </a:r>
            <a:r>
              <a:rPr lang="fr-FR" sz="2400" dirty="0" err="1" smtClean="0">
                <a:solidFill>
                  <a:srgbClr val="FF0000"/>
                </a:solidFill>
              </a:rPr>
              <a:t>Ttt</a:t>
            </a:r>
            <a:r>
              <a:rPr lang="fr-FR" sz="2400" dirty="0" smtClean="0">
                <a:solidFill>
                  <a:srgbClr val="FF0000"/>
                </a:solidFill>
              </a:rPr>
              <a:t> hormonal : </a:t>
            </a:r>
            <a:r>
              <a:rPr lang="fr-FR" sz="2400" dirty="0" smtClean="0"/>
              <a:t>2 à 4 jours après la prise d’Iode</a:t>
            </a:r>
            <a:r>
              <a:rPr lang="fr-FR" dirty="0" smtClean="0"/>
              <a:t>.</a:t>
            </a:r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733422"/>
            <a:ext cx="3286148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066800"/>
          </a:xfrm>
        </p:spPr>
        <p:txBody>
          <a:bodyPr>
            <a:noAutofit/>
          </a:bodyPr>
          <a:lstStyle/>
          <a:p>
            <a:r>
              <a:rPr lang="fr-FR" sz="3200" u="sng" dirty="0" smtClean="0">
                <a:solidFill>
                  <a:schemeClr val="tx1"/>
                </a:solidFill>
              </a:rPr>
              <a:t>3- MODALITÉS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u="sng" dirty="0" smtClean="0">
                <a:solidFill>
                  <a:srgbClr val="0070C0"/>
                </a:solidFill>
              </a:rPr>
              <a:t>6-3- Radioprotection et précautions</a:t>
            </a:r>
            <a:endParaRPr lang="fr-FR" sz="3200" u="sng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32511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fr-FR" sz="2400" dirty="0" smtClean="0"/>
          </a:p>
          <a:p>
            <a:r>
              <a:rPr lang="fr-FR" sz="2400" dirty="0" smtClean="0"/>
              <a:t>Service habilité : </a:t>
            </a:r>
          </a:p>
          <a:p>
            <a:pPr>
              <a:buNone/>
            </a:pPr>
            <a:endParaRPr lang="fr-FR" sz="2400" dirty="0" smtClean="0">
              <a:solidFill>
                <a:srgbClr val="FF0000"/>
              </a:solidFill>
            </a:endParaRPr>
          </a:p>
          <a:p>
            <a:pPr marL="720000">
              <a:buFont typeface="Georgia" pitchFamily="18" charset="0"/>
              <a:buChar char="−"/>
            </a:pPr>
            <a:r>
              <a:rPr lang="fr-FR" sz="2200" dirty="0" smtClean="0">
                <a:solidFill>
                  <a:srgbClr val="FF0000"/>
                </a:solidFill>
              </a:rPr>
              <a:t>Personnel qualifié formé en radioprotection. </a:t>
            </a:r>
          </a:p>
          <a:p>
            <a:pPr marL="720000">
              <a:buFont typeface="Georgia" pitchFamily="18" charset="0"/>
              <a:buChar char="−"/>
            </a:pPr>
            <a:r>
              <a:rPr lang="fr-FR" sz="2200" dirty="0" smtClean="0">
                <a:solidFill>
                  <a:srgbClr val="FF0000"/>
                </a:solidFill>
              </a:rPr>
              <a:t>Chambres d’hospitalisation </a:t>
            </a:r>
            <a:r>
              <a:rPr lang="fr-FR" sz="2200" dirty="0" smtClean="0"/>
              <a:t>: </a:t>
            </a:r>
            <a:r>
              <a:rPr lang="fr-FR" sz="2200" dirty="0" err="1" smtClean="0"/>
              <a:t>radioprotegées</a:t>
            </a:r>
            <a:r>
              <a:rPr lang="fr-FR" sz="2200" dirty="0" smtClean="0"/>
              <a:t>, </a:t>
            </a:r>
            <a:r>
              <a:rPr lang="fr-FR" sz="2200" dirty="0" err="1" smtClean="0"/>
              <a:t>receuil</a:t>
            </a:r>
            <a:r>
              <a:rPr lang="fr-FR" sz="2200" dirty="0" smtClean="0"/>
              <a:t> des effluents, air renouvelé et filtré.</a:t>
            </a:r>
          </a:p>
          <a:p>
            <a:pPr marL="720000">
              <a:buNone/>
            </a:pPr>
            <a:endParaRPr lang="fr-FR" sz="2400" dirty="0" smtClean="0"/>
          </a:p>
          <a:p>
            <a:pPr marL="432000"/>
            <a:r>
              <a:rPr lang="fr-FR" sz="2400" dirty="0" smtClean="0"/>
              <a:t>Hydratation abondante+vidange </a:t>
            </a:r>
            <a:r>
              <a:rPr lang="fr-FR" sz="2400" dirty="0" err="1" smtClean="0"/>
              <a:t>vesicale</a:t>
            </a:r>
            <a:r>
              <a:rPr lang="fr-FR" sz="2400" dirty="0" smtClean="0"/>
              <a:t> .</a:t>
            </a:r>
          </a:p>
          <a:p>
            <a:pPr marL="432000">
              <a:buNone/>
            </a:pPr>
            <a:endParaRPr lang="fr-FR" sz="2400" dirty="0" smtClean="0"/>
          </a:p>
          <a:p>
            <a:pPr marL="432000"/>
            <a:r>
              <a:rPr lang="fr-FR" sz="2400" dirty="0" smtClean="0"/>
              <a:t>Prise laxatifs+anti-</a:t>
            </a:r>
            <a:r>
              <a:rPr lang="fr-FR" sz="2400" dirty="0" err="1" smtClean="0"/>
              <a:t>emetiques</a:t>
            </a:r>
            <a:r>
              <a:rPr lang="fr-FR" sz="2400" dirty="0" smtClean="0"/>
              <a:t>.</a:t>
            </a:r>
          </a:p>
          <a:p>
            <a:pPr marL="432000">
              <a:buNone/>
            </a:pPr>
            <a:endParaRPr lang="fr-FR" sz="2400" dirty="0" smtClean="0"/>
          </a:p>
          <a:p>
            <a:pPr marL="432000"/>
            <a:r>
              <a:rPr lang="fr-FR" sz="2400" dirty="0" smtClean="0"/>
              <a:t>Douches quotidiennes  souhaitables durant l’hospitalisation.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1066800"/>
          </a:xfrm>
        </p:spPr>
        <p:txBody>
          <a:bodyPr/>
          <a:lstStyle/>
          <a:p>
            <a:r>
              <a:rPr lang="fr-FR" u="sng" dirty="0" smtClean="0">
                <a:solidFill>
                  <a:schemeClr val="tx1"/>
                </a:solidFill>
              </a:rPr>
              <a:t>INTRODUCTION-I</a:t>
            </a:r>
            <a:endParaRPr lang="fr-FR" u="sng" dirty="0">
              <a:solidFill>
                <a:schemeClr val="tx1"/>
              </a:solidFill>
            </a:endParaRPr>
          </a:p>
        </p:txBody>
      </p:sp>
      <p:sp>
        <p:nvSpPr>
          <p:cNvPr id="13" name="Espace réservé du contenu 12"/>
          <p:cNvSpPr>
            <a:spLocks noGrp="1"/>
          </p:cNvSpPr>
          <p:nvPr>
            <p:ph idx="1"/>
          </p:nvPr>
        </p:nvSpPr>
        <p:spPr>
          <a:xfrm>
            <a:off x="357158" y="2104284"/>
            <a:ext cx="8572560" cy="4325112"/>
          </a:xfrm>
        </p:spPr>
        <p:txBody>
          <a:bodyPr>
            <a:normAutofit lnSpcReduction="10000"/>
          </a:bodyPr>
          <a:lstStyle/>
          <a:p>
            <a:r>
              <a:rPr lang="fr-FR" sz="2400" dirty="0" smtClean="0"/>
              <a:t>Cancer de la thyroïde : cancer endocrinien le plus fréquent.</a:t>
            </a:r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endParaRPr lang="fr-FR" sz="2400" dirty="0" smtClean="0"/>
          </a:p>
          <a:p>
            <a:r>
              <a:rPr lang="fr-FR" sz="2400" dirty="0" smtClean="0"/>
              <a:t>80% des </a:t>
            </a:r>
            <a:r>
              <a:rPr lang="fr-FR" sz="2400" dirty="0" err="1" smtClean="0"/>
              <a:t>Kc</a:t>
            </a:r>
            <a:r>
              <a:rPr lang="fr-FR" sz="2400" dirty="0" smtClean="0"/>
              <a:t> thyroïdiens sont de type </a:t>
            </a:r>
            <a:r>
              <a:rPr lang="fr-FR" sz="2400" dirty="0" smtClean="0">
                <a:solidFill>
                  <a:srgbClr val="0000FF"/>
                </a:solidFill>
              </a:rPr>
              <a:t>différencié (CDT).  </a:t>
            </a:r>
          </a:p>
          <a:p>
            <a:pPr>
              <a:buNone/>
            </a:pPr>
            <a:r>
              <a:rPr lang="fr-FR" sz="2400" dirty="0" smtClean="0">
                <a:solidFill>
                  <a:srgbClr val="FF0000"/>
                </a:solidFill>
              </a:rPr>
              <a:t>      </a:t>
            </a:r>
            <a:r>
              <a:rPr lang="fr-FR" sz="2400" dirty="0" smtClean="0">
                <a:solidFill>
                  <a:srgbClr val="0000FF"/>
                </a:solidFill>
              </a:rPr>
              <a:t>- Carcinome papillaire : </a:t>
            </a:r>
            <a:r>
              <a:rPr lang="fr-FR" sz="2400" dirty="0" smtClean="0"/>
              <a:t>80% à 90%</a:t>
            </a:r>
            <a:endParaRPr lang="fr-FR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fr-FR" sz="2400" dirty="0" smtClean="0">
                <a:solidFill>
                  <a:srgbClr val="FF0000"/>
                </a:solidFill>
              </a:rPr>
              <a:t>    </a:t>
            </a:r>
            <a:r>
              <a:rPr lang="fr-FR" sz="2400" dirty="0" smtClean="0">
                <a:solidFill>
                  <a:srgbClr val="0000FF"/>
                </a:solidFill>
              </a:rPr>
              <a:t>  - Carcinome </a:t>
            </a:r>
            <a:r>
              <a:rPr lang="fr-FR" sz="2400" dirty="0" err="1" smtClean="0">
                <a:solidFill>
                  <a:srgbClr val="0000FF"/>
                </a:solidFill>
              </a:rPr>
              <a:t>vesiculaire</a:t>
            </a:r>
            <a:r>
              <a:rPr lang="fr-FR" sz="2400" dirty="0" smtClean="0">
                <a:solidFill>
                  <a:srgbClr val="0000FF"/>
                </a:solidFill>
              </a:rPr>
              <a:t> :</a:t>
            </a:r>
            <a:r>
              <a:rPr lang="fr-FR" sz="2400" dirty="0" smtClean="0">
                <a:solidFill>
                  <a:srgbClr val="FF0000"/>
                </a:solidFill>
              </a:rPr>
              <a:t> </a:t>
            </a:r>
            <a:r>
              <a:rPr lang="fr-FR" sz="2400" dirty="0" smtClean="0"/>
              <a:t>5 à 10 %</a:t>
            </a:r>
          </a:p>
          <a:p>
            <a:endParaRPr lang="fr-FR" sz="2400" dirty="0" smtClean="0"/>
          </a:p>
          <a:p>
            <a:pPr>
              <a:buNone/>
            </a:pPr>
            <a:endParaRPr lang="fr-FR" sz="2400" dirty="0" smtClean="0"/>
          </a:p>
          <a:p>
            <a:r>
              <a:rPr lang="fr-FR" sz="2400" dirty="0" smtClean="0"/>
              <a:t>Incidence en augmentation  : Maroc (Casablanca) : </a:t>
            </a:r>
            <a:r>
              <a:rPr lang="fr-FR" sz="2400" dirty="0" smtClean="0">
                <a:solidFill>
                  <a:srgbClr val="0070C0"/>
                </a:solidFill>
              </a:rPr>
              <a:t>5,8%</a:t>
            </a:r>
            <a:r>
              <a:rPr lang="fr-F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2400" dirty="0" smtClean="0"/>
              <a:t>*</a:t>
            </a:r>
            <a:r>
              <a:rPr lang="fr-F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endParaRPr lang="fr-FR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1080000" algn="r">
              <a:buNone/>
            </a:pPr>
            <a:r>
              <a:rPr lang="fr-F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2400" dirty="0" smtClean="0"/>
              <a:t>*</a:t>
            </a:r>
            <a:r>
              <a:rPr lang="fr-F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RCRC2004</a:t>
            </a:r>
            <a:endParaRPr lang="fr-FR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fr-FR" sz="2400" dirty="0" smtClean="0"/>
          </a:p>
          <a:p>
            <a:endParaRPr lang="fr-FR" sz="2400" dirty="0" smtClean="0"/>
          </a:p>
          <a:p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89904"/>
            <a:ext cx="8229600" cy="4325112"/>
          </a:xfrm>
        </p:spPr>
        <p:txBody>
          <a:bodyPr>
            <a:normAutofit fontScale="92500" lnSpcReduction="10000"/>
          </a:bodyPr>
          <a:lstStyle/>
          <a:p>
            <a:r>
              <a:rPr lang="fr-FR" sz="2400" dirty="0" smtClean="0">
                <a:solidFill>
                  <a:srgbClr val="FF0000"/>
                </a:solidFill>
              </a:rPr>
              <a:t>Vérification du débit de dose à la sortie </a:t>
            </a:r>
            <a:r>
              <a:rPr lang="fr-FR" sz="2400" dirty="0" smtClean="0"/>
              <a:t>( </a:t>
            </a:r>
            <a:r>
              <a:rPr lang="fr-FR" sz="2400" dirty="0" err="1" smtClean="0"/>
              <a:t>inf</a:t>
            </a:r>
            <a:r>
              <a:rPr lang="fr-FR" sz="2400" dirty="0" smtClean="0"/>
              <a:t> à 50uSV/h)</a:t>
            </a:r>
          </a:p>
          <a:p>
            <a:pPr>
              <a:buNone/>
            </a:pPr>
            <a:endParaRPr lang="fr-FR" sz="2400" dirty="0" smtClean="0"/>
          </a:p>
          <a:p>
            <a:r>
              <a:rPr lang="fr-FR" sz="2400" dirty="0" smtClean="0">
                <a:solidFill>
                  <a:srgbClr val="FF0000"/>
                </a:solidFill>
              </a:rPr>
              <a:t>Effluents liquides </a:t>
            </a:r>
            <a:r>
              <a:rPr lang="fr-FR" sz="2400" dirty="0" smtClean="0"/>
              <a:t>recueillis dans des cuves de décroissance </a:t>
            </a:r>
            <a:br>
              <a:rPr lang="fr-FR" sz="2400" dirty="0" smtClean="0"/>
            </a:br>
            <a:r>
              <a:rPr lang="fr-FR" sz="2400" dirty="0" smtClean="0"/>
              <a:t>( radioprotection de l’environnement).</a:t>
            </a:r>
          </a:p>
          <a:p>
            <a:pPr>
              <a:buNone/>
            </a:pPr>
            <a:endParaRPr lang="fr-FR" sz="2400" dirty="0" smtClean="0">
              <a:solidFill>
                <a:srgbClr val="FF0000"/>
              </a:solidFill>
            </a:endParaRPr>
          </a:p>
          <a:p>
            <a:r>
              <a:rPr lang="fr-FR" sz="2400" dirty="0" smtClean="0">
                <a:solidFill>
                  <a:srgbClr val="FF0000"/>
                </a:solidFill>
              </a:rPr>
              <a:t>Déchets solides : </a:t>
            </a:r>
            <a:r>
              <a:rPr lang="fr-FR" sz="2400" dirty="0" smtClean="0"/>
              <a:t>collectés et conservés dans un local de stockage adapté .</a:t>
            </a:r>
          </a:p>
          <a:p>
            <a:endParaRPr lang="fr-FR" sz="2400" dirty="0" smtClean="0"/>
          </a:p>
          <a:p>
            <a:r>
              <a:rPr lang="fr-FR" sz="2400" dirty="0" smtClean="0">
                <a:solidFill>
                  <a:srgbClr val="FF0000"/>
                </a:solidFill>
              </a:rPr>
              <a:t>La filtration de l’air ventilé</a:t>
            </a:r>
            <a:r>
              <a:rPr lang="fr-FR" sz="2400" dirty="0" smtClean="0"/>
              <a:t> prévient la contamination de l’atmosphère.</a:t>
            </a:r>
          </a:p>
          <a:p>
            <a:pPr>
              <a:buNone/>
            </a:pPr>
            <a:endParaRPr lang="fr-FR" sz="2400" dirty="0" smtClean="0"/>
          </a:p>
          <a:p>
            <a:r>
              <a:rPr lang="fr-FR" sz="2400" dirty="0" smtClean="0"/>
              <a:t>Instructions d’arrêt de travail et/ou de limitations de contacts ( conjoint, enfants et femme enceinte+++) à la sortie.</a:t>
            </a:r>
          </a:p>
          <a:p>
            <a:endParaRPr lang="fr-FR" sz="2400" dirty="0" smtClean="0"/>
          </a:p>
          <a:p>
            <a:endParaRPr lang="fr-FR" sz="2400" dirty="0" smtClean="0"/>
          </a:p>
          <a:p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628650"/>
            <a:ext cx="845820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Image 5"/>
          <p:cNvPicPr/>
          <p:nvPr/>
        </p:nvPicPr>
        <p:blipFill>
          <a:blip r:embed="rId3">
            <a:lum bright="40000"/>
          </a:blip>
          <a:srcRect/>
          <a:stretch>
            <a:fillRect/>
          </a:stretch>
        </p:blipFill>
        <p:spPr bwMode="auto">
          <a:xfrm>
            <a:off x="357159" y="669399"/>
            <a:ext cx="2071702" cy="204522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7" name="Image 6"/>
          <p:cNvPicPr/>
          <p:nvPr/>
        </p:nvPicPr>
        <p:blipFill>
          <a:blip r:embed="rId4">
            <a:lum bright="30000" contrast="40000"/>
          </a:blip>
          <a:srcRect/>
          <a:stretch>
            <a:fillRect/>
          </a:stretch>
        </p:blipFill>
        <p:spPr bwMode="auto">
          <a:xfrm>
            <a:off x="4357686" y="3214686"/>
            <a:ext cx="4399487" cy="293680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066800"/>
          </a:xfrm>
        </p:spPr>
        <p:txBody>
          <a:bodyPr>
            <a:normAutofit/>
          </a:bodyPr>
          <a:lstStyle/>
          <a:p>
            <a:r>
              <a:rPr lang="fr-FR" sz="3200" u="sng" dirty="0" smtClean="0">
                <a:solidFill>
                  <a:schemeClr val="tx1"/>
                </a:solidFill>
              </a:rPr>
              <a:t>3- MODALITÉS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u="sng" dirty="0" smtClean="0">
                <a:solidFill>
                  <a:srgbClr val="0070C0"/>
                </a:solidFill>
              </a:rPr>
              <a:t>7-3- Effets indésirables</a:t>
            </a:r>
            <a:endParaRPr lang="fr-FR" sz="3200" u="sng" dirty="0">
              <a:solidFill>
                <a:srgbClr val="0070C0"/>
              </a:solidFill>
            </a:endParaRPr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</p:nvPr>
        </p:nvGraphicFramePr>
        <p:xfrm>
          <a:off x="357158" y="1945975"/>
          <a:ext cx="8501122" cy="454533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29177"/>
                <a:gridCol w="4471945"/>
              </a:tblGrid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bg1"/>
                          </a:solidFill>
                        </a:rPr>
                        <a:t>Immédiats</a:t>
                      </a:r>
                      <a:r>
                        <a:rPr lang="fr-FR" sz="20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fr-FR" sz="2000" baseline="0" dirty="0" smtClean="0">
                          <a:solidFill>
                            <a:schemeClr val="bg1"/>
                          </a:solidFill>
                        </a:rPr>
                        <a:t>( inconstants et transitoires)</a:t>
                      </a:r>
                      <a:endParaRPr lang="fr-FR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bg1"/>
                          </a:solidFill>
                        </a:rPr>
                        <a:t>Tardifs</a:t>
                      </a:r>
                      <a:endParaRPr lang="fr-FR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643339"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fr-FR" sz="1800" b="1" u="sng" dirty="0" smtClean="0"/>
                        <a:t>Effets digestive </a:t>
                      </a:r>
                      <a:r>
                        <a:rPr lang="fr-FR" sz="1800" dirty="0" smtClean="0"/>
                        <a:t>: nausées; vomissements,</a:t>
                      </a:r>
                      <a:r>
                        <a:rPr lang="fr-FR" sz="1800" baseline="0" dirty="0" smtClean="0"/>
                        <a:t> aggravation d’un ulcère ou d’une gastrite</a:t>
                      </a:r>
                    </a:p>
                    <a:p>
                      <a:pPr algn="l">
                        <a:buFont typeface="Arial" pitchFamily="34" charset="0"/>
                        <a:buNone/>
                      </a:pPr>
                      <a:r>
                        <a:rPr lang="fr-FR" sz="1800" baseline="0" dirty="0" smtClean="0"/>
                        <a:t>   (</a:t>
                      </a:r>
                      <a:r>
                        <a:rPr lang="fr-FR" sz="1800" baseline="0" dirty="0" smtClean="0">
                          <a:solidFill>
                            <a:srgbClr val="0000FF"/>
                          </a:solidFill>
                        </a:rPr>
                        <a:t>anti-</a:t>
                      </a:r>
                      <a:r>
                        <a:rPr lang="fr-FR" sz="1800" baseline="0" dirty="0" err="1" smtClean="0">
                          <a:solidFill>
                            <a:srgbClr val="0000FF"/>
                          </a:solidFill>
                        </a:rPr>
                        <a:t>émitique</a:t>
                      </a:r>
                      <a:r>
                        <a:rPr lang="fr-FR" sz="1800" baseline="0" dirty="0" smtClean="0">
                          <a:solidFill>
                            <a:srgbClr val="0000FF"/>
                          </a:solidFill>
                        </a:rPr>
                        <a:t>, IPP</a:t>
                      </a:r>
                      <a:r>
                        <a:rPr lang="fr-FR" sz="1800" baseline="0" dirty="0" smtClean="0"/>
                        <a:t>).</a:t>
                      </a: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fr-FR" sz="1800" baseline="0" dirty="0" smtClean="0"/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fr-FR" sz="1800" b="1" u="sng" baseline="0" dirty="0" smtClean="0"/>
                        <a:t>Effets salivaires </a:t>
                      </a:r>
                      <a:r>
                        <a:rPr lang="fr-FR" sz="1800" baseline="0" dirty="0" smtClean="0"/>
                        <a:t>: </a:t>
                      </a:r>
                      <a:r>
                        <a:rPr lang="fr-FR" sz="1800" baseline="0" dirty="0" err="1" smtClean="0"/>
                        <a:t>sialadenite</a:t>
                      </a:r>
                      <a:r>
                        <a:rPr lang="fr-FR" sz="1800" baseline="0" dirty="0" smtClean="0"/>
                        <a:t>, </a:t>
                      </a:r>
                      <a:r>
                        <a:rPr lang="fr-FR" sz="1800" baseline="0" dirty="0" err="1" smtClean="0"/>
                        <a:t>xerostomie</a:t>
                      </a:r>
                      <a:r>
                        <a:rPr lang="fr-FR" sz="1800" baseline="0" dirty="0" smtClean="0"/>
                        <a:t>, perte du gout</a:t>
                      </a:r>
                      <a:br>
                        <a:rPr lang="fr-FR" sz="1800" baseline="0" dirty="0" smtClean="0"/>
                      </a:br>
                      <a:r>
                        <a:rPr lang="fr-FR" sz="1800" baseline="0" dirty="0" smtClean="0"/>
                        <a:t> ( </a:t>
                      </a:r>
                      <a:r>
                        <a:rPr lang="fr-FR" sz="1800" baseline="0" dirty="0" smtClean="0">
                          <a:solidFill>
                            <a:srgbClr val="0000FF"/>
                          </a:solidFill>
                        </a:rPr>
                        <a:t>boissons </a:t>
                      </a:r>
                      <a:r>
                        <a:rPr lang="fr-FR" sz="1800" baseline="0" dirty="0" err="1" smtClean="0">
                          <a:solidFill>
                            <a:srgbClr val="0000FF"/>
                          </a:solidFill>
                        </a:rPr>
                        <a:t>citronées</a:t>
                      </a:r>
                      <a:r>
                        <a:rPr lang="fr-FR" sz="1800" baseline="0" dirty="0" smtClean="0">
                          <a:solidFill>
                            <a:srgbClr val="0000FF"/>
                          </a:solidFill>
                        </a:rPr>
                        <a:t>, Chewing-gum</a:t>
                      </a:r>
                      <a:r>
                        <a:rPr lang="fr-FR" sz="1800" baseline="0" dirty="0" smtClean="0"/>
                        <a:t>).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fr-FR" sz="1800" baseline="0" dirty="0" smtClean="0"/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fr-FR" sz="1800" b="1" u="sng" baseline="0" dirty="0" smtClean="0"/>
                        <a:t>Inflammation cervicale: </a:t>
                      </a:r>
                      <a:r>
                        <a:rPr lang="fr-FR" sz="1800" u="none" baseline="0" dirty="0" smtClean="0"/>
                        <a:t>thyroïdite</a:t>
                      </a:r>
                      <a:r>
                        <a:rPr lang="fr-FR" sz="1800" baseline="0" dirty="0" smtClean="0"/>
                        <a:t> (</a:t>
                      </a:r>
                      <a:r>
                        <a:rPr lang="fr-FR" sz="1800" baseline="0" dirty="0" smtClean="0">
                          <a:solidFill>
                            <a:srgbClr val="0000FF"/>
                          </a:solidFill>
                        </a:rPr>
                        <a:t>AINS</a:t>
                      </a:r>
                      <a:r>
                        <a:rPr lang="fr-FR" sz="1800" baseline="0" dirty="0" smtClean="0"/>
                        <a:t>) 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fr-FR" sz="1800" dirty="0" smtClean="0"/>
                    </a:p>
                    <a:p>
                      <a:pPr algn="ctr"/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fr-FR" sz="1800" dirty="0" smtClean="0"/>
                        <a:t> </a:t>
                      </a:r>
                      <a:r>
                        <a:rPr lang="fr-FR" sz="1800" b="1" dirty="0" smtClean="0"/>
                        <a:t>Rares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fr-FR" sz="1800" dirty="0" smtClean="0"/>
                        <a:t> </a:t>
                      </a:r>
                      <a:r>
                        <a:rPr lang="fr-FR" sz="1800" b="1" dirty="0" smtClean="0"/>
                        <a:t>Après plusieurs cures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fr-FR" sz="1800" dirty="0" smtClean="0"/>
                        <a:t> </a:t>
                      </a:r>
                      <a:r>
                        <a:rPr lang="fr-FR" sz="1800" b="1" dirty="0" smtClean="0"/>
                        <a:t>Dose cumulée : 22 </a:t>
                      </a:r>
                      <a:r>
                        <a:rPr lang="fr-FR" sz="1800" b="1" dirty="0" err="1" smtClean="0"/>
                        <a:t>GBq</a:t>
                      </a:r>
                      <a:endParaRPr lang="fr-FR" sz="1800" b="1" dirty="0" smtClean="0"/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fr-FR" sz="1800" dirty="0" smtClean="0"/>
                        <a:t> </a:t>
                      </a:r>
                      <a:r>
                        <a:rPr lang="fr-FR" sz="1800" b="1" dirty="0" smtClean="0"/>
                        <a:t>Exemple</a:t>
                      </a:r>
                      <a:r>
                        <a:rPr lang="fr-FR" sz="1800" dirty="0" smtClean="0"/>
                        <a:t> : Sécheresse oculaire, larmoiement</a:t>
                      </a:r>
                      <a:r>
                        <a:rPr lang="fr-FR" sz="1800" baseline="0" dirty="0" smtClean="0"/>
                        <a:t> excessif, </a:t>
                      </a:r>
                      <a:r>
                        <a:rPr kumimoji="0" lang="fr-FR" sz="1800" kern="1200" baseline="0" dirty="0" smtClean="0"/>
                        <a:t>baisse de la fertilité…..</a:t>
                      </a:r>
                      <a:endParaRPr lang="fr-FR" sz="2400" baseline="0" dirty="0" smtClean="0"/>
                    </a:p>
                    <a:p>
                      <a:pPr algn="l">
                        <a:buFontTx/>
                        <a:buChar char="-"/>
                      </a:pPr>
                      <a:endParaRPr lang="fr-FR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19126"/>
            <a:ext cx="8229600" cy="1066800"/>
          </a:xfrm>
        </p:spPr>
        <p:txBody>
          <a:bodyPr>
            <a:normAutofit/>
          </a:bodyPr>
          <a:lstStyle/>
          <a:p>
            <a:r>
              <a:rPr lang="fr-FR" sz="3200" u="sng" dirty="0" smtClean="0">
                <a:solidFill>
                  <a:schemeClr val="tx1"/>
                </a:solidFill>
              </a:rPr>
              <a:t>3- MODALITÉS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u="sng" dirty="0" smtClean="0">
                <a:solidFill>
                  <a:srgbClr val="0070C0"/>
                </a:solidFill>
              </a:rPr>
              <a:t>8-3- Scintigraphies à l’Iode 131 : </a:t>
            </a:r>
            <a:endParaRPr lang="fr-FR" sz="3200" u="sng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32511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fr-FR" b="1" u="sng" dirty="0" smtClean="0">
                <a:solidFill>
                  <a:srgbClr val="0070C0"/>
                </a:solidFill>
              </a:rPr>
              <a:t>BCE pré-thérapeutique </a:t>
            </a:r>
          </a:p>
          <a:p>
            <a:endParaRPr lang="fr-FR" sz="2400" dirty="0" smtClean="0"/>
          </a:p>
          <a:p>
            <a:r>
              <a:rPr lang="fr-FR" sz="2400" dirty="0" smtClean="0">
                <a:solidFill>
                  <a:srgbClr val="FF0000"/>
                </a:solidFill>
              </a:rPr>
              <a:t>Peu sensible.</a:t>
            </a:r>
            <a:endParaRPr lang="fr-FR" sz="2400" dirty="0" smtClean="0"/>
          </a:p>
          <a:p>
            <a:pPr>
              <a:buNone/>
            </a:pPr>
            <a:endParaRPr lang="fr-FR" sz="2400" dirty="0" smtClean="0"/>
          </a:p>
          <a:p>
            <a:r>
              <a:rPr lang="fr-FR" sz="2400" dirty="0" smtClean="0"/>
              <a:t>Non recommandé,  abandonné actuellement</a:t>
            </a:r>
          </a:p>
          <a:p>
            <a:pPr>
              <a:buNone/>
            </a:pPr>
            <a:endParaRPr lang="fr-FR" sz="2400" dirty="0" smtClean="0"/>
          </a:p>
          <a:p>
            <a:r>
              <a:rPr lang="fr-FR" sz="2400" dirty="0" smtClean="0"/>
              <a:t>Echographie cervicale : appréciation des reliquats++.</a:t>
            </a:r>
          </a:p>
          <a:p>
            <a:pPr>
              <a:buNone/>
            </a:pPr>
            <a:endParaRPr lang="fr-FR" sz="2400" dirty="0" smtClean="0"/>
          </a:p>
          <a:p>
            <a:r>
              <a:rPr lang="fr-FR" sz="2400" dirty="0" smtClean="0"/>
              <a:t>Nécessité de sevrage en HT : qualité de vie ! </a:t>
            </a:r>
          </a:p>
          <a:p>
            <a:pPr>
              <a:buNone/>
            </a:pPr>
            <a:endParaRPr lang="fr-FR" sz="2400" dirty="0" smtClean="0"/>
          </a:p>
          <a:p>
            <a:r>
              <a:rPr lang="fr-FR" sz="2400" dirty="0" smtClean="0"/>
              <a:t>Risque de diminuer l’efficacité de l’</a:t>
            </a:r>
            <a:r>
              <a:rPr lang="fr-FR" sz="2400" dirty="0" err="1" smtClean="0"/>
              <a:t>Iratherapie</a:t>
            </a:r>
            <a:r>
              <a:rPr lang="fr-FR" sz="2400" dirty="0" smtClean="0"/>
              <a:t> par effet de sidération des cellules thyroïdienne </a:t>
            </a:r>
            <a:r>
              <a:rPr lang="fr-FR" sz="2400" dirty="0" smtClean="0">
                <a:solidFill>
                  <a:srgbClr val="FF0000"/>
                </a:solidFill>
              </a:rPr>
              <a:t>(</a:t>
            </a:r>
            <a:r>
              <a:rPr lang="fr-FR" sz="2400" dirty="0" err="1" smtClean="0">
                <a:solidFill>
                  <a:srgbClr val="FF0000"/>
                </a:solidFill>
              </a:rPr>
              <a:t>stunning</a:t>
            </a:r>
            <a:r>
              <a:rPr lang="fr-FR" sz="2400" dirty="0" smtClean="0">
                <a:solidFill>
                  <a:srgbClr val="FF0000"/>
                </a:solidFill>
              </a:rPr>
              <a:t> </a:t>
            </a:r>
            <a:r>
              <a:rPr lang="fr-FR" sz="2400" dirty="0" err="1" smtClean="0">
                <a:solidFill>
                  <a:srgbClr val="FF0000"/>
                </a:solidFill>
              </a:rPr>
              <a:t>effect</a:t>
            </a:r>
            <a:r>
              <a:rPr lang="fr-FR" sz="2400" dirty="0" smtClean="0">
                <a:solidFill>
                  <a:srgbClr val="FF0000"/>
                </a:solidFill>
              </a:rPr>
              <a:t>).</a:t>
            </a:r>
            <a:endParaRPr lang="fr-F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64586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b="1" u="sng" dirty="0" smtClean="0">
                <a:solidFill>
                  <a:srgbClr val="0070C0"/>
                </a:solidFill>
              </a:rPr>
              <a:t>BCE post-thérapeutique</a:t>
            </a:r>
          </a:p>
          <a:p>
            <a:pPr algn="ctr">
              <a:buNone/>
            </a:pPr>
            <a:endParaRPr lang="fr-FR" u="sng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2400" dirty="0" smtClean="0"/>
              <a:t>Systématique; entre 2</a:t>
            </a:r>
            <a:r>
              <a:rPr lang="fr-FR" sz="2400" baseline="30000" dirty="0" smtClean="0"/>
              <a:t>ème</a:t>
            </a:r>
            <a:r>
              <a:rPr lang="fr-FR" sz="2400" dirty="0" smtClean="0"/>
              <a:t> et 7</a:t>
            </a:r>
            <a:r>
              <a:rPr lang="fr-FR" sz="2400" baseline="30000" dirty="0" smtClean="0"/>
              <a:t>ème</a:t>
            </a:r>
            <a:r>
              <a:rPr lang="fr-FR" sz="2400" dirty="0" smtClean="0"/>
              <a:t> jour.</a:t>
            </a:r>
          </a:p>
          <a:p>
            <a:pPr>
              <a:buNone/>
            </a:pPr>
            <a:endParaRPr lang="fr-FR" sz="2400" dirty="0" smtClean="0"/>
          </a:p>
          <a:p>
            <a:r>
              <a:rPr lang="fr-FR" sz="2400" dirty="0" smtClean="0">
                <a:solidFill>
                  <a:srgbClr val="FF0000"/>
                </a:solidFill>
              </a:rPr>
              <a:t>Très Sensible +++</a:t>
            </a:r>
          </a:p>
          <a:p>
            <a:pPr>
              <a:buNone/>
            </a:pPr>
            <a:endParaRPr lang="fr-FR" sz="2400" dirty="0" smtClean="0"/>
          </a:p>
          <a:p>
            <a:r>
              <a:rPr lang="fr-FR" sz="2400" dirty="0" smtClean="0"/>
              <a:t>Renseignements : reliquats /N+/ M+.</a:t>
            </a:r>
          </a:p>
          <a:p>
            <a:pPr>
              <a:buNone/>
            </a:pPr>
            <a:endParaRPr lang="fr-FR" sz="2400" dirty="0" smtClean="0"/>
          </a:p>
          <a:p>
            <a:r>
              <a:rPr lang="fr-FR" sz="2400" dirty="0" smtClean="0">
                <a:solidFill>
                  <a:srgbClr val="FF0000"/>
                </a:solidFill>
              </a:rPr>
              <a:t>Attention : </a:t>
            </a:r>
            <a:r>
              <a:rPr lang="fr-FR" sz="2400" dirty="0" smtClean="0"/>
              <a:t>fixations physiologiques et artefacts !!</a:t>
            </a:r>
          </a:p>
          <a:p>
            <a:pPr>
              <a:buNone/>
            </a:pPr>
            <a:endParaRPr lang="fr-FR" sz="2400" dirty="0" smtClean="0"/>
          </a:p>
          <a:p>
            <a:r>
              <a:rPr lang="fr-FR" sz="2400" dirty="0" smtClean="0"/>
              <a:t> </a:t>
            </a:r>
            <a:r>
              <a:rPr lang="fr-FR" sz="2400" dirty="0" smtClean="0">
                <a:solidFill>
                  <a:srgbClr val="FF0000"/>
                </a:solidFill>
              </a:rPr>
              <a:t>Imagerie hybride TEMP-TDM+++ </a:t>
            </a:r>
            <a:r>
              <a:rPr lang="fr-FR" sz="2400" dirty="0" smtClean="0"/>
              <a:t>:  Identification des foyers </a:t>
            </a:r>
            <a:r>
              <a:rPr lang="fr-FR" sz="2400" dirty="0" err="1" smtClean="0"/>
              <a:t>iodo</a:t>
            </a:r>
            <a:r>
              <a:rPr lang="fr-FR" sz="2400" dirty="0" smtClean="0"/>
              <a:t>-</a:t>
            </a:r>
            <a:r>
              <a:rPr lang="fr-FR" sz="2400" dirty="0" err="1" smtClean="0"/>
              <a:t>fixants</a:t>
            </a:r>
            <a:r>
              <a:rPr lang="fr-FR" sz="2400" dirty="0" smtClean="0"/>
              <a:t>+gain diagnostique incontestable.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Text Box 9"/>
          <p:cNvSpPr txBox="1">
            <a:spLocks noChangeArrowheads="1"/>
          </p:cNvSpPr>
          <p:nvPr/>
        </p:nvSpPr>
        <p:spPr bwMode="auto">
          <a:xfrm>
            <a:off x="2627313" y="555647"/>
            <a:ext cx="3457575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Clr>
                <a:srgbClr val="000099"/>
              </a:buClr>
              <a:buFont typeface="Wingdings" pitchFamily="2" charset="2"/>
              <a:buChar char="§"/>
            </a:pPr>
            <a:r>
              <a:rPr lang="fr-FR" sz="1600" dirty="0" smtClean="0"/>
              <a:t>Patiente âgée de </a:t>
            </a:r>
            <a:r>
              <a:rPr lang="fr-FR" sz="1600" dirty="0" smtClean="0">
                <a:solidFill>
                  <a:srgbClr val="C00000"/>
                </a:solidFill>
              </a:rPr>
              <a:t>16 ans</a:t>
            </a:r>
          </a:p>
          <a:p>
            <a:pPr>
              <a:lnSpc>
                <a:spcPct val="125000"/>
              </a:lnSpc>
              <a:buClr>
                <a:srgbClr val="000099"/>
              </a:buClr>
              <a:buFont typeface="Wingdings" pitchFamily="2" charset="2"/>
              <a:buChar char="§"/>
            </a:pPr>
            <a:r>
              <a:rPr lang="fr-FR" sz="1600" dirty="0" smtClean="0"/>
              <a:t>Carcinome papillaire avec localisations secondaires pulmonaires</a:t>
            </a:r>
          </a:p>
          <a:p>
            <a:pPr>
              <a:lnSpc>
                <a:spcPct val="125000"/>
              </a:lnSpc>
              <a:buClr>
                <a:srgbClr val="000099"/>
              </a:buClr>
              <a:buFont typeface="Wingdings" pitchFamily="2" charset="2"/>
              <a:buChar char="§"/>
            </a:pPr>
            <a:r>
              <a:rPr lang="fr-FR" sz="1600" dirty="0" smtClean="0"/>
              <a:t>Thyroglobuline:</a:t>
            </a:r>
            <a:r>
              <a:rPr lang="fr-FR" sz="1600" dirty="0" smtClean="0">
                <a:solidFill>
                  <a:srgbClr val="C00000"/>
                </a:solidFill>
              </a:rPr>
              <a:t> 308 </a:t>
            </a:r>
            <a:r>
              <a:rPr lang="fr-FR" sz="1600" dirty="0" err="1" smtClean="0"/>
              <a:t>ng</a:t>
            </a:r>
            <a:r>
              <a:rPr lang="fr-FR" sz="1600" dirty="0" smtClean="0"/>
              <a:t>/ml</a:t>
            </a:r>
          </a:p>
          <a:p>
            <a:pPr>
              <a:lnSpc>
                <a:spcPct val="125000"/>
              </a:lnSpc>
              <a:buClr>
                <a:srgbClr val="000099"/>
              </a:buClr>
            </a:pPr>
            <a:endParaRPr lang="fr-FR" sz="1600" dirty="0" smtClean="0"/>
          </a:p>
          <a:p>
            <a:pPr>
              <a:lnSpc>
                <a:spcPct val="125000"/>
              </a:lnSpc>
              <a:buClr>
                <a:srgbClr val="000099"/>
              </a:buClr>
            </a:pPr>
            <a:r>
              <a:rPr lang="fr-FR" sz="1600" u="sng" dirty="0" smtClean="0"/>
              <a:t>A gauche :</a:t>
            </a:r>
          </a:p>
          <a:p>
            <a:pPr>
              <a:lnSpc>
                <a:spcPct val="125000"/>
              </a:lnSpc>
              <a:buClr>
                <a:srgbClr val="000099"/>
              </a:buClr>
            </a:pPr>
            <a:r>
              <a:rPr lang="fr-FR" sz="1600" dirty="0" smtClean="0"/>
              <a:t>- SCE après la 1</a:t>
            </a:r>
            <a:r>
              <a:rPr lang="fr-FR" sz="1600" baseline="30000" dirty="0" smtClean="0"/>
              <a:t>ère</a:t>
            </a:r>
            <a:r>
              <a:rPr lang="fr-FR" sz="1600" dirty="0" smtClean="0"/>
              <a:t>  cure irathérapie: </a:t>
            </a:r>
            <a:r>
              <a:rPr lang="fr-FR" sz="1600" dirty="0" smtClean="0">
                <a:solidFill>
                  <a:srgbClr val="C00000"/>
                </a:solidFill>
              </a:rPr>
              <a:t>résidus thyroïdiens </a:t>
            </a:r>
            <a:r>
              <a:rPr lang="fr-FR" sz="1600" dirty="0" smtClean="0"/>
              <a:t>associé à une </a:t>
            </a:r>
            <a:r>
              <a:rPr lang="fr-FR" sz="1600" dirty="0" smtClean="0">
                <a:solidFill>
                  <a:srgbClr val="C00000"/>
                </a:solidFill>
              </a:rPr>
              <a:t>miliaire isotopique</a:t>
            </a:r>
          </a:p>
          <a:p>
            <a:pPr>
              <a:lnSpc>
                <a:spcPct val="125000"/>
              </a:lnSpc>
              <a:buClr>
                <a:srgbClr val="000099"/>
              </a:buClr>
            </a:pPr>
            <a:endParaRPr lang="fr-FR" sz="1600" dirty="0" smtClean="0"/>
          </a:p>
          <a:p>
            <a:pPr>
              <a:lnSpc>
                <a:spcPct val="125000"/>
              </a:lnSpc>
              <a:buClr>
                <a:srgbClr val="000099"/>
              </a:buClr>
            </a:pPr>
            <a:r>
              <a:rPr lang="fr-FR" sz="1600" u="sng" dirty="0" smtClean="0"/>
              <a:t>A droite :</a:t>
            </a:r>
          </a:p>
          <a:p>
            <a:pPr>
              <a:lnSpc>
                <a:spcPct val="125000"/>
              </a:lnSpc>
              <a:buClr>
                <a:srgbClr val="000099"/>
              </a:buClr>
            </a:pPr>
            <a:r>
              <a:rPr lang="fr-FR" sz="1600" dirty="0" smtClean="0"/>
              <a:t>- </a:t>
            </a:r>
            <a:r>
              <a:rPr lang="fr-FR" sz="1600" dirty="0" smtClean="0">
                <a:solidFill>
                  <a:srgbClr val="C00000"/>
                </a:solidFill>
              </a:rPr>
              <a:t>Régression complète de la miliaire </a:t>
            </a:r>
            <a:r>
              <a:rPr lang="fr-FR" sz="1600" dirty="0" smtClean="0"/>
              <a:t>isotopique  sur la SCE après la 2ème cure d’irathérapie, il ne persiste d’un </a:t>
            </a:r>
            <a:r>
              <a:rPr lang="fr-FR" sz="1600" dirty="0" smtClean="0">
                <a:solidFill>
                  <a:srgbClr val="C00000"/>
                </a:solidFill>
              </a:rPr>
              <a:t>petit résidu cervical </a:t>
            </a:r>
            <a:r>
              <a:rPr lang="fr-FR" sz="1600" dirty="0" smtClean="0"/>
              <a:t>bas qui a </a:t>
            </a:r>
            <a:r>
              <a:rPr lang="fr-FR" sz="1600" dirty="0" smtClean="0">
                <a:solidFill>
                  <a:srgbClr val="C00000"/>
                </a:solidFill>
              </a:rPr>
              <a:t>disparu sur la SCE lors du bilan d’efficacité</a:t>
            </a:r>
            <a:endParaRPr lang="fr-FR" sz="1600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71480"/>
            <a:ext cx="2171700" cy="569595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642918"/>
            <a:ext cx="2238375" cy="55721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785926"/>
            <a:ext cx="4236306" cy="336708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714356"/>
            <a:ext cx="3643306" cy="592979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642918"/>
            <a:ext cx="3214710" cy="586220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5" name="ZoneTexte 4"/>
          <p:cNvSpPr txBox="1"/>
          <p:nvPr/>
        </p:nvSpPr>
        <p:spPr>
          <a:xfrm>
            <a:off x="785786" y="6072206"/>
            <a:ext cx="928694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ANT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2500298" y="6060064"/>
            <a:ext cx="928694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POST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3929058" y="928670"/>
            <a:ext cx="4786346" cy="258532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00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fr-FR" dirty="0" smtClean="0"/>
              <a:t>Patiente âgée de 43 ans.</a:t>
            </a:r>
          </a:p>
          <a:p>
            <a:endParaRPr lang="fr-FR" dirty="0" smtClean="0"/>
          </a:p>
          <a:p>
            <a:pPr>
              <a:buFontTx/>
              <a:buChar char="-"/>
            </a:pPr>
            <a:r>
              <a:rPr lang="fr-FR" dirty="0" smtClean="0"/>
              <a:t> CP de la thyroïde classé pT3NxMx.</a:t>
            </a:r>
          </a:p>
          <a:p>
            <a:pPr>
              <a:buFontTx/>
              <a:buChar char="-"/>
            </a:pPr>
            <a:endParaRPr lang="fr-FR" dirty="0" smtClean="0"/>
          </a:p>
          <a:p>
            <a:pPr>
              <a:buFontTx/>
              <a:buChar char="-"/>
            </a:pPr>
            <a:r>
              <a:rPr lang="fr-FR" dirty="0" smtClean="0"/>
              <a:t>Tg: 8,5 </a:t>
            </a:r>
            <a:r>
              <a:rPr lang="fr-FR" dirty="0" err="1" smtClean="0"/>
              <a:t>ng</a:t>
            </a:r>
            <a:r>
              <a:rPr lang="fr-FR" dirty="0" smtClean="0"/>
              <a:t>/ml</a:t>
            </a:r>
          </a:p>
          <a:p>
            <a:endParaRPr lang="fr-FR" dirty="0" smtClean="0"/>
          </a:p>
          <a:p>
            <a:pPr>
              <a:buFontTx/>
              <a:buChar char="-"/>
            </a:pPr>
            <a:r>
              <a:rPr lang="fr-FR" dirty="0" smtClean="0"/>
              <a:t> </a:t>
            </a:r>
            <a:r>
              <a:rPr lang="fr-FR" dirty="0" err="1" smtClean="0"/>
              <a:t>Irathérapie</a:t>
            </a:r>
            <a:r>
              <a:rPr lang="fr-FR" dirty="0" smtClean="0"/>
              <a:t> à 100mCi.</a:t>
            </a:r>
          </a:p>
          <a:p>
            <a:endParaRPr lang="fr-FR" dirty="0" smtClean="0"/>
          </a:p>
          <a:p>
            <a:r>
              <a:rPr lang="fr-FR" dirty="0" smtClean="0">
                <a:solidFill>
                  <a:srgbClr val="0000FF"/>
                </a:solidFill>
              </a:rPr>
              <a:t>          BCE post-thérapeutique </a:t>
            </a:r>
          </a:p>
        </p:txBody>
      </p:sp>
      <p:sp>
        <p:nvSpPr>
          <p:cNvPr id="12" name="Flèche droite 11"/>
          <p:cNvSpPr/>
          <p:nvPr/>
        </p:nvSpPr>
        <p:spPr>
          <a:xfrm>
            <a:off x="4000496" y="3214686"/>
            <a:ext cx="500066" cy="214314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158" y="785794"/>
            <a:ext cx="8572560" cy="578874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b="1" u="sng" dirty="0" smtClean="0">
                <a:solidFill>
                  <a:srgbClr val="0070C0"/>
                </a:solidFill>
              </a:rPr>
              <a:t>BCE d’efficacité</a:t>
            </a:r>
          </a:p>
          <a:p>
            <a:pPr algn="ctr">
              <a:buNone/>
            </a:pPr>
            <a:endParaRPr lang="fr-FR" sz="2300" u="sng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2300" dirty="0" smtClean="0">
              <a:solidFill>
                <a:srgbClr val="FF0000"/>
              </a:solidFill>
            </a:endParaRPr>
          </a:p>
          <a:p>
            <a:r>
              <a:rPr lang="fr-FR" sz="2300" dirty="0" smtClean="0">
                <a:solidFill>
                  <a:srgbClr val="FF0000"/>
                </a:solidFill>
              </a:rPr>
              <a:t>6 à 9 mois </a:t>
            </a:r>
            <a:r>
              <a:rPr lang="fr-FR" sz="2300" dirty="0" smtClean="0"/>
              <a:t>après Ttt.</a:t>
            </a:r>
          </a:p>
          <a:p>
            <a:pPr>
              <a:buNone/>
            </a:pPr>
            <a:endParaRPr lang="fr-FR" sz="2300" dirty="0" smtClean="0"/>
          </a:p>
          <a:p>
            <a:r>
              <a:rPr lang="fr-FR" sz="2300" dirty="0" smtClean="0"/>
              <a:t>Juger de l’efficacité thérapeutique : </a:t>
            </a:r>
            <a:r>
              <a:rPr lang="fr-FR" sz="2300" dirty="0" smtClean="0">
                <a:solidFill>
                  <a:srgbClr val="FF0000"/>
                </a:solidFill>
              </a:rPr>
              <a:t>Carte blanche isotopique.</a:t>
            </a:r>
          </a:p>
          <a:p>
            <a:pPr>
              <a:buNone/>
            </a:pPr>
            <a:endParaRPr lang="fr-FR" sz="2300" dirty="0" smtClean="0">
              <a:solidFill>
                <a:srgbClr val="FF0000"/>
              </a:solidFill>
            </a:endParaRPr>
          </a:p>
          <a:p>
            <a:r>
              <a:rPr lang="fr-FR" sz="2300" dirty="0" smtClean="0"/>
              <a:t>Sous stimulation thyroïdienne.</a:t>
            </a:r>
          </a:p>
          <a:p>
            <a:pPr>
              <a:buNone/>
            </a:pPr>
            <a:endParaRPr lang="fr-FR" sz="2300" dirty="0" smtClean="0"/>
          </a:p>
          <a:p>
            <a:r>
              <a:rPr lang="fr-FR" sz="2300" dirty="0" smtClean="0"/>
              <a:t>Activité d’Iode 131 administrée : très faible</a:t>
            </a:r>
            <a:r>
              <a:rPr lang="fr-FR" sz="2300" dirty="0" smtClean="0">
                <a:solidFill>
                  <a:srgbClr val="0070C0"/>
                </a:solidFill>
              </a:rPr>
              <a:t> </a:t>
            </a:r>
            <a:r>
              <a:rPr lang="fr-FR" sz="2300" dirty="0" smtClean="0"/>
              <a:t>( 3 à 5mCi).</a:t>
            </a:r>
          </a:p>
          <a:p>
            <a:pPr>
              <a:buNone/>
            </a:pPr>
            <a:endParaRPr lang="fr-FR" sz="2300" dirty="0" smtClean="0"/>
          </a:p>
          <a:p>
            <a:r>
              <a:rPr lang="fr-FR" sz="2300" dirty="0" smtClean="0"/>
              <a:t>Toujours en corrélation au dosage de la TSH , Tg, </a:t>
            </a:r>
            <a:r>
              <a:rPr lang="fr-FR" sz="2300" dirty="0" err="1" smtClean="0"/>
              <a:t>Ac</a:t>
            </a:r>
            <a:r>
              <a:rPr lang="fr-FR" sz="2300" dirty="0" smtClean="0"/>
              <a:t> </a:t>
            </a:r>
            <a:r>
              <a:rPr lang="fr-FR" sz="2300" dirty="0" err="1" smtClean="0"/>
              <a:t>anti-Tg</a:t>
            </a:r>
            <a:r>
              <a:rPr lang="fr-FR" sz="2300" dirty="0" smtClean="0"/>
              <a:t>.</a:t>
            </a:r>
          </a:p>
          <a:p>
            <a:pPr>
              <a:buNone/>
            </a:pPr>
            <a:endParaRPr lang="fr-FR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 l="15489" t="9260" r="13996" b="1260"/>
          <a:stretch>
            <a:fillRect/>
          </a:stretch>
        </p:blipFill>
        <p:spPr bwMode="auto">
          <a:xfrm>
            <a:off x="2696368" y="714356"/>
            <a:ext cx="6233350" cy="528641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11" name="ZoneTexte 10"/>
          <p:cNvSpPr txBox="1"/>
          <p:nvPr/>
        </p:nvSpPr>
        <p:spPr>
          <a:xfrm>
            <a:off x="5286380" y="5143512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CBI : Carte blanche isotopique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0" y="928670"/>
            <a:ext cx="28574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fr-FR" dirty="0" smtClean="0"/>
              <a:t> Patiente âgée de 38 ans.</a:t>
            </a:r>
          </a:p>
          <a:p>
            <a:pPr>
              <a:buFontTx/>
              <a:buChar char="-"/>
            </a:pPr>
            <a:r>
              <a:rPr lang="fr-FR" dirty="0" smtClean="0"/>
              <a:t> pT1b </a:t>
            </a:r>
            <a:r>
              <a:rPr lang="fr-FR" dirty="0" err="1" smtClean="0"/>
              <a:t>NxMx</a:t>
            </a:r>
            <a:r>
              <a:rPr lang="fr-FR" dirty="0" smtClean="0"/>
              <a:t> avec effraction capsulaire.</a:t>
            </a:r>
          </a:p>
          <a:p>
            <a:pPr>
              <a:buFontTx/>
              <a:buChar char="-"/>
            </a:pPr>
            <a:r>
              <a:rPr lang="fr-FR" dirty="0" err="1" smtClean="0"/>
              <a:t>Iratherapie</a:t>
            </a:r>
            <a:r>
              <a:rPr lang="fr-FR" dirty="0" smtClean="0"/>
              <a:t> à 100mCi</a:t>
            </a:r>
          </a:p>
          <a:p>
            <a:pPr>
              <a:buFontTx/>
              <a:buChar char="-"/>
            </a:pPr>
            <a:r>
              <a:rPr lang="fr-FR" dirty="0" smtClean="0"/>
              <a:t>Tg : 0,7 </a:t>
            </a:r>
            <a:r>
              <a:rPr lang="fr-FR" dirty="0" err="1" smtClean="0"/>
              <a:t>ng</a:t>
            </a:r>
            <a:r>
              <a:rPr lang="fr-FR" dirty="0" smtClean="0"/>
              <a:t>/ml</a:t>
            </a:r>
          </a:p>
          <a:p>
            <a:r>
              <a:rPr lang="fr-FR" dirty="0" smtClean="0"/>
              <a:t> </a:t>
            </a:r>
          </a:p>
          <a:p>
            <a:endParaRPr lang="fr-FR" dirty="0" smtClean="0">
              <a:solidFill>
                <a:srgbClr val="0000FF"/>
              </a:solidFill>
            </a:endParaRPr>
          </a:p>
          <a:p>
            <a:pPr algn="ctr"/>
            <a:r>
              <a:rPr lang="fr-FR" dirty="0" smtClean="0">
                <a:solidFill>
                  <a:srgbClr val="0000FF"/>
                </a:solidFill>
              </a:rPr>
              <a:t>BCE d’efficacité </a:t>
            </a:r>
            <a:br>
              <a:rPr lang="fr-FR" dirty="0" smtClean="0">
                <a:solidFill>
                  <a:srgbClr val="0000FF"/>
                </a:solidFill>
              </a:rPr>
            </a:br>
            <a:r>
              <a:rPr lang="fr-FR" dirty="0" smtClean="0">
                <a:solidFill>
                  <a:srgbClr val="0000FF"/>
                </a:solidFill>
              </a:rPr>
              <a:t>après 9 mois </a:t>
            </a:r>
          </a:p>
          <a:p>
            <a:pPr>
              <a:buFontTx/>
              <a:buChar char="-"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09610"/>
          </a:xfrm>
        </p:spPr>
        <p:txBody>
          <a:bodyPr>
            <a:normAutofit/>
          </a:bodyPr>
          <a:lstStyle/>
          <a:p>
            <a:r>
              <a:rPr lang="fr-FR" sz="3600" u="sng" dirty="0" smtClean="0">
                <a:solidFill>
                  <a:schemeClr val="tx1"/>
                </a:solidFill>
              </a:rPr>
              <a:t>SURVEILLANCE</a:t>
            </a:r>
            <a:endParaRPr lang="fr-FR" sz="3600" dirty="0"/>
          </a:p>
        </p:txBody>
      </p:sp>
      <p:cxnSp>
        <p:nvCxnSpPr>
          <p:cNvPr id="7" name="Connecteur droit avec flèche 6"/>
          <p:cNvCxnSpPr/>
          <p:nvPr/>
        </p:nvCxnSpPr>
        <p:spPr>
          <a:xfrm rot="5400000" flipH="1" flipV="1">
            <a:off x="5965042" y="4964917"/>
            <a:ext cx="214315" cy="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/>
          <p:cNvSpPr txBox="1"/>
          <p:nvPr/>
        </p:nvSpPr>
        <p:spPr>
          <a:xfrm>
            <a:off x="4071934" y="3714752"/>
            <a:ext cx="500066" cy="261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100" dirty="0" smtClean="0"/>
              <a:t>CBI</a:t>
            </a:r>
            <a:endParaRPr lang="fr-FR" sz="11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357297"/>
            <a:ext cx="7000924" cy="5500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ZoneTexte 9"/>
          <p:cNvSpPr txBox="1"/>
          <p:nvPr/>
        </p:nvSpPr>
        <p:spPr>
          <a:xfrm>
            <a:off x="3071802" y="5302765"/>
            <a:ext cx="1071570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100" dirty="0" smtClean="0"/>
              <a:t>Clinique</a:t>
            </a:r>
          </a:p>
          <a:p>
            <a:r>
              <a:rPr lang="fr-FR" sz="1100" dirty="0" smtClean="0"/>
              <a:t>Echographie</a:t>
            </a:r>
          </a:p>
          <a:p>
            <a:r>
              <a:rPr lang="fr-FR" sz="1100" dirty="0" smtClean="0"/>
              <a:t>ADP ?</a:t>
            </a:r>
            <a:endParaRPr lang="fr-FR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1066800"/>
          </a:xfrm>
        </p:spPr>
        <p:txBody>
          <a:bodyPr/>
          <a:lstStyle/>
          <a:p>
            <a:r>
              <a:rPr lang="fr-FR" u="sng" dirty="0" smtClean="0">
                <a:solidFill>
                  <a:schemeClr val="tx1"/>
                </a:solidFill>
              </a:rPr>
              <a:t>INTRODUCTION-II</a:t>
            </a:r>
            <a:endParaRPr lang="fr-FR" u="sng" dirty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44" y="2000240"/>
            <a:ext cx="9001156" cy="4325112"/>
          </a:xfrm>
        </p:spPr>
        <p:txBody>
          <a:bodyPr>
            <a:normAutofit/>
          </a:bodyPr>
          <a:lstStyle/>
          <a:p>
            <a:r>
              <a:rPr lang="fr-FR" dirty="0" smtClean="0"/>
              <a:t>Traitement repose sur </a:t>
            </a:r>
            <a:r>
              <a:rPr lang="fr-FR" dirty="0" smtClean="0">
                <a:solidFill>
                  <a:srgbClr val="0000FF"/>
                </a:solidFill>
              </a:rPr>
              <a:t>le trépied: </a:t>
            </a:r>
          </a:p>
          <a:p>
            <a:pPr>
              <a:buNone/>
            </a:pPr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dirty="0" smtClean="0">
                <a:solidFill>
                  <a:srgbClr val="0000FF"/>
                </a:solidFill>
              </a:rPr>
              <a:t>1- Chirurgie : </a:t>
            </a:r>
            <a:r>
              <a:rPr lang="fr-FR" sz="2000" dirty="0" smtClean="0"/>
              <a:t>Thyroïdectomie</a:t>
            </a:r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dirty="0" smtClean="0"/>
              <a:t>totale ou quasi-totale/ avec ou sans curage.</a:t>
            </a:r>
          </a:p>
          <a:p>
            <a:pPr>
              <a:buNone/>
            </a:pPr>
            <a:r>
              <a:rPr lang="fr-FR" sz="2000" dirty="0" smtClean="0">
                <a:solidFill>
                  <a:srgbClr val="FF0000"/>
                </a:solidFill>
              </a:rPr>
              <a:t>   </a:t>
            </a:r>
            <a:r>
              <a:rPr lang="fr-FR" sz="2000" dirty="0" smtClean="0">
                <a:solidFill>
                  <a:srgbClr val="0000FF"/>
                </a:solidFill>
              </a:rPr>
              <a:t>2-Traitement par hormones thyroïdiennes : </a:t>
            </a:r>
            <a:r>
              <a:rPr lang="fr-FR" sz="2000" dirty="0" smtClean="0"/>
              <a:t>freination.</a:t>
            </a:r>
          </a:p>
          <a:p>
            <a:pPr>
              <a:buNone/>
            </a:pPr>
            <a:r>
              <a:rPr lang="fr-FR" sz="2000" dirty="0" smtClean="0">
                <a:solidFill>
                  <a:srgbClr val="0070C0"/>
                </a:solidFill>
              </a:rPr>
              <a:t>   </a:t>
            </a:r>
            <a:r>
              <a:rPr lang="fr-FR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fr-FR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-Totalisation isotopique à l’Iode 131</a:t>
            </a:r>
          </a:p>
          <a:p>
            <a:pPr>
              <a:buNone/>
            </a:pPr>
            <a:r>
              <a:rPr lang="fr-FR" sz="2000" dirty="0" smtClean="0">
                <a:solidFill>
                  <a:srgbClr val="0070C0"/>
                </a:solidFill>
              </a:rPr>
              <a:t>       </a:t>
            </a:r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r>
              <a:rPr lang="fr-FR" dirty="0" smtClean="0"/>
              <a:t>Cancer de bon pronostic : </a:t>
            </a:r>
          </a:p>
          <a:p>
            <a:pPr>
              <a:buNone/>
            </a:pPr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</a:rPr>
              <a:t>       </a:t>
            </a:r>
            <a:r>
              <a:rPr lang="fr-FR" sz="2000" dirty="0" smtClean="0">
                <a:solidFill>
                  <a:srgbClr val="0000FF"/>
                </a:solidFill>
              </a:rPr>
              <a:t>-Survie spécifique à 10 ans </a:t>
            </a:r>
            <a:r>
              <a:rPr lang="fr-FR" sz="2000" dirty="0" smtClean="0"/>
              <a:t>sup à 90%.     </a:t>
            </a:r>
          </a:p>
          <a:p>
            <a:pPr>
              <a:buNone/>
            </a:pPr>
            <a:r>
              <a:rPr lang="fr-FR" dirty="0" smtClean="0">
                <a:solidFill>
                  <a:srgbClr val="0000FF"/>
                </a:solidFill>
              </a:rPr>
              <a:t>     </a:t>
            </a:r>
            <a:r>
              <a:rPr lang="fr-FR" sz="2000" dirty="0" smtClean="0">
                <a:solidFill>
                  <a:srgbClr val="0000FF"/>
                </a:solidFill>
              </a:rPr>
              <a:t>-Récidive : </a:t>
            </a:r>
            <a:r>
              <a:rPr lang="fr-FR" sz="2000" dirty="0" smtClean="0"/>
              <a:t>5 à 10% selon le groupe pronostique.</a:t>
            </a:r>
          </a:p>
          <a:p>
            <a:pPr>
              <a:buNone/>
            </a:pPr>
            <a:r>
              <a:rPr lang="fr-FR" sz="2000" dirty="0" smtClean="0"/>
              <a:t>       </a:t>
            </a:r>
            <a:r>
              <a:rPr lang="fr-FR" sz="2000" dirty="0" smtClean="0">
                <a:solidFill>
                  <a:srgbClr val="0000FF"/>
                </a:solidFill>
              </a:rPr>
              <a:t>-Métastases à distance : </a:t>
            </a:r>
            <a:r>
              <a:rPr lang="fr-FR" sz="2000" dirty="0" smtClean="0"/>
              <a:t>moins de 10% des patients.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1066800"/>
          </a:xfrm>
        </p:spPr>
        <p:txBody>
          <a:bodyPr/>
          <a:lstStyle/>
          <a:p>
            <a:r>
              <a:rPr lang="fr-FR" u="sng" dirty="0" smtClean="0">
                <a:solidFill>
                  <a:schemeClr val="tx1"/>
                </a:solidFill>
              </a:rPr>
              <a:t>Conclusion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325112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  <a:buFont typeface="Wingdings" pitchFamily="2" charset="2"/>
              <a:buChar char="§"/>
            </a:pPr>
            <a:r>
              <a:rPr lang="fr-FR" dirty="0" smtClean="0"/>
              <a:t>La PEC des CDT s’est beaucoup modifiée les 10 dernières années. </a:t>
            </a:r>
          </a:p>
          <a:p>
            <a:pPr>
              <a:buClr>
                <a:schemeClr val="tx1"/>
              </a:buClr>
              <a:buNone/>
            </a:pPr>
            <a:endParaRPr lang="fr-FR" dirty="0" smtClean="0"/>
          </a:p>
          <a:p>
            <a:pPr>
              <a:buClr>
                <a:schemeClr val="tx1"/>
              </a:buClr>
              <a:buFont typeface="Wingdings" pitchFamily="2" charset="2"/>
              <a:buChar char="§"/>
            </a:pPr>
            <a:r>
              <a:rPr lang="fr-FR" dirty="0" smtClean="0"/>
              <a:t>Iode 131 :</a:t>
            </a:r>
          </a:p>
          <a:p>
            <a:pPr>
              <a:buFont typeface="Wingdings" pitchFamily="2" charset="2"/>
              <a:buChar char="ü"/>
            </a:pPr>
            <a:r>
              <a:rPr lang="fr-FR" dirty="0" smtClean="0">
                <a:solidFill>
                  <a:srgbClr val="FF0000"/>
                </a:solidFill>
              </a:rPr>
              <a:t> Détruire les reliquats thyroïdiens</a:t>
            </a:r>
          </a:p>
          <a:p>
            <a:pPr>
              <a:buFont typeface="Wingdings" pitchFamily="2" charset="2"/>
              <a:buChar char="ü"/>
            </a:pPr>
            <a:r>
              <a:rPr lang="fr-FR" dirty="0" smtClean="0">
                <a:solidFill>
                  <a:srgbClr val="FF0000"/>
                </a:solidFill>
              </a:rPr>
              <a:t> Réduire le taux de rechute</a:t>
            </a:r>
          </a:p>
          <a:p>
            <a:pPr>
              <a:buFont typeface="Wingdings" pitchFamily="2" charset="2"/>
              <a:buChar char="ü"/>
            </a:pPr>
            <a:r>
              <a:rPr lang="fr-FR" dirty="0" smtClean="0">
                <a:solidFill>
                  <a:srgbClr val="FF0000"/>
                </a:solidFill>
              </a:rPr>
              <a:t> Améliorer la survie</a:t>
            </a:r>
          </a:p>
          <a:p>
            <a:pPr>
              <a:buFont typeface="Wingdings" pitchFamily="2" charset="2"/>
              <a:buChar char="ü"/>
            </a:pPr>
            <a:endParaRPr lang="fr-FR" dirty="0" smtClean="0"/>
          </a:p>
          <a:p>
            <a:pPr>
              <a:buClr>
                <a:schemeClr val="tx1"/>
              </a:buClr>
              <a:buFont typeface="Wingdings" pitchFamily="2" charset="2"/>
              <a:buChar char="§"/>
            </a:pPr>
            <a:r>
              <a:rPr lang="fr-FR" dirty="0" smtClean="0"/>
              <a:t>Rôle des RCP +++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1066800"/>
          </a:xfrm>
        </p:spPr>
        <p:txBody>
          <a:bodyPr/>
          <a:lstStyle/>
          <a:p>
            <a:r>
              <a:rPr lang="fr-FR" u="sng" dirty="0" smtClean="0">
                <a:solidFill>
                  <a:schemeClr val="tx1"/>
                </a:solidFill>
              </a:rPr>
              <a:t>PHYSIOPATHOLOGIE</a:t>
            </a:r>
            <a:endParaRPr lang="fr-FR" u="sng" dirty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2214554"/>
            <a:ext cx="8686800" cy="4325112"/>
          </a:xfrm>
        </p:spPr>
        <p:txBody>
          <a:bodyPr>
            <a:normAutofit/>
          </a:bodyPr>
          <a:lstStyle/>
          <a:p>
            <a:pPr algn="just">
              <a:buClr>
                <a:srgbClr val="0000FF"/>
              </a:buClr>
            </a:pPr>
            <a:r>
              <a:rPr lang="fr-FR" sz="2400" dirty="0" smtClean="0"/>
              <a:t>Les CTD se développent à partir des cellules thyroïdiennes vésiculaires :</a:t>
            </a:r>
          </a:p>
          <a:p>
            <a:pPr algn="just">
              <a:buClr>
                <a:srgbClr val="0000FF"/>
              </a:buClr>
            </a:pPr>
            <a:endParaRPr lang="fr-FR" dirty="0" smtClean="0"/>
          </a:p>
          <a:p>
            <a:pPr algn="just">
              <a:buClr>
                <a:srgbClr val="0000FF"/>
              </a:buClr>
              <a:buNone/>
            </a:pPr>
            <a:r>
              <a:rPr lang="fr-FR" sz="2400" dirty="0" smtClean="0">
                <a:solidFill>
                  <a:srgbClr val="0000FF"/>
                </a:solidFill>
              </a:rPr>
              <a:t>- Sensibilité à la TSH             </a:t>
            </a:r>
            <a:r>
              <a:rPr lang="fr-FR" sz="2400" dirty="0" smtClean="0"/>
              <a:t>cancer </a:t>
            </a:r>
            <a:r>
              <a:rPr lang="fr-FR" sz="2400" dirty="0" err="1" smtClean="0"/>
              <a:t>hormono</a:t>
            </a:r>
            <a:r>
              <a:rPr lang="fr-FR" sz="2400" dirty="0" smtClean="0"/>
              <a:t>-dépendant</a:t>
            </a:r>
          </a:p>
          <a:p>
            <a:pPr algn="just">
              <a:buClr>
                <a:srgbClr val="0000FF"/>
              </a:buClr>
              <a:buNone/>
            </a:pPr>
            <a:r>
              <a:rPr lang="fr-FR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Captation de l’iode            </a:t>
            </a:r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Iratherapie</a:t>
            </a:r>
          </a:p>
          <a:p>
            <a:pPr algn="just">
              <a:buClr>
                <a:srgbClr val="0000FF"/>
              </a:buClr>
              <a:buNone/>
            </a:pPr>
            <a:r>
              <a:rPr lang="fr-FR" sz="2400" dirty="0" smtClean="0">
                <a:solidFill>
                  <a:srgbClr val="0000FF"/>
                </a:solidFill>
              </a:rPr>
              <a:t>- Sécrétion de la thyroglobuline            </a:t>
            </a:r>
            <a:r>
              <a:rPr lang="fr-FR" sz="2400" dirty="0" smtClean="0"/>
              <a:t>surveillance</a:t>
            </a:r>
            <a:endParaRPr lang="fr-FR" sz="2400" dirty="0" smtClean="0">
              <a:solidFill>
                <a:srgbClr val="FF0000"/>
              </a:solidFill>
            </a:endParaRPr>
          </a:p>
          <a:p>
            <a:pPr algn="just">
              <a:buClr>
                <a:srgbClr val="0000FF"/>
              </a:buClr>
            </a:pPr>
            <a:endParaRPr lang="fr-FR" dirty="0" smtClean="0">
              <a:solidFill>
                <a:srgbClr val="FF0000"/>
              </a:solidFill>
            </a:endParaRPr>
          </a:p>
          <a:p>
            <a:pPr>
              <a:buClr>
                <a:srgbClr val="0000FF"/>
              </a:buClr>
            </a:pPr>
            <a:r>
              <a:rPr lang="fr-FR" sz="2400" dirty="0" smtClean="0"/>
              <a:t>L’élimination de l’Iode 131 est essentiellement </a:t>
            </a:r>
            <a:r>
              <a:rPr lang="fr-FR" sz="2400" dirty="0" smtClean="0">
                <a:solidFill>
                  <a:srgbClr val="0000FF"/>
                </a:solidFill>
              </a:rPr>
              <a:t>rénale+++</a:t>
            </a:r>
          </a:p>
        </p:txBody>
      </p:sp>
      <p:sp>
        <p:nvSpPr>
          <p:cNvPr id="4" name="Flèche droite 3"/>
          <p:cNvSpPr/>
          <p:nvPr/>
        </p:nvSpPr>
        <p:spPr>
          <a:xfrm>
            <a:off x="3357554" y="3571876"/>
            <a:ext cx="714380" cy="214314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lèche droite 4"/>
          <p:cNvSpPr/>
          <p:nvPr/>
        </p:nvSpPr>
        <p:spPr>
          <a:xfrm>
            <a:off x="3214678" y="4000504"/>
            <a:ext cx="714380" cy="214314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lèche droite 5"/>
          <p:cNvSpPr/>
          <p:nvPr/>
        </p:nvSpPr>
        <p:spPr>
          <a:xfrm>
            <a:off x="4786314" y="4429132"/>
            <a:ext cx="714380" cy="214314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472518" cy="1066800"/>
          </a:xfrm>
        </p:spPr>
        <p:txBody>
          <a:bodyPr>
            <a:noAutofit/>
          </a:bodyPr>
          <a:lstStyle/>
          <a:p>
            <a:r>
              <a:rPr lang="fr-FR" sz="3600" u="sng" dirty="0" smtClean="0">
                <a:solidFill>
                  <a:schemeClr val="tx1"/>
                </a:solidFill>
              </a:rPr>
              <a:t>TOTALISATION ISOTOPIQUE À L’IODE 131</a:t>
            </a:r>
            <a:endParaRPr lang="fr-FR" sz="3600" u="sng" dirty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931486"/>
          </a:xfrm>
        </p:spPr>
        <p:txBody>
          <a:bodyPr>
            <a:normAutofit fontScale="70000" lnSpcReduction="20000"/>
          </a:bodyPr>
          <a:lstStyle/>
          <a:p>
            <a:pPr marL="624078" indent="-514350">
              <a:lnSpc>
                <a:spcPct val="170000"/>
              </a:lnSpc>
              <a:buClr>
                <a:schemeClr val="accent2">
                  <a:lumMod val="50000"/>
                </a:schemeClr>
              </a:buClr>
              <a:buFont typeface="+mj-lt"/>
              <a:buAutoNum type="arabicPeriod"/>
            </a:pPr>
            <a:r>
              <a:rPr lang="fr-FR" sz="2900" u="sng" dirty="0" smtClean="0">
                <a:solidFill>
                  <a:schemeClr val="accent2">
                    <a:lumMod val="50000"/>
                  </a:schemeClr>
                </a:solidFill>
              </a:rPr>
              <a:t>Objectifs</a:t>
            </a:r>
          </a:p>
          <a:p>
            <a:pPr marL="624078" indent="-514350">
              <a:lnSpc>
                <a:spcPct val="170000"/>
              </a:lnSpc>
              <a:buClr>
                <a:schemeClr val="accent2">
                  <a:lumMod val="50000"/>
                </a:schemeClr>
              </a:buClr>
              <a:buFont typeface="+mj-lt"/>
              <a:buAutoNum type="arabicPeriod" startAt="2"/>
            </a:pPr>
            <a:r>
              <a:rPr lang="fr-FR" sz="2900" u="sng" dirty="0" smtClean="0">
                <a:solidFill>
                  <a:schemeClr val="accent2">
                    <a:lumMod val="50000"/>
                  </a:schemeClr>
                </a:solidFill>
              </a:rPr>
              <a:t>Indications</a:t>
            </a:r>
            <a:endParaRPr lang="fr-FR" sz="2400" u="sng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624078" indent="-514350">
              <a:lnSpc>
                <a:spcPct val="170000"/>
              </a:lnSpc>
              <a:buClr>
                <a:schemeClr val="accent2">
                  <a:lumMod val="50000"/>
                </a:schemeClr>
              </a:buClr>
              <a:buFont typeface="+mj-lt"/>
              <a:buAutoNum type="arabicPeriod" startAt="3"/>
            </a:pPr>
            <a:r>
              <a:rPr lang="fr-FR" sz="2900" u="sng" dirty="0" smtClean="0">
                <a:solidFill>
                  <a:schemeClr val="accent2">
                    <a:lumMod val="50000"/>
                  </a:schemeClr>
                </a:solidFill>
              </a:rPr>
              <a:t>Modalités</a:t>
            </a:r>
          </a:p>
          <a:p>
            <a:pPr marL="624078" indent="-514350">
              <a:buClr>
                <a:schemeClr val="accent2">
                  <a:lumMod val="50000"/>
                </a:schemeClr>
              </a:buClr>
              <a:buNone/>
            </a:pPr>
            <a:endParaRPr lang="fr-FR" sz="24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624078" indent="-514350">
              <a:lnSpc>
                <a:spcPct val="170000"/>
              </a:lnSpc>
              <a:buNone/>
            </a:pPr>
            <a:r>
              <a:rPr lang="fr-FR" sz="2000" dirty="0" smtClean="0"/>
              <a:t>              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000" b="1" dirty="0" smtClean="0">
                <a:solidFill>
                  <a:schemeClr val="accent2">
                    <a:lumMod val="75000"/>
                  </a:schemeClr>
                </a:solidFill>
              </a:rPr>
              <a:t>1-3 - 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</a:rPr>
              <a:t>Le Radiopharmaceutique</a:t>
            </a:r>
          </a:p>
          <a:p>
            <a:pPr marL="624078" indent="-514350">
              <a:lnSpc>
                <a:spcPct val="170000"/>
              </a:lnSpc>
              <a:buNone/>
            </a:pPr>
            <a:r>
              <a:rPr lang="fr-FR" sz="2000" b="1" dirty="0" smtClean="0">
                <a:solidFill>
                  <a:schemeClr val="accent2">
                    <a:lumMod val="75000"/>
                  </a:schemeClr>
                </a:solidFill>
              </a:rPr>
              <a:t>               2-3- 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</a:rPr>
              <a:t>Information du patient</a:t>
            </a:r>
          </a:p>
          <a:p>
            <a:pPr marL="624078" indent="-514350">
              <a:lnSpc>
                <a:spcPct val="170000"/>
              </a:lnSpc>
              <a:buNone/>
            </a:pP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</a:rPr>
              <a:t>               </a:t>
            </a:r>
            <a:r>
              <a:rPr lang="fr-FR" sz="2000" b="1" dirty="0" smtClean="0">
                <a:solidFill>
                  <a:schemeClr val="accent2">
                    <a:lumMod val="75000"/>
                  </a:schemeClr>
                </a:solidFill>
              </a:rPr>
              <a:t>3-3- 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</a:rPr>
              <a:t>Préparation du patient</a:t>
            </a:r>
          </a:p>
          <a:p>
            <a:pPr marL="624078" indent="-514350">
              <a:lnSpc>
                <a:spcPct val="170000"/>
              </a:lnSpc>
              <a:buNone/>
            </a:pP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</a:rPr>
              <a:t>               </a:t>
            </a:r>
            <a:r>
              <a:rPr lang="fr-FR" sz="2000" b="1" dirty="0" smtClean="0">
                <a:solidFill>
                  <a:schemeClr val="accent2">
                    <a:lumMod val="75000"/>
                  </a:schemeClr>
                </a:solidFill>
              </a:rPr>
              <a:t>4-3-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</a:rPr>
              <a:t> Contre-indications</a:t>
            </a:r>
          </a:p>
          <a:p>
            <a:pPr marL="624078" indent="-514350">
              <a:lnSpc>
                <a:spcPct val="170000"/>
              </a:lnSpc>
              <a:buNone/>
            </a:pP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</a:rPr>
              <a:t>               </a:t>
            </a:r>
            <a:r>
              <a:rPr lang="fr-FR" sz="2000" b="1" dirty="0" smtClean="0">
                <a:solidFill>
                  <a:schemeClr val="accent2">
                    <a:lumMod val="75000"/>
                  </a:schemeClr>
                </a:solidFill>
              </a:rPr>
              <a:t>5-3-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</a:rPr>
              <a:t> Procédure d’administration de l’iode 131</a:t>
            </a:r>
          </a:p>
          <a:p>
            <a:pPr marL="624078" indent="-514350">
              <a:lnSpc>
                <a:spcPct val="170000"/>
              </a:lnSpc>
              <a:buNone/>
            </a:pP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</a:rPr>
              <a:t>               </a:t>
            </a:r>
            <a:r>
              <a:rPr lang="fr-FR" sz="2000" b="1" dirty="0" smtClean="0">
                <a:solidFill>
                  <a:schemeClr val="accent2">
                    <a:lumMod val="75000"/>
                  </a:schemeClr>
                </a:solidFill>
              </a:rPr>
              <a:t>6-3-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</a:rPr>
              <a:t> Radioprotection et précautions</a:t>
            </a:r>
          </a:p>
          <a:p>
            <a:pPr marL="624078" indent="-514350">
              <a:lnSpc>
                <a:spcPct val="170000"/>
              </a:lnSpc>
              <a:buNone/>
            </a:pP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</a:rPr>
              <a:t>               </a:t>
            </a:r>
            <a:r>
              <a:rPr lang="fr-FR" sz="2000" b="1" dirty="0" smtClean="0">
                <a:solidFill>
                  <a:schemeClr val="accent2">
                    <a:lumMod val="75000"/>
                  </a:schemeClr>
                </a:solidFill>
              </a:rPr>
              <a:t>7-3-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</a:rPr>
              <a:t> Effets indésirables </a:t>
            </a:r>
          </a:p>
          <a:p>
            <a:pPr marL="624078" indent="-514350">
              <a:buNone/>
            </a:pPr>
            <a:endParaRPr lang="fr-FR" sz="2900" dirty="0" smtClean="0"/>
          </a:p>
          <a:p>
            <a:pPr marL="624078" indent="-514350">
              <a:buClr>
                <a:schemeClr val="accent2">
                  <a:lumMod val="50000"/>
                </a:schemeClr>
              </a:buClr>
              <a:buFont typeface="+mj-lt"/>
              <a:buAutoNum type="arabicPeriod" startAt="4"/>
            </a:pPr>
            <a:r>
              <a:rPr lang="fr-FR" sz="2900" u="sng" dirty="0" smtClean="0">
                <a:solidFill>
                  <a:schemeClr val="accent2">
                    <a:lumMod val="50000"/>
                  </a:schemeClr>
                </a:solidFill>
              </a:rPr>
              <a:t>Surveillance</a:t>
            </a:r>
          </a:p>
          <a:p>
            <a:pPr marL="624078" indent="-514350">
              <a:buFont typeface="+mj-lt"/>
              <a:buAutoNum type="arabicPeriod" startAt="4"/>
            </a:pPr>
            <a:endParaRPr lang="fr-FR" dirty="0" smtClean="0"/>
          </a:p>
          <a:p>
            <a:pPr marL="624078" indent="-514350">
              <a:buFont typeface="+mj-lt"/>
              <a:buAutoNum type="arabicPeriod" startAt="4"/>
            </a:pPr>
            <a:endParaRPr lang="fr-FR" dirty="0" smtClean="0"/>
          </a:p>
          <a:p>
            <a:pPr marL="624078" indent="-514350">
              <a:buFont typeface="+mj-lt"/>
              <a:buAutoNum type="arabicPeriod" startAt="4"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066800"/>
          </a:xfrm>
        </p:spPr>
        <p:txBody>
          <a:bodyPr>
            <a:normAutofit/>
          </a:bodyPr>
          <a:lstStyle/>
          <a:p>
            <a:r>
              <a:rPr lang="fr-FR" sz="3200" u="sng" dirty="0" smtClean="0">
                <a:solidFill>
                  <a:schemeClr val="accent2">
                    <a:lumMod val="50000"/>
                  </a:schemeClr>
                </a:solidFill>
              </a:rPr>
              <a:t>1-Objectifs de L’</a:t>
            </a:r>
            <a:r>
              <a:rPr lang="fr-FR" sz="3200" u="sng" dirty="0" err="1" smtClean="0">
                <a:solidFill>
                  <a:schemeClr val="accent2">
                    <a:lumMod val="50000"/>
                  </a:schemeClr>
                </a:solidFill>
              </a:rPr>
              <a:t>Irathérapie</a:t>
            </a:r>
            <a:endParaRPr lang="fr-FR" sz="3200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Clr>
                <a:srgbClr val="0000FF"/>
              </a:buClr>
            </a:pPr>
            <a:r>
              <a:rPr lang="fr-FR" sz="2400" dirty="0" smtClean="0">
                <a:solidFill>
                  <a:srgbClr val="0000FF"/>
                </a:solidFill>
              </a:rPr>
              <a:t>Traiter d’éventuels résidus tumoraux : </a:t>
            </a:r>
            <a:r>
              <a:rPr lang="fr-FR" sz="2400" dirty="0" smtClean="0"/>
              <a:t>diminuer les rechutes cliniques et améliorer la survie.</a:t>
            </a:r>
          </a:p>
          <a:p>
            <a:pPr algn="just">
              <a:buClr>
                <a:srgbClr val="0000FF"/>
              </a:buClr>
              <a:buNone/>
            </a:pPr>
            <a:endParaRPr lang="fr-FR" sz="2400" dirty="0" smtClean="0"/>
          </a:p>
          <a:p>
            <a:pPr algn="just">
              <a:buClr>
                <a:srgbClr val="0000FF"/>
              </a:buClr>
              <a:buNone/>
            </a:pPr>
            <a:endParaRPr lang="fr-FR" sz="2400" dirty="0" smtClean="0"/>
          </a:p>
          <a:p>
            <a:pPr algn="just">
              <a:buClr>
                <a:srgbClr val="0000FF"/>
              </a:buClr>
            </a:pPr>
            <a:r>
              <a:rPr lang="fr-FR" sz="2400" dirty="0" smtClean="0">
                <a:solidFill>
                  <a:srgbClr val="0000FF"/>
                </a:solidFill>
              </a:rPr>
              <a:t>Détruire les reliquats thyroïdiens normaux : </a:t>
            </a:r>
            <a:r>
              <a:rPr lang="fr-FR" sz="2400" dirty="0" smtClean="0"/>
              <a:t>faciliter la surveillance (augmenter la spécificité de la Tg). </a:t>
            </a:r>
          </a:p>
          <a:p>
            <a:pPr algn="just">
              <a:buClr>
                <a:srgbClr val="0000FF"/>
              </a:buClr>
              <a:buNone/>
            </a:pPr>
            <a:endParaRPr lang="fr-FR" sz="2400" dirty="0" smtClean="0"/>
          </a:p>
          <a:p>
            <a:pPr algn="just">
              <a:buClr>
                <a:srgbClr val="0000FF"/>
              </a:buClr>
              <a:buNone/>
            </a:pPr>
            <a:endParaRPr lang="fr-FR" sz="2400" dirty="0" smtClean="0"/>
          </a:p>
          <a:p>
            <a:pPr algn="just">
              <a:buClr>
                <a:srgbClr val="0000FF"/>
              </a:buClr>
            </a:pPr>
            <a:r>
              <a:rPr lang="fr-FR" sz="2400" dirty="0" smtClean="0">
                <a:solidFill>
                  <a:srgbClr val="0000FF"/>
                </a:solidFill>
              </a:rPr>
              <a:t>Compléter le bilan d’extension : </a:t>
            </a:r>
            <a:r>
              <a:rPr lang="fr-FR" sz="2400" dirty="0" smtClean="0"/>
              <a:t>Balayage  corps entier post-thérapeutique.</a:t>
            </a:r>
          </a:p>
          <a:p>
            <a:pPr algn="just">
              <a:buNone/>
            </a:pPr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7242" y="714356"/>
            <a:ext cx="8229600" cy="1066800"/>
          </a:xfrm>
        </p:spPr>
        <p:txBody>
          <a:bodyPr/>
          <a:lstStyle/>
          <a:p>
            <a:r>
              <a:rPr lang="fr-FR" sz="3200" u="sng" dirty="0" smtClean="0">
                <a:solidFill>
                  <a:schemeClr val="accent2">
                    <a:lumMod val="50000"/>
                  </a:schemeClr>
                </a:solidFill>
              </a:rPr>
              <a:t>2-Indications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249424"/>
            <a:ext cx="8401080" cy="4325112"/>
          </a:xfrm>
        </p:spPr>
        <p:txBody>
          <a:bodyPr>
            <a:normAutofit fontScale="85000" lnSpcReduction="20000"/>
          </a:bodyPr>
          <a:lstStyle/>
          <a:p>
            <a:pPr>
              <a:buClr>
                <a:srgbClr val="0000FF"/>
              </a:buClr>
            </a:pPr>
            <a:r>
              <a:rPr lang="fr-FR" dirty="0" smtClean="0"/>
              <a:t>L’</a:t>
            </a:r>
            <a:r>
              <a:rPr lang="fr-FR" dirty="0" err="1" smtClean="0"/>
              <a:t>Irathérapie</a:t>
            </a:r>
            <a:r>
              <a:rPr lang="fr-FR" dirty="0" smtClean="0"/>
              <a:t> n’est pas systématique.</a:t>
            </a:r>
          </a:p>
          <a:p>
            <a:pPr>
              <a:buClr>
                <a:srgbClr val="0000FF"/>
              </a:buClr>
              <a:buNone/>
            </a:pPr>
            <a:endParaRPr lang="fr-FR" dirty="0" smtClean="0">
              <a:solidFill>
                <a:srgbClr val="0000FF"/>
              </a:solidFill>
            </a:endParaRPr>
          </a:p>
          <a:p>
            <a:pPr>
              <a:buClr>
                <a:srgbClr val="0000FF"/>
              </a:buClr>
            </a:pPr>
            <a:r>
              <a:rPr lang="fr-FR" dirty="0" smtClean="0">
                <a:solidFill>
                  <a:srgbClr val="0000FF"/>
                </a:solidFill>
              </a:rPr>
              <a:t>Principe de stratification du risque.</a:t>
            </a:r>
          </a:p>
          <a:p>
            <a:pPr>
              <a:buClr>
                <a:srgbClr val="0000FF"/>
              </a:buClr>
              <a:buNone/>
            </a:pPr>
            <a:endParaRPr lang="fr-FR" dirty="0" smtClean="0">
              <a:solidFill>
                <a:srgbClr val="0000FF"/>
              </a:solidFill>
            </a:endParaRPr>
          </a:p>
          <a:p>
            <a:pPr>
              <a:buClr>
                <a:srgbClr val="0000FF"/>
              </a:buClr>
            </a:pPr>
            <a:r>
              <a:rPr lang="fr-FR" dirty="0" smtClean="0"/>
              <a:t>Facteurs pronostics : </a:t>
            </a:r>
          </a:p>
          <a:p>
            <a:pPr algn="just">
              <a:buNone/>
            </a:pPr>
            <a:r>
              <a:rPr lang="fr-FR" dirty="0" smtClean="0"/>
              <a:t>        </a:t>
            </a:r>
          </a:p>
          <a:p>
            <a:pPr algn="just">
              <a:buNone/>
            </a:pPr>
            <a:r>
              <a:rPr lang="fr-FR" dirty="0" smtClean="0">
                <a:solidFill>
                  <a:srgbClr val="0070C0"/>
                </a:solidFill>
              </a:rPr>
              <a:t>      </a:t>
            </a:r>
            <a:r>
              <a:rPr lang="fr-FR" sz="2400" dirty="0" smtClean="0">
                <a:solidFill>
                  <a:srgbClr val="0070C0"/>
                </a:solidFill>
              </a:rPr>
              <a:t>- </a:t>
            </a:r>
            <a:r>
              <a:rPr lang="fr-FR" sz="2400" dirty="0" smtClean="0">
                <a:solidFill>
                  <a:schemeClr val="accent2"/>
                </a:solidFill>
              </a:rPr>
              <a:t>Classification </a:t>
            </a:r>
            <a:r>
              <a:rPr lang="fr-FR" sz="2400" dirty="0" err="1" smtClean="0">
                <a:solidFill>
                  <a:schemeClr val="accent2"/>
                </a:solidFill>
              </a:rPr>
              <a:t>pTNM</a:t>
            </a:r>
            <a:endParaRPr lang="fr-FR" sz="2400" dirty="0" smtClean="0">
              <a:solidFill>
                <a:schemeClr val="accent2"/>
              </a:solidFill>
            </a:endParaRPr>
          </a:p>
          <a:p>
            <a:pPr algn="just">
              <a:buNone/>
            </a:pPr>
            <a:endParaRPr lang="fr-FR" sz="24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fr-FR" sz="2400" dirty="0" smtClean="0">
                <a:solidFill>
                  <a:srgbClr val="0070C0"/>
                </a:solidFill>
              </a:rPr>
              <a:t>       </a:t>
            </a:r>
            <a:r>
              <a:rPr lang="fr-FR" sz="2400" dirty="0" smtClean="0">
                <a:solidFill>
                  <a:schemeClr val="accent2"/>
                </a:solidFill>
              </a:rPr>
              <a:t>- Facteurs cliniques :</a:t>
            </a:r>
            <a:r>
              <a:rPr lang="fr-FR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400" dirty="0" smtClean="0"/>
              <a:t>sexe masculin, âge&lt; 16ans ou &gt;45 ans.</a:t>
            </a:r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r>
              <a:rPr lang="fr-FR" sz="2400" dirty="0" smtClean="0">
                <a:solidFill>
                  <a:schemeClr val="accent6">
                    <a:lumMod val="75000"/>
                  </a:schemeClr>
                </a:solidFill>
              </a:rPr>
              <a:t>       </a:t>
            </a:r>
            <a:r>
              <a:rPr lang="fr-FR" sz="2400" dirty="0" smtClean="0">
                <a:solidFill>
                  <a:schemeClr val="accent2"/>
                </a:solidFill>
              </a:rPr>
              <a:t>- Facteurs histologiques : </a:t>
            </a:r>
            <a:r>
              <a:rPr lang="fr-FR" sz="2400" dirty="0" err="1" smtClean="0"/>
              <a:t>angio</a:t>
            </a:r>
            <a:r>
              <a:rPr lang="fr-FR" sz="2400" dirty="0" smtClean="0"/>
              <a:t> –invasion/  effraction capsulaire/ multifocalité / méta GG ou  à distance/ formes histologiques particulières.</a:t>
            </a:r>
          </a:p>
          <a:p>
            <a:pPr>
              <a:buNone/>
            </a:pPr>
            <a:r>
              <a:rPr lang="fr-FR" dirty="0" smtClean="0"/>
              <a:t>           </a:t>
            </a:r>
          </a:p>
          <a:p>
            <a:endParaRPr lang="fr-FR" dirty="0"/>
          </a:p>
        </p:txBody>
      </p:sp>
      <p:sp>
        <p:nvSpPr>
          <p:cNvPr id="4" name="Flèche courbée vers la droite 3"/>
          <p:cNvSpPr/>
          <p:nvPr/>
        </p:nvSpPr>
        <p:spPr>
          <a:xfrm>
            <a:off x="285720" y="3071810"/>
            <a:ext cx="357190" cy="642942"/>
          </a:xfrm>
          <a:prstGeom prst="curved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66"/>
            <a:ext cx="5786478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fr-FR" sz="2400" b="1" u="sng" dirty="0" smtClean="0">
                <a:solidFill>
                  <a:schemeClr val="accent2">
                    <a:lumMod val="75000"/>
                  </a:schemeClr>
                </a:solidFill>
              </a:rPr>
              <a:t>Groupes de patients selon le niveau de risque</a:t>
            </a:r>
            <a:endParaRPr lang="fr-FR" sz="2400" b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428596" y="1428736"/>
          <a:ext cx="8329642" cy="427631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646386"/>
                <a:gridCol w="2906709"/>
                <a:gridCol w="2776547"/>
              </a:tblGrid>
              <a:tr h="1000132">
                <a:tc>
                  <a:txBody>
                    <a:bodyPr/>
                    <a:lstStyle/>
                    <a:p>
                      <a:pPr algn="ctr"/>
                      <a:r>
                        <a:rPr kumimoji="0" lang="fr-FR" sz="1600" kern="1200" baseline="0" dirty="0" smtClean="0">
                          <a:solidFill>
                            <a:schemeClr val="tx1"/>
                          </a:solidFill>
                        </a:rPr>
                        <a:t>Patients à très faible</a:t>
                      </a:r>
                    </a:p>
                    <a:p>
                      <a:pPr algn="ctr"/>
                      <a:r>
                        <a:rPr kumimoji="0" lang="fr-FR" sz="1600" kern="1200" baseline="0" dirty="0" smtClean="0">
                          <a:solidFill>
                            <a:schemeClr val="tx1"/>
                          </a:solidFill>
                        </a:rPr>
                        <a:t>risque évolutif</a:t>
                      </a:r>
                      <a:endParaRPr lang="fr-FR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0" kern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kern="1200" baseline="0" dirty="0" smtClean="0">
                          <a:solidFill>
                            <a:schemeClr val="tx1"/>
                          </a:solidFill>
                        </a:rPr>
                        <a:t>T1a</a:t>
                      </a:r>
                      <a:r>
                        <a:rPr kumimoji="0" lang="fr-FR" sz="1600" b="0" kern="1200" baseline="0" dirty="0" smtClean="0">
                          <a:solidFill>
                            <a:schemeClr val="tx1"/>
                          </a:solidFill>
                        </a:rPr>
                        <a:t> unifocale (≤ 1 cm) N0 M0</a:t>
                      </a:r>
                      <a:endParaRPr kumimoji="0" lang="fr-FR" sz="1600" b="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fr-FR" sz="1600" kern="1200" baseline="0" dirty="0" smtClean="0">
                          <a:solidFill>
                            <a:schemeClr val="tx1"/>
                          </a:solidFill>
                        </a:rPr>
                        <a:t>Consensus :</a:t>
                      </a:r>
                    </a:p>
                    <a:p>
                      <a:pPr algn="just"/>
                      <a:r>
                        <a:rPr kumimoji="0" lang="fr-FR" sz="1600" b="0" kern="1200" baseline="0" dirty="0" smtClean="0">
                          <a:solidFill>
                            <a:schemeClr val="tx1"/>
                          </a:solidFill>
                        </a:rPr>
                        <a:t>pas de totalisation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kern="1200" baseline="0" dirty="0" smtClean="0">
                          <a:solidFill>
                            <a:schemeClr val="tx1"/>
                          </a:solidFill>
                        </a:rPr>
                        <a:t>isotopique car pas d’ intérêt </a:t>
                      </a:r>
                      <a:endParaRPr lang="fr-FR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638090">
                <a:tc>
                  <a:txBody>
                    <a:bodyPr/>
                    <a:lstStyle/>
                    <a:p>
                      <a:pPr algn="ctr"/>
                      <a:endParaRPr kumimoji="0" lang="fr-FR" sz="1600" b="1" kern="1200" baseline="0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kumimoji="0" lang="fr-FR" sz="16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Patients à faible</a:t>
                      </a:r>
                    </a:p>
                    <a:p>
                      <a:pPr algn="ctr"/>
                      <a:r>
                        <a:rPr kumimoji="0" lang="fr-FR" sz="16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risque ou à “risque</a:t>
                      </a:r>
                    </a:p>
                    <a:p>
                      <a:pPr algn="ctr"/>
                      <a:r>
                        <a:rPr kumimoji="0" lang="fr-FR" sz="16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intermédiaire”</a:t>
                      </a:r>
                      <a:endParaRPr lang="fr-FR" sz="16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kumimoji="0" lang="fr-FR" sz="1600" kern="1200" baseline="0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just"/>
                      <a:r>
                        <a:rPr kumimoji="0" lang="fr-FR" sz="16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- </a:t>
                      </a:r>
                      <a:r>
                        <a:rPr kumimoji="0" lang="fr-FR" sz="18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T1b</a:t>
                      </a:r>
                      <a:r>
                        <a:rPr kumimoji="0" lang="fr-FR" sz="16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(&gt; 1 cm) N0 M0</a:t>
                      </a:r>
                    </a:p>
                    <a:p>
                      <a:pPr algn="just"/>
                      <a:r>
                        <a:rPr kumimoji="0" lang="fr-FR" sz="16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- </a:t>
                      </a:r>
                      <a:r>
                        <a:rPr kumimoji="0" lang="fr-FR" sz="18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T2</a:t>
                      </a:r>
                      <a:r>
                        <a:rPr kumimoji="0" lang="fr-FR" sz="16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N0 M0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fr-FR" sz="16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Consensus :</a:t>
                      </a:r>
                    </a:p>
                    <a:p>
                      <a:pPr algn="just"/>
                      <a:r>
                        <a:rPr kumimoji="0" lang="fr-FR" sz="1600" b="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la totalisation isotopique</a:t>
                      </a:r>
                    </a:p>
                    <a:p>
                      <a:pPr algn="just"/>
                      <a:r>
                        <a:rPr kumimoji="0" lang="fr-FR" sz="1600" b="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est discutée au cas par cas, en fonction du contexte, des données histologiques et de l’âge du sujet.</a:t>
                      </a:r>
                      <a:endParaRPr lang="fr-FR" sz="1600" b="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638090">
                <a:tc>
                  <a:txBody>
                    <a:bodyPr/>
                    <a:lstStyle/>
                    <a:p>
                      <a:pPr algn="ctr"/>
                      <a:endParaRPr kumimoji="0" lang="fr-FR" sz="1600" b="1" kern="1200" baseline="0" dirty="0" smtClean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endParaRPr kumimoji="0" lang="fr-FR" sz="1600" b="1" kern="1200" baseline="0" dirty="0" smtClean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kumimoji="0" lang="fr-FR" sz="1600" b="1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Patients à haut risque évolutif</a:t>
                      </a:r>
                      <a:endParaRPr lang="fr-FR" sz="16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Tx/>
                        <a:buNone/>
                      </a:pPr>
                      <a:endParaRPr kumimoji="0" lang="fr-FR" sz="1600" kern="1200" baseline="0" dirty="0" smtClean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  <a:p>
                      <a:pPr algn="just">
                        <a:buFontTx/>
                        <a:buNone/>
                      </a:pPr>
                      <a:endParaRPr kumimoji="0" lang="fr-FR" sz="1600" kern="1200" baseline="0" dirty="0" smtClean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  <a:p>
                      <a:pPr algn="just">
                        <a:buFontTx/>
                        <a:buNone/>
                      </a:pPr>
                      <a:r>
                        <a:rPr kumimoji="0" lang="fr-FR" sz="1600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- Tout T3 et T4 </a:t>
                      </a:r>
                    </a:p>
                    <a:p>
                      <a:pPr algn="just">
                        <a:buFontTx/>
                        <a:buNone/>
                      </a:pPr>
                      <a:r>
                        <a:rPr kumimoji="0" lang="fr-FR" sz="1600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- Tout T N1 ou tout M1.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fr-FR" sz="16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multifocalité</a:t>
                      </a:r>
                      <a:endParaRPr lang="fr-FR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  <a:p>
                      <a:pPr algn="just"/>
                      <a:endParaRPr lang="fr-FR" sz="16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fr-FR" sz="1600" b="1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Consensus :</a:t>
                      </a:r>
                    </a:p>
                    <a:p>
                      <a:pPr algn="just"/>
                      <a:r>
                        <a:rPr kumimoji="0" lang="fr-FR" sz="1600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totalisation isotopique par au moins 3700 </a:t>
                      </a:r>
                      <a:r>
                        <a:rPr kumimoji="0" lang="fr-FR" sz="1600" kern="1200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MBq</a:t>
                      </a:r>
                      <a:r>
                        <a:rPr kumimoji="0" lang="fr-FR" sz="1600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(100 </a:t>
                      </a:r>
                      <a:r>
                        <a:rPr kumimoji="0" lang="fr-FR" sz="1600" kern="1200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mCi</a:t>
                      </a:r>
                      <a:r>
                        <a:rPr kumimoji="0" lang="fr-FR" sz="1600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) d’iode 131 après stimulation thyroïdienne.</a:t>
                      </a:r>
                      <a:endParaRPr lang="fr-FR" sz="16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00034" y="5857892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1200" dirty="0" err="1" smtClean="0">
                <a:solidFill>
                  <a:schemeClr val="accent5">
                    <a:lumMod val="50000"/>
                  </a:schemeClr>
                </a:solidFill>
              </a:rPr>
              <a:t>Furio</a:t>
            </a:r>
            <a:r>
              <a:rPr lang="fr-FR" sz="12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1200" dirty="0" err="1" smtClean="0">
                <a:solidFill>
                  <a:schemeClr val="accent5">
                    <a:lumMod val="50000"/>
                  </a:schemeClr>
                </a:solidFill>
              </a:rPr>
              <a:t>Pacini</a:t>
            </a:r>
            <a:r>
              <a:rPr lang="fr-FR" sz="1200" dirty="0" smtClean="0">
                <a:solidFill>
                  <a:schemeClr val="accent5">
                    <a:lumMod val="50000"/>
                  </a:schemeClr>
                </a:solidFill>
              </a:rPr>
              <a:t>, Martin Schlumberger, Henning </a:t>
            </a:r>
            <a:r>
              <a:rPr lang="fr-FR" sz="1200" dirty="0" err="1" smtClean="0">
                <a:solidFill>
                  <a:schemeClr val="accent5">
                    <a:lumMod val="50000"/>
                  </a:schemeClr>
                </a:solidFill>
              </a:rPr>
              <a:t>Dralle</a:t>
            </a:r>
            <a:r>
              <a:rPr lang="fr-FR" sz="1200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fr-FR" sz="1200" dirty="0" err="1" smtClean="0">
                <a:solidFill>
                  <a:schemeClr val="accent5">
                    <a:lumMod val="50000"/>
                  </a:schemeClr>
                </a:solidFill>
              </a:rPr>
              <a:t>Rossella</a:t>
            </a:r>
            <a:r>
              <a:rPr lang="fr-FR" sz="12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1200" dirty="0" err="1" smtClean="0">
                <a:solidFill>
                  <a:schemeClr val="accent5">
                    <a:lumMod val="50000"/>
                  </a:schemeClr>
                </a:solidFill>
              </a:rPr>
              <a:t>Elisei</a:t>
            </a:r>
            <a:r>
              <a:rPr lang="fr-FR" sz="1200" dirty="0" smtClean="0">
                <a:solidFill>
                  <a:schemeClr val="accent5">
                    <a:lumMod val="50000"/>
                  </a:schemeClr>
                </a:solidFill>
              </a:rPr>
              <a:t>, Johannes WA Smit, </a:t>
            </a:r>
            <a:r>
              <a:rPr lang="fr-FR" sz="1200" dirty="0" err="1" smtClean="0">
                <a:solidFill>
                  <a:schemeClr val="accent5">
                    <a:lumMod val="50000"/>
                  </a:schemeClr>
                </a:solidFill>
              </a:rPr>
              <a:t>Wilmar</a:t>
            </a:r>
            <a:r>
              <a:rPr lang="fr-FR" sz="12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1200" dirty="0" err="1" smtClean="0">
                <a:solidFill>
                  <a:schemeClr val="accent5">
                    <a:lumMod val="50000"/>
                  </a:schemeClr>
                </a:solidFill>
              </a:rPr>
              <a:t>Wiersinga</a:t>
            </a:r>
            <a:r>
              <a:rPr lang="fr-FR" sz="1200" dirty="0" smtClean="0">
                <a:solidFill>
                  <a:schemeClr val="accent5">
                    <a:lumMod val="50000"/>
                  </a:schemeClr>
                </a:solidFill>
              </a:rPr>
              <a:t> and the </a:t>
            </a:r>
            <a:r>
              <a:rPr lang="fr-FR" sz="1200" dirty="0" err="1" smtClean="0">
                <a:solidFill>
                  <a:schemeClr val="accent5">
                    <a:lumMod val="50000"/>
                  </a:schemeClr>
                </a:solidFill>
              </a:rPr>
              <a:t>European</a:t>
            </a:r>
            <a:r>
              <a:rPr lang="fr-FR" sz="12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1200" dirty="0" err="1" smtClean="0">
                <a:solidFill>
                  <a:schemeClr val="accent5">
                    <a:lumMod val="50000"/>
                  </a:schemeClr>
                </a:solidFill>
              </a:rPr>
              <a:t>Thyroid</a:t>
            </a:r>
            <a:r>
              <a:rPr lang="fr-FR" sz="12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1200" dirty="0" err="1" smtClean="0">
                <a:solidFill>
                  <a:schemeClr val="accent5">
                    <a:lumMod val="50000"/>
                  </a:schemeClr>
                </a:solidFill>
              </a:rPr>
              <a:t>Task</a:t>
            </a:r>
            <a:r>
              <a:rPr lang="fr-FR" sz="1200" dirty="0" smtClean="0">
                <a:solidFill>
                  <a:schemeClr val="accent5">
                    <a:lumMod val="50000"/>
                  </a:schemeClr>
                </a:solidFill>
              </a:rPr>
              <a:t> force. </a:t>
            </a:r>
            <a:r>
              <a:rPr lang="fr-FR" sz="1200" b="1" dirty="0" err="1" smtClean="0">
                <a:solidFill>
                  <a:schemeClr val="accent5">
                    <a:lumMod val="50000"/>
                  </a:schemeClr>
                </a:solidFill>
              </a:rPr>
              <a:t>European</a:t>
            </a:r>
            <a:r>
              <a:rPr lang="fr-FR" sz="1200" b="1" dirty="0" smtClean="0">
                <a:solidFill>
                  <a:schemeClr val="accent5">
                    <a:lumMod val="50000"/>
                  </a:schemeClr>
                </a:solidFill>
              </a:rPr>
              <a:t> consensus for the management of patients </a:t>
            </a:r>
            <a:r>
              <a:rPr lang="fr-FR" sz="1200" b="1" dirty="0" err="1" smtClean="0">
                <a:solidFill>
                  <a:schemeClr val="accent5">
                    <a:lumMod val="50000"/>
                  </a:schemeClr>
                </a:solidFill>
              </a:rPr>
              <a:t>with</a:t>
            </a:r>
            <a:r>
              <a:rPr lang="fr-FR" sz="12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1200" b="1" dirty="0" err="1" smtClean="0">
                <a:solidFill>
                  <a:schemeClr val="accent5">
                    <a:lumMod val="50000"/>
                  </a:schemeClr>
                </a:solidFill>
              </a:rPr>
              <a:t>differentiated</a:t>
            </a:r>
            <a:r>
              <a:rPr lang="fr-FR" sz="12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1200" b="1" dirty="0" err="1" smtClean="0">
                <a:solidFill>
                  <a:schemeClr val="accent5">
                    <a:lumMod val="50000"/>
                  </a:schemeClr>
                </a:solidFill>
              </a:rPr>
              <a:t>thyroid</a:t>
            </a:r>
            <a:r>
              <a:rPr lang="fr-FR" sz="12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1200" b="1" dirty="0" err="1" smtClean="0">
                <a:solidFill>
                  <a:schemeClr val="accent5">
                    <a:lumMod val="50000"/>
                  </a:schemeClr>
                </a:solidFill>
              </a:rPr>
              <a:t>carcinoma</a:t>
            </a:r>
            <a:r>
              <a:rPr lang="fr-FR" sz="1200" b="1" dirty="0" smtClean="0">
                <a:solidFill>
                  <a:schemeClr val="accent5">
                    <a:lumMod val="50000"/>
                  </a:schemeClr>
                </a:solidFill>
              </a:rPr>
              <a:t> of the </a:t>
            </a:r>
            <a:r>
              <a:rPr lang="fr-FR" sz="1200" b="1" dirty="0" err="1" smtClean="0">
                <a:solidFill>
                  <a:schemeClr val="accent5">
                    <a:lumMod val="50000"/>
                  </a:schemeClr>
                </a:solidFill>
              </a:rPr>
              <a:t>follicular</a:t>
            </a:r>
            <a:r>
              <a:rPr lang="fr-FR" sz="12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1200" b="1" dirty="0" err="1" smtClean="0">
                <a:solidFill>
                  <a:schemeClr val="accent5">
                    <a:lumMod val="50000"/>
                  </a:schemeClr>
                </a:solidFill>
              </a:rPr>
              <a:t>epitheliu</a:t>
            </a:r>
            <a:r>
              <a:rPr lang="fr-FR" sz="1200" dirty="0" smtClean="0">
                <a:solidFill>
                  <a:schemeClr val="accent5">
                    <a:lumMod val="50000"/>
                  </a:schemeClr>
                </a:solidFill>
              </a:rPr>
              <a:t> . </a:t>
            </a:r>
            <a:r>
              <a:rPr lang="fr-FR" sz="1200" dirty="0" err="1" smtClean="0">
                <a:solidFill>
                  <a:schemeClr val="accent5">
                    <a:lumMod val="50000"/>
                  </a:schemeClr>
                </a:solidFill>
              </a:rPr>
              <a:t>European</a:t>
            </a:r>
            <a:r>
              <a:rPr lang="fr-FR" sz="1200" dirty="0" smtClean="0">
                <a:solidFill>
                  <a:schemeClr val="accent5">
                    <a:lumMod val="50000"/>
                  </a:schemeClr>
                </a:solidFill>
              </a:rPr>
              <a:t> Journal of </a:t>
            </a:r>
            <a:r>
              <a:rPr lang="fr-FR" sz="1200" dirty="0" err="1" smtClean="0">
                <a:solidFill>
                  <a:schemeClr val="accent5">
                    <a:lumMod val="50000"/>
                  </a:schemeClr>
                </a:solidFill>
              </a:rPr>
              <a:t>Endocrinology</a:t>
            </a:r>
            <a:r>
              <a:rPr lang="fr-FR" sz="1200" dirty="0" smtClean="0">
                <a:solidFill>
                  <a:schemeClr val="accent5">
                    <a:lumMod val="50000"/>
                  </a:schemeClr>
                </a:solidFill>
              </a:rPr>
              <a:t> 2006; 154: 787-803. </a:t>
            </a:r>
            <a:endParaRPr lang="fr-FR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66800"/>
          </a:xfrm>
        </p:spPr>
        <p:txBody>
          <a:bodyPr>
            <a:normAutofit/>
          </a:bodyPr>
          <a:lstStyle/>
          <a:p>
            <a:r>
              <a:rPr lang="fr-FR" sz="3200" u="sng" dirty="0" smtClean="0">
                <a:solidFill>
                  <a:schemeClr val="tx1"/>
                </a:solidFill>
              </a:rPr>
              <a:t>3- MODALITÉS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u="sng" dirty="0" smtClean="0">
                <a:solidFill>
                  <a:srgbClr val="0070C0"/>
                </a:solidFill>
              </a:rPr>
              <a:t>1-3- Le </a:t>
            </a:r>
            <a:r>
              <a:rPr lang="fr-FR" sz="3200" u="sng" dirty="0" err="1" smtClean="0">
                <a:solidFill>
                  <a:srgbClr val="0070C0"/>
                </a:solidFill>
              </a:rPr>
              <a:t>radiopharmaceutique</a:t>
            </a:r>
            <a:endParaRPr lang="fr-FR" sz="3200" u="sng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0000FF"/>
              </a:buClr>
            </a:pPr>
            <a:r>
              <a:rPr lang="fr-FR" sz="2000" dirty="0" smtClean="0">
                <a:solidFill>
                  <a:srgbClr val="0000FF"/>
                </a:solidFill>
              </a:rPr>
              <a:t>L’Iode 131 : </a:t>
            </a:r>
            <a:r>
              <a:rPr lang="fr-FR" sz="2000" dirty="0" err="1" smtClean="0"/>
              <a:t>radioélement</a:t>
            </a:r>
            <a:r>
              <a:rPr lang="fr-FR" sz="2000" dirty="0" smtClean="0"/>
              <a:t>  de demi vie 8,04 jours.</a:t>
            </a:r>
          </a:p>
          <a:p>
            <a:pPr>
              <a:buClr>
                <a:srgbClr val="0000FF"/>
              </a:buClr>
              <a:buNone/>
            </a:pPr>
            <a:endParaRPr lang="fr-FR" sz="2000" dirty="0" smtClean="0"/>
          </a:p>
          <a:p>
            <a:pPr>
              <a:buClr>
                <a:srgbClr val="0000FF"/>
              </a:buClr>
            </a:pPr>
            <a:r>
              <a:rPr lang="fr-FR" sz="2000" dirty="0" smtClean="0">
                <a:solidFill>
                  <a:srgbClr val="0000FF"/>
                </a:solidFill>
              </a:rPr>
              <a:t>Absorption : </a:t>
            </a:r>
            <a:r>
              <a:rPr lang="fr-FR" sz="2000" dirty="0" smtClean="0"/>
              <a:t>rapidement au niveau de l’estomac et de l’intestin</a:t>
            </a:r>
            <a:br>
              <a:rPr lang="fr-FR" sz="2000" dirty="0" smtClean="0"/>
            </a:br>
            <a:r>
              <a:rPr lang="fr-FR" sz="2000" dirty="0" smtClean="0"/>
              <a:t> (75% de la dose en 30 min chez le sujet à jeun).</a:t>
            </a:r>
          </a:p>
          <a:p>
            <a:pPr>
              <a:buClr>
                <a:srgbClr val="0000FF"/>
              </a:buClr>
              <a:buNone/>
            </a:pPr>
            <a:endParaRPr lang="fr-FR" sz="2000" dirty="0" smtClean="0"/>
          </a:p>
          <a:p>
            <a:pPr>
              <a:buClr>
                <a:srgbClr val="0000FF"/>
              </a:buClr>
            </a:pPr>
            <a:r>
              <a:rPr lang="fr-FR" sz="2000" dirty="0" smtClean="0">
                <a:solidFill>
                  <a:srgbClr val="0000FF"/>
                </a:solidFill>
              </a:rPr>
              <a:t>Fixation :</a:t>
            </a:r>
          </a:p>
          <a:p>
            <a:pPr>
              <a:buClr>
                <a:srgbClr val="0000FF"/>
              </a:buClr>
              <a:buNone/>
            </a:pPr>
            <a:r>
              <a:rPr lang="fr-FR" sz="2000" dirty="0" smtClean="0"/>
              <a:t>            </a:t>
            </a:r>
            <a:r>
              <a:rPr lang="fr-FR" sz="2000" dirty="0" smtClean="0">
                <a:solidFill>
                  <a:schemeClr val="accent2"/>
                </a:solidFill>
              </a:rPr>
              <a:t>- Principalement :  </a:t>
            </a:r>
            <a:r>
              <a:rPr lang="fr-FR" sz="2000" dirty="0" smtClean="0"/>
              <a:t>glande </a:t>
            </a:r>
            <a:r>
              <a:rPr lang="fr-FR" sz="2000" dirty="0" err="1" smtClean="0"/>
              <a:t>thyroide</a:t>
            </a:r>
            <a:r>
              <a:rPr lang="fr-FR" sz="2000" dirty="0" smtClean="0"/>
              <a:t>.</a:t>
            </a:r>
          </a:p>
          <a:p>
            <a:pPr>
              <a:buClr>
                <a:srgbClr val="0000FF"/>
              </a:buClr>
              <a:buNone/>
            </a:pPr>
            <a:r>
              <a:rPr lang="fr-FR" sz="2000" dirty="0" smtClean="0"/>
              <a:t>           </a:t>
            </a:r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dirty="0" smtClean="0">
                <a:solidFill>
                  <a:schemeClr val="accent2"/>
                </a:solidFill>
              </a:rPr>
              <a:t>- Accessoirement : </a:t>
            </a:r>
            <a:r>
              <a:rPr lang="fr-FR" sz="2000" dirty="0" smtClean="0"/>
              <a:t>glandes salivaires, muqueuse gastrique, plexus choroïde, lait et placenta.</a:t>
            </a:r>
          </a:p>
          <a:p>
            <a:pPr>
              <a:buClr>
                <a:srgbClr val="0000FF"/>
              </a:buClr>
              <a:buNone/>
            </a:pPr>
            <a:endParaRPr lang="fr-FR" sz="2000" dirty="0" smtClean="0"/>
          </a:p>
          <a:p>
            <a:pPr>
              <a:buClr>
                <a:srgbClr val="0000FF"/>
              </a:buClr>
            </a:pPr>
            <a:r>
              <a:rPr lang="fr-FR" sz="2000" dirty="0" smtClean="0">
                <a:solidFill>
                  <a:srgbClr val="0000FF"/>
                </a:solidFill>
              </a:rPr>
              <a:t>Elimination rénale++  </a:t>
            </a:r>
            <a:r>
              <a:rPr lang="fr-FR" sz="2000" dirty="0" smtClean="0"/>
              <a:t>( faible passage dans les selles,  sueur, salive, air exhalé).</a:t>
            </a:r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in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Urbai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i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2984</TotalTime>
  <Words>1229</Words>
  <Application>Microsoft Office PowerPoint</Application>
  <PresentationFormat>Affichage à l'écran (4:3)</PresentationFormat>
  <Paragraphs>302</Paragraphs>
  <Slides>30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1" baseType="lpstr">
      <vt:lpstr>Urbain</vt:lpstr>
      <vt:lpstr>L'IRATHÉRAPIE DANS LA PRISE  EN CHARGE DES CARCINOMES DIFFÉRENCIÉS DE LA THYROÏDE</vt:lpstr>
      <vt:lpstr>INTRODUCTION-I</vt:lpstr>
      <vt:lpstr>INTRODUCTION-II</vt:lpstr>
      <vt:lpstr>PHYSIOPATHOLOGIE</vt:lpstr>
      <vt:lpstr>TOTALISATION ISOTOPIQUE À L’IODE 131</vt:lpstr>
      <vt:lpstr>1-Objectifs de L’Irathérapie</vt:lpstr>
      <vt:lpstr>2-Indications</vt:lpstr>
      <vt:lpstr>Groupes de patients selon le niveau de risque</vt:lpstr>
      <vt:lpstr>3- MODALITÉS 1-3- Le radiopharmaceutique</vt:lpstr>
      <vt:lpstr>Diapositive 10</vt:lpstr>
      <vt:lpstr>3- MODALITÉS 2-3- Information du patient</vt:lpstr>
      <vt:lpstr>Diapositive 12</vt:lpstr>
      <vt:lpstr>3- MODALITÉS 3-3- Préparation au traitement</vt:lpstr>
      <vt:lpstr>Diapositive 14</vt:lpstr>
      <vt:lpstr>Diapositive 15</vt:lpstr>
      <vt:lpstr>3- MODALITÉS 4-3- Contre indications :</vt:lpstr>
      <vt:lpstr>3- MODALITÉS 5-3- Procédure d’administration de l’Iode 131:</vt:lpstr>
      <vt:lpstr>Diapositive 18</vt:lpstr>
      <vt:lpstr>3- MODALITÉS 6-3- Radioprotection et précautions</vt:lpstr>
      <vt:lpstr>Diapositive 20</vt:lpstr>
      <vt:lpstr>Diapositive 21</vt:lpstr>
      <vt:lpstr>3- MODALITÉS 7-3- Effets indésirables</vt:lpstr>
      <vt:lpstr>3- MODALITÉS 8-3- Scintigraphies à l’Iode 131 : </vt:lpstr>
      <vt:lpstr>Diapositive 24</vt:lpstr>
      <vt:lpstr>Diapositive 25</vt:lpstr>
      <vt:lpstr>Diapositive 26</vt:lpstr>
      <vt:lpstr>Diapositive 27</vt:lpstr>
      <vt:lpstr>Diapositive 28</vt:lpstr>
      <vt:lpstr>SURVEILLANCE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L'IRATHÉRAPIE DANS LA PRISE  EN CHARGE DES CARCINOMES DIFFÉRENCIÉS DE LA THYROÏDE</dc:title>
  <dc:creator>hp</dc:creator>
  <cp:lastModifiedBy>admin</cp:lastModifiedBy>
  <cp:revision>207</cp:revision>
  <dcterms:created xsi:type="dcterms:W3CDTF">2015-03-09T20:04:46Z</dcterms:created>
  <dcterms:modified xsi:type="dcterms:W3CDTF">2015-03-15T12:21:12Z</dcterms:modified>
</cp:coreProperties>
</file>