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4"/>
  </p:notesMasterIdLst>
  <p:sldIdLst>
    <p:sldId id="256" r:id="rId2"/>
    <p:sldId id="258" r:id="rId3"/>
    <p:sldId id="259" r:id="rId4"/>
    <p:sldId id="260" r:id="rId5"/>
    <p:sldId id="261" r:id="rId6"/>
    <p:sldId id="304" r:id="rId7"/>
    <p:sldId id="293" r:id="rId8"/>
    <p:sldId id="264" r:id="rId9"/>
    <p:sldId id="272" r:id="rId10"/>
    <p:sldId id="273" r:id="rId11"/>
    <p:sldId id="278" r:id="rId12"/>
    <p:sldId id="279" r:id="rId13"/>
    <p:sldId id="309" r:id="rId14"/>
    <p:sldId id="305" r:id="rId15"/>
    <p:sldId id="306" r:id="rId16"/>
    <p:sldId id="307" r:id="rId17"/>
    <p:sldId id="280" r:id="rId18"/>
    <p:sldId id="274" r:id="rId19"/>
    <p:sldId id="300" r:id="rId20"/>
    <p:sldId id="310" r:id="rId21"/>
    <p:sldId id="308" r:id="rId22"/>
    <p:sldId id="311" r:id="rId23"/>
    <p:sldId id="324" r:id="rId24"/>
    <p:sldId id="297" r:id="rId25"/>
    <p:sldId id="298" r:id="rId26"/>
    <p:sldId id="321" r:id="rId27"/>
    <p:sldId id="303" r:id="rId28"/>
    <p:sldId id="320" r:id="rId29"/>
    <p:sldId id="301" r:id="rId30"/>
    <p:sldId id="312" r:id="rId31"/>
    <p:sldId id="323" r:id="rId32"/>
    <p:sldId id="322"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3" d="100"/>
          <a:sy n="63" d="100"/>
        </p:scale>
        <p:origin x="-1512"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064806-3511-44B3-BFE0-D139C100A2B6}" type="datetimeFigureOut">
              <a:rPr lang="fr-FR" smtClean="0"/>
              <a:pPr/>
              <a:t>13/03/2015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87C4BA-B6A4-41BF-807C-B95CD96261C2}"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Je voudrais exprimer mon immense plaisir à participer à cette 6</a:t>
            </a:r>
            <a:r>
              <a:rPr lang="fr-FR" baseline="30000" dirty="0" smtClean="0"/>
              <a:t>ème</a:t>
            </a:r>
            <a:r>
              <a:rPr lang="fr-FR" dirty="0" smtClean="0"/>
              <a:t> rencontre du GTS dont je </a:t>
            </a:r>
            <a:r>
              <a:rPr lang="fr-FR" dirty="0" err="1" smtClean="0"/>
              <a:t>souhaîte</a:t>
            </a:r>
            <a:r>
              <a:rPr lang="fr-FR" dirty="0" smtClean="0"/>
              <a:t> un plein succès et l’honneur est pour moi de représenter la</a:t>
            </a:r>
            <a:r>
              <a:rPr lang="fr-FR" baseline="0" dirty="0" smtClean="0"/>
              <a:t> discipline de la biologie. On a choisi de parler de la place de la  thyroglobuline dans la PEC des CDT et je crois notre rôle en tant que biologistes est d’abord fournir aux cliniciens</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des résultats fiables mais aussi les aider à les mieux interpréter en prenant compte des performances analytiques des techniques disponibles.</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Techniques</a:t>
            </a:r>
            <a:r>
              <a:rPr lang="fr-FR" baseline="0" dirty="0" smtClean="0"/>
              <a:t> froides montrent des </a:t>
            </a:r>
            <a:r>
              <a:rPr lang="fr-FR" baseline="0" dirty="0" err="1" smtClean="0"/>
              <a:t>plagesde</a:t>
            </a:r>
            <a:r>
              <a:rPr lang="fr-FR" baseline="0" dirty="0" smtClean="0"/>
              <a:t> mesure plus étendue que pour les technique ria, ce qui revient à dire que ces dernières seront  plus sujettes à l’effet crochet que les techniques froides.</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16</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principales difficultés techniques sont liées</a:t>
            </a:r>
            <a:r>
              <a:rPr lang="fr-FR" baseline="0" dirty="0" smtClean="0"/>
              <a:t> aux performances analytiques des différentes technique présentes sur le marché et sont en rapport avec la </a:t>
            </a:r>
            <a:r>
              <a:rPr lang="fr-FR" baseline="0" dirty="0" err="1" smtClean="0"/>
              <a:t>variiabilité</a:t>
            </a:r>
            <a:r>
              <a:rPr lang="fr-FR" baseline="0" dirty="0" smtClean="0"/>
              <a:t> </a:t>
            </a:r>
            <a:r>
              <a:rPr lang="fr-FR" baseline="0" dirty="0" err="1" smtClean="0"/>
              <a:t>intertechnique</a:t>
            </a:r>
            <a:r>
              <a:rPr lang="fr-FR" baseline="0" dirty="0" smtClean="0"/>
              <a:t> due essentiellement à la spécificité des AC utilisés propres à chaque </a:t>
            </a:r>
            <a:r>
              <a:rPr lang="fr-FR" baseline="0" dirty="0" err="1" smtClean="0"/>
              <a:t>tech</a:t>
            </a:r>
            <a:r>
              <a:rPr lang="fr-FR" baseline="0" dirty="0" smtClean="0"/>
              <a:t> de dosage et cela malgré l’existence d’un standard CRM (matériel de référence certifié).</a:t>
            </a:r>
          </a:p>
          <a:p>
            <a:r>
              <a:rPr lang="fr-FR" baseline="0" dirty="0" smtClean="0"/>
              <a:t>D’autre part l’effet crochet est dépendant du domaine de mesure dont l’étendue va conditionner la fréquence de son apparition</a:t>
            </a:r>
          </a:p>
          <a:p>
            <a:r>
              <a:rPr lang="fr-FR" baseline="0" dirty="0" smtClean="0"/>
              <a:t>La présence d’</a:t>
            </a:r>
            <a:r>
              <a:rPr lang="fr-FR" baseline="0" dirty="0" err="1" smtClean="0"/>
              <a:t>autoAc</a:t>
            </a:r>
            <a:r>
              <a:rPr lang="fr-FR" baseline="0" dirty="0" smtClean="0"/>
              <a:t> : actuellement…</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18</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cette présentation je vais rappeler brièvement la structure moléculaire de la TG,</a:t>
            </a:r>
            <a:r>
              <a:rPr lang="fr-FR" baseline="0" dirty="0" smtClean="0"/>
              <a:t> sa synthèse, sa carte </a:t>
            </a:r>
            <a:r>
              <a:rPr lang="fr-FR" baseline="0" dirty="0" err="1" smtClean="0"/>
              <a:t>épitopique</a:t>
            </a:r>
            <a:r>
              <a:rPr lang="fr-FR" baseline="0" dirty="0" smtClean="0"/>
              <a:t>, son rôle physio, je  m’attarderais un peu plus sur les aspects analytiques qu’il convient de bien  connaitre avant d’aborder les principales indications du dosage  de la Tg  et son interprétation quant au suivi des CDT. Je n’ai pas </a:t>
            </a:r>
            <a:r>
              <a:rPr lang="fr-FR" baseline="0" dirty="0" err="1" smtClean="0"/>
              <a:t>traîté</a:t>
            </a:r>
            <a:r>
              <a:rPr lang="fr-FR" baseline="0" dirty="0" smtClean="0"/>
              <a:t> des aspects </a:t>
            </a:r>
            <a:r>
              <a:rPr lang="fr-FR" baseline="0" dirty="0" err="1" smtClean="0"/>
              <a:t>physiopatilogiques</a:t>
            </a:r>
            <a:r>
              <a:rPr lang="fr-FR" baseline="0" dirty="0" smtClean="0"/>
              <a:t> et </a:t>
            </a:r>
            <a:r>
              <a:rPr lang="fr-FR" baseline="0" dirty="0" err="1" smtClean="0"/>
              <a:t>épidémiolgiques</a:t>
            </a:r>
            <a:r>
              <a:rPr lang="fr-FR" baseline="0" dirty="0" smtClean="0"/>
              <a:t> des CDT je crois qu’ils le seront en long et en large à travers les présentations des autres disciplines.</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 </a:t>
            </a:r>
            <a:r>
              <a:rPr lang="fr-FR" dirty="0" err="1" smtClean="0"/>
              <a:t>tyroglobuline</a:t>
            </a:r>
            <a:r>
              <a:rPr lang="fr-FR" dirty="0" smtClean="0"/>
              <a:t> est le</a:t>
            </a:r>
            <a:r>
              <a:rPr lang="fr-FR" baseline="0" dirty="0" smtClean="0"/>
              <a:t> support de synthèse mais aussi le précurseur des HT. Il est le reflet du volume du tissu </a:t>
            </a:r>
            <a:r>
              <a:rPr lang="fr-FR" baseline="0" dirty="0" err="1" smtClean="0"/>
              <a:t>thyr</a:t>
            </a:r>
            <a:r>
              <a:rPr lang="fr-FR" baseline="0" dirty="0" smtClean="0"/>
              <a:t> et de sa différenciation qui en fait un marqueur tumoral de choix pour le suivi après </a:t>
            </a:r>
            <a:r>
              <a:rPr lang="fr-FR" baseline="0" dirty="0" err="1" smtClean="0"/>
              <a:t>ttt</a:t>
            </a:r>
            <a:r>
              <a:rPr lang="fr-FR" baseline="0" dirty="0" smtClean="0"/>
              <a:t> chirurgical et </a:t>
            </a:r>
            <a:r>
              <a:rPr lang="fr-FR" baseline="0" dirty="0" err="1" smtClean="0"/>
              <a:t>radioisotopique</a:t>
            </a:r>
            <a:r>
              <a:rPr lang="fr-FR" baseline="0" dirty="0" smtClean="0"/>
              <a:t> des cancers différenciés de la thyroïde se développant aux dépend des follicules thyroïdiens.</a:t>
            </a:r>
          </a:p>
          <a:p>
            <a:r>
              <a:rPr lang="fr-FR" baseline="0" dirty="0" smtClean="0"/>
              <a:t>Au labo, les techniques de dosage de la TG ont connu une avancée par rap à leur sensibilité qui est un critère pertinent pour détecter de telle persistance ou rechutes mais elles sont encore entachées de quelques limites qu’il est très important de connaître par le biologiste  d’abord parce qu’il est le maître d’</a:t>
            </a:r>
            <a:r>
              <a:rPr lang="fr-FR" baseline="0" dirty="0" err="1" smtClean="0"/>
              <a:t>oeuvre</a:t>
            </a:r>
            <a:r>
              <a:rPr lang="fr-FR" baseline="0" dirty="0" smtClean="0"/>
              <a:t> de ces dosages mais également parce qu’il doit guider le clinicien vers une interprétation raisonnée et éclairée des résultats.</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baseline="0" dirty="0" smtClean="0">
                <a:solidFill>
                  <a:schemeClr val="tx1"/>
                </a:solidFill>
                <a:latin typeface="+mn-lt"/>
                <a:ea typeface="+mn-ea"/>
                <a:cs typeface="+mn-cs"/>
              </a:rPr>
              <a:t>glycoprotéine iodée </a:t>
            </a:r>
            <a:r>
              <a:rPr lang="fr-FR" sz="1200" kern="1200" baseline="0" dirty="0" err="1" smtClean="0">
                <a:solidFill>
                  <a:schemeClr val="tx1"/>
                </a:solidFill>
                <a:latin typeface="+mn-lt"/>
                <a:ea typeface="+mn-ea"/>
                <a:cs typeface="+mn-cs"/>
              </a:rPr>
              <a:t>homodimérique</a:t>
            </a:r>
            <a:r>
              <a:rPr lang="fr-FR" sz="1200" kern="1200" baseline="0" dirty="0" smtClean="0">
                <a:solidFill>
                  <a:schemeClr val="tx1"/>
                </a:solidFill>
                <a:latin typeface="+mn-lt"/>
                <a:ea typeface="+mn-ea"/>
                <a:cs typeface="+mn-cs"/>
              </a:rPr>
              <a:t> de très grande taille (poids moléculaire de 660 </a:t>
            </a:r>
            <a:r>
              <a:rPr lang="fr-FR" sz="1200" kern="1200" baseline="0" dirty="0" err="1" smtClean="0">
                <a:solidFill>
                  <a:schemeClr val="tx1"/>
                </a:solidFill>
                <a:latin typeface="+mn-lt"/>
                <a:ea typeface="+mn-ea"/>
                <a:cs typeface="+mn-cs"/>
              </a:rPr>
              <a:t>kDa</a:t>
            </a:r>
            <a:r>
              <a:rPr lang="fr-FR" sz="1200" kern="1200" baseline="0" dirty="0" smtClean="0">
                <a:solidFill>
                  <a:schemeClr val="tx1"/>
                </a:solidFill>
                <a:latin typeface="+mn-lt"/>
                <a:ea typeface="+mn-ea"/>
                <a:cs typeface="+mn-cs"/>
              </a:rPr>
              <a:t>) synthétisée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smtClean="0">
                <a:solidFill>
                  <a:schemeClr val="tx1"/>
                </a:solidFill>
                <a:latin typeface="+mn-lt"/>
                <a:ea typeface="+mn-ea"/>
                <a:cs typeface="+mn-cs"/>
              </a:rPr>
              <a:t>exclusivement par la glande thyroïde. Chaque monomère est constitué de 2749 acides aminés. </a:t>
            </a:r>
            <a:r>
              <a:rPr lang="fr-FR" sz="1200" dirty="0" smtClean="0">
                <a:latin typeface="Times New Roman" pitchFamily="18" charset="0"/>
                <a:cs typeface="Times New Roman" pitchFamily="18" charset="0"/>
              </a:rPr>
              <a:t>Les 2 chaînes polypeptidiques sont identiques au moment de leur synthèse puis subissent des modifications du type </a:t>
            </a:r>
            <a:r>
              <a:rPr lang="fr-FR" sz="1200" dirty="0" err="1" smtClean="0">
                <a:latin typeface="Times New Roman" pitchFamily="18" charset="0"/>
                <a:cs typeface="Times New Roman" pitchFamily="18" charset="0"/>
              </a:rPr>
              <a:t>glycosylations</a:t>
            </a:r>
            <a:r>
              <a:rPr lang="fr-FR" sz="1200" dirty="0" smtClean="0">
                <a:latin typeface="Times New Roman" pitchFamily="18" charset="0"/>
                <a:cs typeface="Times New Roman" pitchFamily="18" charset="0"/>
              </a:rPr>
              <a:t>, phosphorylations et iodations.</a:t>
            </a:r>
          </a:p>
          <a:p>
            <a:r>
              <a:rPr lang="fr-FR" sz="1200" kern="1200" baseline="0" dirty="0" smtClean="0">
                <a:solidFill>
                  <a:schemeClr val="tx1"/>
                </a:solidFill>
                <a:latin typeface="+mn-lt"/>
                <a:ea typeface="+mn-ea"/>
                <a:cs typeface="+mn-cs"/>
              </a:rPr>
              <a:t>Le gène de la thyroglobuline est</a:t>
            </a:r>
          </a:p>
          <a:p>
            <a:r>
              <a:rPr lang="fr-FR" sz="1200" kern="1200" baseline="0" dirty="0" smtClean="0">
                <a:solidFill>
                  <a:schemeClr val="tx1"/>
                </a:solidFill>
                <a:latin typeface="+mn-lt"/>
                <a:ea typeface="+mn-ea"/>
                <a:cs typeface="+mn-cs"/>
              </a:rPr>
              <a:t>situé sur le chromosome 8 et un seul exemplaire de ce gène est présent par génome haploïde. </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fr-FR" sz="1200" dirty="0" smtClean="0">
                <a:latin typeface="Times New Roman" pitchFamily="18" charset="0"/>
                <a:cs typeface="Times New Roman" pitchFamily="18" charset="0"/>
              </a:rPr>
              <a:t>Le gène responsable de la synthèse de la Tg est situé</a:t>
            </a:r>
            <a:r>
              <a:rPr lang="fr-FR" sz="1200" baseline="0" dirty="0" smtClean="0">
                <a:latin typeface="Times New Roman" pitchFamily="18" charset="0"/>
                <a:cs typeface="Times New Roman" pitchFamily="18" charset="0"/>
              </a:rPr>
              <a:t> sur le </a:t>
            </a:r>
            <a:r>
              <a:rPr lang="fr-FR" sz="1200" baseline="0" dirty="0" err="1" smtClean="0">
                <a:latin typeface="Times New Roman" pitchFamily="18" charset="0"/>
                <a:cs typeface="Times New Roman" pitchFamily="18" charset="0"/>
              </a:rPr>
              <a:t>chr</a:t>
            </a:r>
            <a:r>
              <a:rPr lang="fr-FR" sz="1200" baseline="0" dirty="0" smtClean="0">
                <a:latin typeface="Times New Roman" pitchFamily="18" charset="0"/>
                <a:cs typeface="Times New Roman" pitchFamily="18" charset="0"/>
              </a:rPr>
              <a:t> 8 dont on trouve 1 seul exemplaire par génome haploïde. </a:t>
            </a:r>
            <a:r>
              <a:rPr lang="fr-FR" sz="1200" dirty="0" smtClean="0">
                <a:latin typeface="Times New Roman" pitchFamily="18" charset="0"/>
                <a:cs typeface="Times New Roman" pitchFamily="18" charset="0"/>
              </a:rPr>
              <a:t>La thyroglobuline (Tg) est stockée dans la lumière folliculaire où elle constitue 90 % des protéines de la colloïde. Elle contient de l’iode sur les résidus </a:t>
            </a:r>
            <a:r>
              <a:rPr lang="fr-FR" sz="1200" dirty="0" err="1" smtClean="0">
                <a:latin typeface="Times New Roman" pitchFamily="18" charset="0"/>
                <a:cs typeface="Times New Roman" pitchFamily="18" charset="0"/>
              </a:rPr>
              <a:t>tyrosyls</a:t>
            </a:r>
            <a:r>
              <a:rPr lang="fr-FR" sz="1200" dirty="0" smtClean="0">
                <a:latin typeface="Times New Roman" pitchFamily="18" charset="0"/>
                <a:cs typeface="Times New Roman" pitchFamily="18" charset="0"/>
              </a:rPr>
              <a:t>. Les sites d’iodations les plus précoces sont situés en 5 points bien précis. Il faut savoir que 44% de la T4 et 25%de la T3 synthétisées par la glande sont effectuées au </a:t>
            </a:r>
            <a:r>
              <a:rPr lang="fr-FR" sz="1200" dirty="0" err="1" smtClean="0">
                <a:latin typeface="Times New Roman" pitchFamily="18" charset="0"/>
                <a:cs typeface="Times New Roman" pitchFamily="18" charset="0"/>
              </a:rPr>
              <a:t>niv</a:t>
            </a:r>
            <a:r>
              <a:rPr lang="fr-FR" sz="1200" dirty="0" smtClean="0">
                <a:latin typeface="Times New Roman" pitchFamily="18" charset="0"/>
                <a:cs typeface="Times New Roman" pitchFamily="18" charset="0"/>
              </a:rPr>
              <a:t> du </a:t>
            </a:r>
            <a:r>
              <a:rPr lang="fr-FR" sz="1200" dirty="0" err="1" smtClean="0">
                <a:latin typeface="Times New Roman" pitchFamily="18" charset="0"/>
                <a:cs typeface="Times New Roman" pitchFamily="18" charset="0"/>
              </a:rPr>
              <a:t>tyrosyl</a:t>
            </a:r>
            <a:r>
              <a:rPr lang="fr-FR" sz="1200" dirty="0" smtClean="0">
                <a:latin typeface="Times New Roman" pitchFamily="18" charset="0"/>
                <a:cs typeface="Times New Roman" pitchFamily="18" charset="0"/>
              </a:rPr>
              <a:t> en position 5 du côté de l’extrémité N terminale.</a:t>
            </a:r>
            <a:endParaRPr lang="fr-FR" sz="1200" b="1" dirty="0" smtClean="0">
              <a:solidFill>
                <a:srgbClr val="FF0000"/>
              </a:solidFill>
              <a:latin typeface="Tahoma" pitchFamily="34" charset="0"/>
              <a:ea typeface="Tahoma" pitchFamily="34" charset="0"/>
              <a:cs typeface="Tahoma" pitchFamily="34" charset="0"/>
            </a:endParaRPr>
          </a:p>
        </p:txBody>
      </p:sp>
      <p:sp>
        <p:nvSpPr>
          <p:cNvPr id="4" name="Espace réservé du pied de page 3"/>
          <p:cNvSpPr>
            <a:spLocks noGrp="1"/>
          </p:cNvSpPr>
          <p:nvPr>
            <p:ph type="ftr" sz="quarter" idx="10"/>
          </p:nvPr>
        </p:nvSpPr>
        <p:spPr/>
        <p:txBody>
          <a:bodyPr/>
          <a:lstStyle/>
          <a:p>
            <a:r>
              <a:rPr lang="fr-FR" smtClean="0"/>
              <a:t>Seminaire Immunoanalyse-Marrakech 18-12-2014</a:t>
            </a:r>
            <a:endParaRPr lang="fr-FR"/>
          </a:p>
        </p:txBody>
      </p:sp>
      <p:sp>
        <p:nvSpPr>
          <p:cNvPr id="5" name="Espace réservé du numéro de diapositive 4"/>
          <p:cNvSpPr>
            <a:spLocks noGrp="1"/>
          </p:cNvSpPr>
          <p:nvPr>
            <p:ph type="sldNum" sz="quarter" idx="11"/>
          </p:nvPr>
        </p:nvSpPr>
        <p:spPr/>
        <p:txBody>
          <a:bodyPr/>
          <a:lstStyle/>
          <a:p>
            <a:fld id="{AC4A2CA5-AE0D-494D-A80E-E96F4165F746}"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 fonction principale d e la thyroglobuline est la synthèse des hormones thyroïdiennes sous l’action de la TSH. La Tg est synthétisée au niveau du RE rugueux. Libérée dans</a:t>
            </a:r>
            <a:r>
              <a:rPr lang="fr-FR" baseline="0" dirty="0" smtClean="0"/>
              <a:t> le cytoplasme du </a:t>
            </a:r>
            <a:r>
              <a:rPr lang="fr-FR" baseline="0" dirty="0" err="1" smtClean="0"/>
              <a:t>thyréocyte</a:t>
            </a:r>
            <a:r>
              <a:rPr lang="fr-FR" baseline="0" dirty="0" smtClean="0"/>
              <a:t> puis </a:t>
            </a:r>
            <a:r>
              <a:rPr lang="fr-FR" baseline="0" dirty="0" err="1" smtClean="0"/>
              <a:t>exocytée</a:t>
            </a:r>
            <a:r>
              <a:rPr lang="fr-FR" baseline="0" dirty="0" smtClean="0"/>
              <a:t> dans la lumière folliculaire où elle est stockée puis après iodation et conjugaison des résidus </a:t>
            </a:r>
            <a:r>
              <a:rPr lang="fr-FR" baseline="0" dirty="0" err="1" smtClean="0"/>
              <a:t>tyrosyl</a:t>
            </a:r>
            <a:r>
              <a:rPr lang="fr-FR" baseline="0" dirty="0" smtClean="0"/>
              <a:t> iodés en MIT et DIT ensuite en T4, et T3 ,la protéine est </a:t>
            </a:r>
            <a:r>
              <a:rPr lang="fr-FR" baseline="0" dirty="0" err="1" smtClean="0"/>
              <a:t>endocytée</a:t>
            </a:r>
            <a:r>
              <a:rPr lang="fr-FR" baseline="0" dirty="0" smtClean="0"/>
              <a:t> dans le </a:t>
            </a:r>
            <a:r>
              <a:rPr lang="fr-FR" baseline="0" dirty="0" err="1" smtClean="0"/>
              <a:t>thréocyte</a:t>
            </a:r>
            <a:r>
              <a:rPr lang="fr-FR" baseline="0" dirty="0" smtClean="0"/>
              <a:t> où elle subit une protéolyse dans les lysosomes ce qui permet la libération des HT qui ensuite vont être sécrétées dans la circulation sanguine. </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Cartographie </a:t>
            </a:r>
            <a:r>
              <a:rPr lang="fr-FR" dirty="0" err="1" smtClean="0"/>
              <a:t>épitopique</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8</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12</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Sur le marché on compte une dizaine de trousses différentes</a:t>
            </a:r>
            <a:r>
              <a:rPr lang="fr-FR" baseline="0" dirty="0" smtClean="0"/>
              <a:t> qui sont pour la plupart des techniques froides qui sont en plus automatisées</a:t>
            </a:r>
            <a:endParaRPr lang="fr-FR" dirty="0"/>
          </a:p>
        </p:txBody>
      </p:sp>
      <p:sp>
        <p:nvSpPr>
          <p:cNvPr id="4" name="Espace réservé du numéro de diapositive 3"/>
          <p:cNvSpPr>
            <a:spLocks noGrp="1"/>
          </p:cNvSpPr>
          <p:nvPr>
            <p:ph type="sldNum" sz="quarter" idx="10"/>
          </p:nvPr>
        </p:nvSpPr>
        <p:spPr/>
        <p:txBody>
          <a:bodyPr/>
          <a:lstStyle/>
          <a:p>
            <a:fld id="{3087C4BA-B6A4-41BF-807C-B95CD96261C2}" type="slidenum">
              <a:rPr lang="fr-FR" smtClean="0"/>
              <a:pPr/>
              <a:t>14</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F2813485-9FA1-40CC-B165-02075BBED54D}" type="datetime1">
              <a:rPr lang="fr-FR" smtClean="0"/>
              <a:pPr/>
              <a:t>13/03/2015</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65F4D26B-AA9B-4CCC-898D-7F43451DF1B3}"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4C54C00-2E1E-4F66-838B-B11A576F4C6D}" type="datetime1">
              <a:rPr lang="fr-FR" smtClean="0"/>
              <a:pPr/>
              <a:t>13/03/2015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F4D26B-AA9B-4CCC-898D-7F43451DF1B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85B4BAE-3733-4E99-AA1B-FB911E4DB88B}" type="datetime1">
              <a:rPr lang="fr-FR" smtClean="0"/>
              <a:pPr/>
              <a:t>13/03/2015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F4D26B-AA9B-4CCC-898D-7F43451DF1B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14F10E87-6327-42B7-941C-0A8D56D5C631}" type="datetime1">
              <a:rPr lang="fr-FR" smtClean="0"/>
              <a:pPr/>
              <a:t>13/03/2015</a:t>
            </a:fld>
            <a:endParaRPr lang="fr-FR"/>
          </a:p>
        </p:txBody>
      </p:sp>
      <p:sp>
        <p:nvSpPr>
          <p:cNvPr id="9" name="Espace réservé du numéro de diapositive 8"/>
          <p:cNvSpPr>
            <a:spLocks noGrp="1"/>
          </p:cNvSpPr>
          <p:nvPr>
            <p:ph type="sldNum" sz="quarter" idx="15"/>
          </p:nvPr>
        </p:nvSpPr>
        <p:spPr/>
        <p:txBody>
          <a:bodyPr rtlCol="0"/>
          <a:lstStyle/>
          <a:p>
            <a:fld id="{65F4D26B-AA9B-4CCC-898D-7F43451DF1B3}" type="slidenum">
              <a:rPr lang="fr-FR" smtClean="0"/>
              <a:pPr/>
              <a:t>‹N°›</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1BA630D0-145F-464B-B951-E85845B8FD2A}" type="datetime1">
              <a:rPr lang="fr-FR" smtClean="0"/>
              <a:pPr/>
              <a:t>13/03/2015</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65F4D26B-AA9B-4CCC-898D-7F43451DF1B3}"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ABC017DB-180C-4B26-8996-38A1DF78D3AF}" type="datetime1">
              <a:rPr lang="fr-FR" smtClean="0"/>
              <a:pPr/>
              <a:t>13/03/2015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F4D26B-AA9B-4CCC-898D-7F43451DF1B3}"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35AB5F13-AAA9-4B58-991E-04E5F49C0C46}" type="datetime1">
              <a:rPr lang="fr-FR" smtClean="0"/>
              <a:pPr/>
              <a:t>13/03/2015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5F4D26B-AA9B-4CCC-898D-7F43451DF1B3}"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80B0EC41-AB5B-4383-ACC4-C8AADC2D135A}" type="datetime1">
              <a:rPr lang="fr-FR" smtClean="0"/>
              <a:pPr/>
              <a:t>13/03/2015</a:t>
            </a:fld>
            <a:endParaRPr lang="fr-FR"/>
          </a:p>
        </p:txBody>
      </p:sp>
      <p:sp>
        <p:nvSpPr>
          <p:cNvPr id="7" name="Espace réservé du numéro de diapositive 6"/>
          <p:cNvSpPr>
            <a:spLocks noGrp="1"/>
          </p:cNvSpPr>
          <p:nvPr>
            <p:ph type="sldNum" sz="quarter" idx="11"/>
          </p:nvPr>
        </p:nvSpPr>
        <p:spPr/>
        <p:txBody>
          <a:bodyPr rtlCol="0"/>
          <a:lstStyle/>
          <a:p>
            <a:fld id="{65F4D26B-AA9B-4CCC-898D-7F43451DF1B3}" type="slidenum">
              <a:rPr lang="fr-FR" smtClean="0"/>
              <a:pPr/>
              <a:t>‹N°›</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1C82C1B-2214-421D-B764-7EADCB273C88}" type="datetime1">
              <a:rPr lang="fr-FR" smtClean="0"/>
              <a:pPr/>
              <a:t>13/03/2015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5F4D26B-AA9B-4CCC-898D-7F43451DF1B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955DFB38-295D-464B-88C8-7406E34E0940}" type="datetime1">
              <a:rPr lang="fr-FR" smtClean="0"/>
              <a:pPr/>
              <a:t>13/03/2015</a:t>
            </a:fld>
            <a:endParaRPr lang="fr-FR"/>
          </a:p>
        </p:txBody>
      </p:sp>
      <p:sp>
        <p:nvSpPr>
          <p:cNvPr id="22" name="Espace réservé du numéro de diapositive 21"/>
          <p:cNvSpPr>
            <a:spLocks noGrp="1"/>
          </p:cNvSpPr>
          <p:nvPr>
            <p:ph type="sldNum" sz="quarter" idx="15"/>
          </p:nvPr>
        </p:nvSpPr>
        <p:spPr/>
        <p:txBody>
          <a:bodyPr rtlCol="0"/>
          <a:lstStyle/>
          <a:p>
            <a:fld id="{65F4D26B-AA9B-4CCC-898D-7F43451DF1B3}"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833B302D-E455-4F38-BD59-AA157F13E4D8}" type="datetime1">
              <a:rPr lang="fr-FR" smtClean="0"/>
              <a:pPr/>
              <a:t>13/03/2015</a:t>
            </a:fld>
            <a:endParaRPr lang="fr-FR"/>
          </a:p>
        </p:txBody>
      </p:sp>
      <p:sp>
        <p:nvSpPr>
          <p:cNvPr id="18" name="Espace réservé du numéro de diapositive 17"/>
          <p:cNvSpPr>
            <a:spLocks noGrp="1"/>
          </p:cNvSpPr>
          <p:nvPr>
            <p:ph type="sldNum" sz="quarter" idx="11"/>
          </p:nvPr>
        </p:nvSpPr>
        <p:spPr/>
        <p:txBody>
          <a:bodyPr rtlCol="0"/>
          <a:lstStyle/>
          <a:p>
            <a:fld id="{65F4D26B-AA9B-4CCC-898D-7F43451DF1B3}"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790E7BF-272C-4C27-A66B-299E35E553F6}" type="datetime1">
              <a:rPr lang="fr-FR" smtClean="0"/>
              <a:pPr/>
              <a:t>13/03/2015</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5F4D26B-AA9B-4CCC-898D-7F43451DF1B3}"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86000" y="1463200"/>
            <a:ext cx="6172200" cy="1894362"/>
          </a:xfrm>
        </p:spPr>
        <p:txBody>
          <a:bodyPr>
            <a:normAutofit/>
          </a:bodyPr>
          <a:lstStyle/>
          <a:p>
            <a:r>
              <a:rPr lang="fr-FR" dirty="0" smtClean="0">
                <a:solidFill>
                  <a:schemeClr val="tx2">
                    <a:lumMod val="75000"/>
                  </a:schemeClr>
                </a:solidFill>
              </a:rPr>
              <a:t>THYROGLOBULINE ET Cancers différenciés de la thyroïde</a:t>
            </a:r>
            <a:endParaRPr lang="fr-FR" dirty="0">
              <a:solidFill>
                <a:schemeClr val="tx2">
                  <a:lumMod val="75000"/>
                </a:schemeClr>
              </a:solidFill>
            </a:endParaRPr>
          </a:p>
        </p:txBody>
      </p:sp>
      <p:sp>
        <p:nvSpPr>
          <p:cNvPr id="3" name="Sous-titre 2"/>
          <p:cNvSpPr>
            <a:spLocks noGrp="1"/>
          </p:cNvSpPr>
          <p:nvPr>
            <p:ph type="subTitle" idx="1"/>
          </p:nvPr>
        </p:nvSpPr>
        <p:spPr>
          <a:xfrm>
            <a:off x="2286000" y="3500438"/>
            <a:ext cx="6172200" cy="783132"/>
          </a:xfrm>
        </p:spPr>
        <p:txBody>
          <a:bodyPr>
            <a:normAutofit/>
          </a:bodyPr>
          <a:lstStyle/>
          <a:p>
            <a:r>
              <a:rPr lang="fr-FR" dirty="0" smtClean="0"/>
              <a:t>Pr CHELLAK</a:t>
            </a:r>
          </a:p>
        </p:txBody>
      </p:sp>
      <p:sp>
        <p:nvSpPr>
          <p:cNvPr id="4" name="Espace réservé du numéro de diapositive 3"/>
          <p:cNvSpPr>
            <a:spLocks noGrp="1"/>
          </p:cNvSpPr>
          <p:nvPr>
            <p:ph type="sldNum" sz="quarter" idx="12"/>
          </p:nvPr>
        </p:nvSpPr>
        <p:spPr/>
        <p:txBody>
          <a:bodyPr/>
          <a:lstStyle/>
          <a:p>
            <a:fld id="{65F4D26B-AA9B-4CCC-898D-7F43451DF1B3}" type="slidenum">
              <a:rPr lang="fr-FR" smtClean="0"/>
              <a:pPr/>
              <a:t>1</a:t>
            </a:fld>
            <a:endParaRPr lang="fr-FR"/>
          </a:p>
        </p:txBody>
      </p:sp>
      <p:sp>
        <p:nvSpPr>
          <p:cNvPr id="5" name="ZoneTexte 4"/>
          <p:cNvSpPr txBox="1"/>
          <p:nvPr/>
        </p:nvSpPr>
        <p:spPr>
          <a:xfrm>
            <a:off x="2428860" y="5715016"/>
            <a:ext cx="6357982" cy="646331"/>
          </a:xfrm>
          <a:prstGeom prst="rect">
            <a:avLst/>
          </a:prstGeom>
          <a:noFill/>
        </p:spPr>
        <p:txBody>
          <a:bodyPr wrap="square" rtlCol="0">
            <a:spAutoFit/>
          </a:bodyPr>
          <a:lstStyle/>
          <a:p>
            <a:pPr algn="r"/>
            <a:r>
              <a:rPr lang="fr-FR" b="1" dirty="0" smtClean="0">
                <a:solidFill>
                  <a:srgbClr val="C00000"/>
                </a:solidFill>
                <a:latin typeface="Tahoma" pitchFamily="34" charset="0"/>
                <a:ea typeface="Tahoma" pitchFamily="34" charset="0"/>
                <a:cs typeface="Tahoma" pitchFamily="34" charset="0"/>
              </a:rPr>
              <a:t>VIème  rencontre de GTS  </a:t>
            </a:r>
          </a:p>
          <a:p>
            <a:pPr algn="r"/>
            <a:r>
              <a:rPr lang="fr-FR" b="1" i="1" dirty="0" smtClean="0">
                <a:solidFill>
                  <a:srgbClr val="C00000"/>
                </a:solidFill>
                <a:latin typeface="Tahoma" pitchFamily="34" charset="0"/>
                <a:ea typeface="Tahoma" pitchFamily="34" charset="0"/>
                <a:cs typeface="Tahoma" pitchFamily="34" charset="0"/>
              </a:rPr>
              <a:t>Cancers différenciés de la thyroïde, Le 13/03/2015</a:t>
            </a:r>
            <a:endParaRPr lang="fr-FR" b="1" i="1" dirty="0">
              <a:solidFill>
                <a:srgbClr val="C00000"/>
              </a:solidFill>
              <a:latin typeface="Tahoma" pitchFamily="34" charset="0"/>
              <a:ea typeface="Tahoma" pitchFamily="34" charset="0"/>
              <a:cs typeface="Tahoma"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7467600" cy="928694"/>
          </a:xfrm>
        </p:spPr>
        <p:txBody>
          <a:bodyPr>
            <a:noAutofit/>
          </a:bodyPr>
          <a:lstStyle/>
          <a:p>
            <a:pPr algn="ctr"/>
            <a:r>
              <a:rPr lang="fr-FR" sz="2400" b="1" dirty="0" smtClean="0">
                <a:solidFill>
                  <a:srgbClr val="7030A0"/>
                </a:solidFill>
                <a:latin typeface="Tahoma" pitchFamily="34" charset="0"/>
                <a:ea typeface="Tahoma" pitchFamily="34" charset="0"/>
                <a:cs typeface="Tahoma" pitchFamily="34" charset="0"/>
              </a:rPr>
              <a:t>1) PRELEVEMENT </a:t>
            </a:r>
            <a:br>
              <a:rPr lang="fr-FR" sz="2400" b="1" dirty="0" smtClean="0">
                <a:solidFill>
                  <a:srgbClr val="7030A0"/>
                </a:solidFill>
                <a:latin typeface="Tahoma" pitchFamily="34" charset="0"/>
                <a:ea typeface="Tahoma" pitchFamily="34" charset="0"/>
                <a:cs typeface="Tahoma" pitchFamily="34" charset="0"/>
              </a:rPr>
            </a:br>
            <a:endParaRPr lang="fr-FR" sz="2400" dirty="0">
              <a:solidFill>
                <a:srgbClr val="7030A0"/>
              </a:solidFill>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357158" y="1285860"/>
            <a:ext cx="8286808" cy="4572032"/>
          </a:xfrm>
        </p:spPr>
        <p:txBody>
          <a:bodyPr>
            <a:normAutofit lnSpcReduction="10000"/>
          </a:bodyPr>
          <a:lstStyle/>
          <a:p>
            <a:pPr algn="just">
              <a:lnSpc>
                <a:spcPct val="170000"/>
              </a:lnSpc>
              <a:buNone/>
            </a:pPr>
            <a:r>
              <a:rPr lang="fr-FR" sz="2000" b="1" dirty="0" smtClean="0">
                <a:latin typeface="Tahoma" pitchFamily="34" charset="0"/>
                <a:ea typeface="Tahoma" pitchFamily="34" charset="0"/>
                <a:cs typeface="Tahoma" pitchFamily="34" charset="0"/>
              </a:rPr>
              <a:t>La thyroglobuline est habituellement mesurée sur :</a:t>
            </a:r>
          </a:p>
          <a:p>
            <a:pPr algn="just">
              <a:lnSpc>
                <a:spcPct val="170000"/>
              </a:lnSpc>
            </a:pPr>
            <a:r>
              <a:rPr lang="fr-FR" sz="1700" b="1" dirty="0" smtClean="0">
                <a:solidFill>
                  <a:srgbClr val="C00000"/>
                </a:solidFill>
                <a:latin typeface="Tahoma" pitchFamily="34" charset="0"/>
                <a:ea typeface="Tahoma" pitchFamily="34" charset="0"/>
                <a:cs typeface="Tahoma" pitchFamily="34" charset="0"/>
              </a:rPr>
              <a:t>sérum</a:t>
            </a:r>
            <a:r>
              <a:rPr lang="fr-FR" sz="1700" b="1" dirty="0" smtClean="0">
                <a:latin typeface="Tahoma" pitchFamily="34" charset="0"/>
                <a:ea typeface="Tahoma" pitchFamily="34" charset="0"/>
                <a:cs typeface="Tahoma" pitchFamily="34" charset="0"/>
              </a:rPr>
              <a:t> (tube avec ou sans gel séparateur) / </a:t>
            </a:r>
            <a:r>
              <a:rPr lang="fr-FR" sz="1700" b="1" dirty="0" smtClean="0">
                <a:solidFill>
                  <a:srgbClr val="C00000"/>
                </a:solidFill>
                <a:latin typeface="Tahoma" pitchFamily="34" charset="0"/>
                <a:ea typeface="Tahoma" pitchFamily="34" charset="0"/>
                <a:cs typeface="Tahoma" pitchFamily="34" charset="0"/>
              </a:rPr>
              <a:t>plasma</a:t>
            </a:r>
          </a:p>
          <a:p>
            <a:pPr algn="just">
              <a:lnSpc>
                <a:spcPct val="170000"/>
              </a:lnSpc>
            </a:pPr>
            <a:r>
              <a:rPr lang="fr-FR" sz="1700" b="1" dirty="0" smtClean="0">
                <a:solidFill>
                  <a:srgbClr val="C00000"/>
                </a:solidFill>
                <a:latin typeface="Tahoma" pitchFamily="34" charset="0"/>
                <a:ea typeface="Tahoma" pitchFamily="34" charset="0"/>
                <a:cs typeface="Tahoma" pitchFamily="34" charset="0"/>
              </a:rPr>
              <a:t>liquide de rinçage </a:t>
            </a:r>
            <a:r>
              <a:rPr lang="fr-FR" sz="1700" b="1" dirty="0" smtClean="0">
                <a:latin typeface="Tahoma" pitchFamily="34" charset="0"/>
                <a:ea typeface="Tahoma" pitchFamily="34" charset="0"/>
                <a:cs typeface="Tahoma" pitchFamily="34" charset="0"/>
              </a:rPr>
              <a:t>lors de </a:t>
            </a:r>
            <a:r>
              <a:rPr lang="fr-FR" sz="1700" b="1" dirty="0" err="1" smtClean="0">
                <a:latin typeface="Tahoma" pitchFamily="34" charset="0"/>
                <a:ea typeface="Tahoma" pitchFamily="34" charset="0"/>
                <a:cs typeface="Tahoma" pitchFamily="34" charset="0"/>
              </a:rPr>
              <a:t>cytoponction</a:t>
            </a:r>
            <a:r>
              <a:rPr lang="fr-FR" sz="1700" b="1" dirty="0" smtClean="0">
                <a:latin typeface="Tahoma" pitchFamily="34" charset="0"/>
                <a:ea typeface="Tahoma" pitchFamily="34" charset="0"/>
                <a:cs typeface="Tahoma" pitchFamily="34" charset="0"/>
              </a:rPr>
              <a:t> de nodules thyroïdiens  à l’aiguille fine : après une ponction biopsie </a:t>
            </a:r>
            <a:r>
              <a:rPr lang="fr-FR" sz="1700" b="1" dirty="0" err="1" smtClean="0">
                <a:latin typeface="Tahoma" pitchFamily="34" charset="0"/>
                <a:ea typeface="Tahoma" pitchFamily="34" charset="0"/>
                <a:cs typeface="Tahoma" pitchFamily="34" charset="0"/>
              </a:rPr>
              <a:t>échoguidée</a:t>
            </a:r>
            <a:r>
              <a:rPr lang="fr-FR" sz="1700" b="1" dirty="0" smtClean="0">
                <a:latin typeface="Tahoma" pitchFamily="34" charset="0"/>
                <a:ea typeface="Tahoma" pitchFamily="34" charset="0"/>
                <a:cs typeface="Tahoma" pitchFamily="34" charset="0"/>
              </a:rPr>
              <a:t>, le contenu du ganglion aspiré est étalé sur  des lames fixées, séchées et adressées au cytologiste, ensuite l’aiguille est rincée soit à l’aide  de </a:t>
            </a:r>
            <a:r>
              <a:rPr lang="fr-FR" sz="1700" b="1" dirty="0" smtClean="0">
                <a:solidFill>
                  <a:srgbClr val="0070C0"/>
                </a:solidFill>
                <a:latin typeface="Tahoma" pitchFamily="34" charset="0"/>
                <a:ea typeface="Tahoma" pitchFamily="34" charset="0"/>
                <a:cs typeface="Tahoma" pitchFamily="34" charset="0"/>
              </a:rPr>
              <a:t>1 ml de sérum physiologique</a:t>
            </a:r>
            <a:r>
              <a:rPr lang="fr-FR" sz="1700" b="1" dirty="0" smtClean="0">
                <a:latin typeface="Tahoma" pitchFamily="34" charset="0"/>
                <a:ea typeface="Tahoma" pitchFamily="34" charset="0"/>
                <a:cs typeface="Tahoma" pitchFamily="34" charset="0"/>
              </a:rPr>
              <a:t> soit avec </a:t>
            </a:r>
            <a:r>
              <a:rPr lang="fr-FR" sz="1700" b="1" dirty="0" smtClean="0">
                <a:solidFill>
                  <a:srgbClr val="0070C0"/>
                </a:solidFill>
                <a:latin typeface="Tahoma" pitchFamily="34" charset="0"/>
                <a:ea typeface="Tahoma" pitchFamily="34" charset="0"/>
                <a:cs typeface="Tahoma" pitchFamily="34" charset="0"/>
              </a:rPr>
              <a:t>1 ml de l’étalon zéro de la technique </a:t>
            </a:r>
            <a:r>
              <a:rPr lang="fr-FR" sz="1700" b="1" dirty="0" smtClean="0">
                <a:latin typeface="Tahoma" pitchFamily="34" charset="0"/>
                <a:ea typeface="Tahoma" pitchFamily="34" charset="0"/>
                <a:cs typeface="Tahoma" pitchFamily="34" charset="0"/>
              </a:rPr>
              <a:t>du dosage de la Tg : « </a:t>
            </a:r>
            <a:r>
              <a:rPr lang="fr-FR" sz="1700" b="1" dirty="0" err="1" smtClean="0">
                <a:latin typeface="Tahoma" pitchFamily="34" charset="0"/>
                <a:ea typeface="Tahoma" pitchFamily="34" charset="0"/>
                <a:cs typeface="Tahoma" pitchFamily="34" charset="0"/>
              </a:rPr>
              <a:t>serum</a:t>
            </a:r>
            <a:r>
              <a:rPr lang="fr-FR" sz="1700" b="1" dirty="0" smtClean="0">
                <a:latin typeface="Tahoma" pitchFamily="34" charset="0"/>
                <a:ea typeface="Tahoma" pitchFamily="34" charset="0"/>
                <a:cs typeface="Tahoma" pitchFamily="34" charset="0"/>
              </a:rPr>
              <a:t> Tg free » : trois rinçages avec le millilitre sont suffisants pour obtenir </a:t>
            </a:r>
            <a:r>
              <a:rPr lang="fr-FR" sz="1700" b="1" dirty="0" smtClean="0">
                <a:solidFill>
                  <a:srgbClr val="C00000"/>
                </a:solidFill>
                <a:latin typeface="Tahoma" pitchFamily="34" charset="0"/>
                <a:ea typeface="Tahoma" pitchFamily="34" charset="0"/>
                <a:cs typeface="Tahoma" pitchFamily="34" charset="0"/>
              </a:rPr>
              <a:t>97%</a:t>
            </a:r>
            <a:r>
              <a:rPr lang="fr-FR" sz="1700" b="1" dirty="0" smtClean="0">
                <a:latin typeface="Tahoma" pitchFamily="34" charset="0"/>
                <a:ea typeface="Tahoma" pitchFamily="34" charset="0"/>
                <a:cs typeface="Tahoma" pitchFamily="34" charset="0"/>
              </a:rPr>
              <a:t> de la Tg présente dans l’aiguille fine .</a:t>
            </a:r>
          </a:p>
          <a:p>
            <a:pPr algn="just">
              <a:lnSpc>
                <a:spcPct val="170000"/>
              </a:lnSpc>
              <a:buNone/>
            </a:pPr>
            <a:r>
              <a:rPr lang="fr-FR" sz="1700" b="1" dirty="0" smtClean="0">
                <a:latin typeface="Tahoma" pitchFamily="34" charset="0"/>
                <a:ea typeface="Tahoma" pitchFamily="34" charset="0"/>
                <a:cs typeface="Tahoma" pitchFamily="34" charset="0"/>
              </a:rPr>
              <a:t>	Le liquide de rinçage est mis dans un tube et adressé au laboratoire.</a:t>
            </a:r>
          </a:p>
          <a:p>
            <a:pPr algn="just">
              <a:lnSpc>
                <a:spcPct val="170000"/>
              </a:lnSpc>
            </a:pPr>
            <a:endParaRPr lang="fr-FR" sz="1800" dirty="0" smtClean="0">
              <a:latin typeface="Tahoma" pitchFamily="34" charset="0"/>
              <a:ea typeface="Tahoma" pitchFamily="34" charset="0"/>
              <a:cs typeface="Tahoma" pitchFamily="34" charset="0"/>
            </a:endParaRPr>
          </a:p>
          <a:p>
            <a:pPr algn="just">
              <a:lnSpc>
                <a:spcPct val="170000"/>
              </a:lnSpc>
            </a:pPr>
            <a:endParaRPr lang="fr-FR" sz="1800" dirty="0">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F0197FF5-8EAF-44E8-A9D2-E24EE693E041}" type="slidenum">
              <a:rPr lang="fr-FR" smtClean="0"/>
              <a:pPr/>
              <a:t>10</a:t>
            </a:fld>
            <a:endParaRPr lang="fr-F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3950"/>
            <a:ext cx="7467600" cy="703282"/>
          </a:xfrm>
        </p:spPr>
        <p:txBody>
          <a:bodyPr>
            <a:normAutofit/>
          </a:bodyPr>
          <a:lstStyle/>
          <a:p>
            <a:pPr algn="ctr"/>
            <a:r>
              <a:rPr lang="fr-FR" sz="2400" b="1" dirty="0" smtClean="0">
                <a:solidFill>
                  <a:srgbClr val="7030A0"/>
                </a:solidFill>
                <a:latin typeface="Tahoma" pitchFamily="34" charset="0"/>
                <a:ea typeface="Tahoma" pitchFamily="34" charset="0"/>
                <a:cs typeface="Tahoma" pitchFamily="34" charset="0"/>
              </a:rPr>
              <a:t>2)TECHNIQUES DE DOSAGE</a:t>
            </a:r>
            <a:endParaRPr lang="fr-FR" sz="2400" b="1" dirty="0">
              <a:solidFill>
                <a:srgbClr val="7030A0"/>
              </a:solidFill>
              <a:latin typeface="Tahoma" pitchFamily="34" charset="0"/>
              <a:ea typeface="Tahoma" pitchFamily="34" charset="0"/>
              <a:cs typeface="Tahoma" pitchFamily="34" charset="0"/>
            </a:endParaRPr>
          </a:p>
        </p:txBody>
      </p:sp>
      <p:sp>
        <p:nvSpPr>
          <p:cNvPr id="4" name="Rectangle 3"/>
          <p:cNvSpPr/>
          <p:nvPr/>
        </p:nvSpPr>
        <p:spPr>
          <a:xfrm>
            <a:off x="285720" y="1305342"/>
            <a:ext cx="8358246" cy="1754326"/>
          </a:xfrm>
          <a:prstGeom prst="rect">
            <a:avLst/>
          </a:prstGeom>
        </p:spPr>
        <p:txBody>
          <a:bodyPr wrap="square">
            <a:spAutoFit/>
          </a:bodyPr>
          <a:lstStyle/>
          <a:p>
            <a:pPr algn="just">
              <a:lnSpc>
                <a:spcPct val="150000"/>
              </a:lnSpc>
              <a:buFontTx/>
              <a:buChar char="-"/>
            </a:pPr>
            <a:r>
              <a:rPr lang="fr-FR" b="1" dirty="0" smtClean="0">
                <a:solidFill>
                  <a:schemeClr val="accent3"/>
                </a:solidFill>
                <a:latin typeface="Tahoma" pitchFamily="34" charset="0"/>
                <a:ea typeface="Tahoma" pitchFamily="34" charset="0"/>
                <a:cs typeface="Tahoma" pitchFamily="34" charset="0"/>
              </a:rPr>
              <a:t> Les trousses de 1</a:t>
            </a:r>
            <a:r>
              <a:rPr lang="fr-FR" b="1" baseline="30000" dirty="0" smtClean="0">
                <a:solidFill>
                  <a:schemeClr val="accent3"/>
                </a:solidFill>
                <a:latin typeface="Tahoma" pitchFamily="34" charset="0"/>
                <a:ea typeface="Tahoma" pitchFamily="34" charset="0"/>
                <a:cs typeface="Tahoma" pitchFamily="34" charset="0"/>
              </a:rPr>
              <a:t>ère</a:t>
            </a:r>
            <a:r>
              <a:rPr lang="fr-FR" b="1" dirty="0" smtClean="0">
                <a:solidFill>
                  <a:schemeClr val="accent3"/>
                </a:solidFill>
                <a:latin typeface="Tahoma" pitchFamily="34" charset="0"/>
                <a:ea typeface="Tahoma" pitchFamily="34" charset="0"/>
                <a:cs typeface="Tahoma" pitchFamily="34" charset="0"/>
              </a:rPr>
              <a:t> génération </a:t>
            </a:r>
            <a:r>
              <a:rPr lang="fr-FR" b="1" dirty="0" smtClean="0">
                <a:latin typeface="Tahoma" pitchFamily="34" charset="0"/>
                <a:ea typeface="Tahoma" pitchFamily="34" charset="0"/>
                <a:cs typeface="Tahoma" pitchFamily="34" charset="0"/>
              </a:rPr>
              <a:t>: techniques par </a:t>
            </a:r>
            <a:r>
              <a:rPr lang="fr-FR" b="1" dirty="0" smtClean="0">
                <a:solidFill>
                  <a:schemeClr val="accent3">
                    <a:lumMod val="75000"/>
                  </a:schemeClr>
                </a:solidFill>
                <a:latin typeface="Tahoma" pitchFamily="34" charset="0"/>
                <a:ea typeface="Tahoma" pitchFamily="34" charset="0"/>
                <a:cs typeface="Tahoma" pitchFamily="34" charset="0"/>
              </a:rPr>
              <a:t>compétition</a:t>
            </a:r>
            <a:r>
              <a:rPr lang="fr-FR" b="1" dirty="0" smtClean="0">
                <a:latin typeface="Tahoma" pitchFamily="34" charset="0"/>
                <a:ea typeface="Tahoma" pitchFamily="34" charset="0"/>
                <a:cs typeface="Tahoma" pitchFamily="34" charset="0"/>
              </a:rPr>
              <a:t> (</a:t>
            </a:r>
            <a:r>
              <a:rPr lang="fr-FR" b="1" dirty="0" smtClean="0">
                <a:solidFill>
                  <a:srgbClr val="7030A0"/>
                </a:solidFill>
                <a:latin typeface="Tahoma" pitchFamily="34" charset="0"/>
                <a:ea typeface="Tahoma" pitchFamily="34" charset="0"/>
                <a:cs typeface="Tahoma" pitchFamily="34" charset="0"/>
              </a:rPr>
              <a:t>RIA</a:t>
            </a:r>
            <a:r>
              <a:rPr lang="fr-FR" b="1" dirty="0" smtClean="0">
                <a:latin typeface="Tahoma" pitchFamily="34" charset="0"/>
                <a:ea typeface="Tahoma" pitchFamily="34" charset="0"/>
                <a:cs typeface="Tahoma" pitchFamily="34" charset="0"/>
              </a:rPr>
              <a:t>), ne sont plus commercialisées.</a:t>
            </a:r>
          </a:p>
          <a:p>
            <a:pPr algn="just">
              <a:lnSpc>
                <a:spcPct val="150000"/>
              </a:lnSpc>
            </a:pPr>
            <a:endParaRPr lang="fr-FR" b="1" dirty="0" smtClean="0">
              <a:latin typeface="Tahoma" pitchFamily="34" charset="0"/>
              <a:ea typeface="Tahoma" pitchFamily="34" charset="0"/>
              <a:cs typeface="Tahoma" pitchFamily="34" charset="0"/>
            </a:endParaRPr>
          </a:p>
          <a:p>
            <a:pPr algn="just">
              <a:lnSpc>
                <a:spcPct val="150000"/>
              </a:lnSpc>
              <a:buFontTx/>
              <a:buChar char="-"/>
            </a:pPr>
            <a:r>
              <a:rPr lang="fr-FR" b="1" dirty="0" smtClean="0">
                <a:latin typeface="Tahoma" pitchFamily="34" charset="0"/>
                <a:ea typeface="Tahoma" pitchFamily="34" charset="0"/>
                <a:cs typeface="Tahoma" pitchFamily="34" charset="0"/>
              </a:rPr>
              <a:t> Manque de sensibilité et de spécificité (</a:t>
            </a:r>
            <a:r>
              <a:rPr lang="fr-FR" b="1" dirty="0" err="1" smtClean="0">
                <a:latin typeface="Tahoma" pitchFamily="34" charset="0"/>
                <a:ea typeface="Tahoma" pitchFamily="34" charset="0"/>
                <a:cs typeface="Tahoma" pitchFamily="34" charset="0"/>
              </a:rPr>
              <a:t>Ac</a:t>
            </a:r>
            <a:r>
              <a:rPr lang="fr-FR" b="1" dirty="0" smtClean="0">
                <a:latin typeface="Tahoma" pitchFamily="34" charset="0"/>
                <a:ea typeface="Tahoma" pitchFamily="34" charset="0"/>
                <a:cs typeface="Tahoma" pitchFamily="34" charset="0"/>
              </a:rPr>
              <a:t> </a:t>
            </a:r>
            <a:r>
              <a:rPr lang="fr-FR" b="1" dirty="0" err="1" smtClean="0">
                <a:latin typeface="Tahoma" pitchFamily="34" charset="0"/>
                <a:ea typeface="Tahoma" pitchFamily="34" charset="0"/>
                <a:cs typeface="Tahoma" pitchFamily="34" charset="0"/>
              </a:rPr>
              <a:t>polyclonaux</a:t>
            </a:r>
            <a:r>
              <a:rPr lang="fr-FR" b="1" dirty="0" smtClean="0">
                <a:latin typeface="Tahoma" pitchFamily="34" charset="0"/>
                <a:ea typeface="Tahoma" pitchFamily="34" charset="0"/>
                <a:cs typeface="Tahoma" pitchFamily="34" charset="0"/>
              </a:rPr>
              <a:t>)</a:t>
            </a:r>
            <a:r>
              <a:rPr lang="fr-FR" b="1" dirty="0">
                <a:latin typeface="Tahoma" pitchFamily="34" charset="0"/>
                <a:ea typeface="Tahoma" pitchFamily="34" charset="0"/>
                <a:cs typeface="Tahoma" pitchFamily="34" charset="0"/>
              </a:rPr>
              <a:t>.</a:t>
            </a:r>
            <a:endParaRPr lang="fr-FR" b="1" dirty="0" smtClean="0">
              <a:latin typeface="Tahoma" pitchFamily="34" charset="0"/>
              <a:ea typeface="Tahoma" pitchFamily="34" charset="0"/>
              <a:cs typeface="Tahoma" pitchFamily="34" charset="0"/>
            </a:endParaRPr>
          </a:p>
        </p:txBody>
      </p:sp>
      <p:sp>
        <p:nvSpPr>
          <p:cNvPr id="7" name="Espace réservé du numéro de diapositive 6"/>
          <p:cNvSpPr>
            <a:spLocks noGrp="1"/>
          </p:cNvSpPr>
          <p:nvPr>
            <p:ph type="sldNum" sz="quarter" idx="15"/>
          </p:nvPr>
        </p:nvSpPr>
        <p:spPr/>
        <p:txBody>
          <a:bodyPr/>
          <a:lstStyle/>
          <a:p>
            <a:fld id="{F0197FF5-8EAF-44E8-A9D2-E24EE693E041}" type="slidenum">
              <a:rPr lang="fr-FR" smtClean="0"/>
              <a:pPr/>
              <a:t>11</a:t>
            </a:fld>
            <a:endParaRPr lang="fr-F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285728"/>
            <a:ext cx="8358246" cy="7017306"/>
          </a:xfrm>
          <a:prstGeom prst="rect">
            <a:avLst/>
          </a:prstGeom>
        </p:spPr>
        <p:txBody>
          <a:bodyPr wrap="square">
            <a:spAutoFit/>
          </a:bodyPr>
          <a:lstStyle/>
          <a:p>
            <a:pPr algn="just">
              <a:lnSpc>
                <a:spcPct val="150000"/>
              </a:lnSpc>
              <a:buFontTx/>
              <a:buChar char="-"/>
            </a:pPr>
            <a:r>
              <a:rPr lang="fr-FR" sz="2000" b="1" dirty="0" smtClean="0">
                <a:solidFill>
                  <a:schemeClr val="accent3"/>
                </a:solidFill>
                <a:latin typeface="Tahoma" pitchFamily="34" charset="0"/>
                <a:ea typeface="Tahoma" pitchFamily="34" charset="0"/>
                <a:cs typeface="Tahoma" pitchFamily="34" charset="0"/>
              </a:rPr>
              <a:t>Les trousses de 2</a:t>
            </a:r>
            <a:r>
              <a:rPr lang="fr-FR" sz="2000" b="1" baseline="30000" dirty="0" smtClean="0">
                <a:solidFill>
                  <a:schemeClr val="accent3"/>
                </a:solidFill>
                <a:latin typeface="Tahoma" pitchFamily="34" charset="0"/>
                <a:ea typeface="Tahoma" pitchFamily="34" charset="0"/>
                <a:cs typeface="Tahoma" pitchFamily="34" charset="0"/>
              </a:rPr>
              <a:t>ème</a:t>
            </a:r>
            <a:r>
              <a:rPr lang="fr-FR" sz="2000" b="1" dirty="0" smtClean="0">
                <a:solidFill>
                  <a:schemeClr val="accent3"/>
                </a:solidFill>
                <a:latin typeface="Tahoma" pitchFamily="34" charset="0"/>
                <a:ea typeface="Tahoma" pitchFamily="34" charset="0"/>
                <a:cs typeface="Tahoma" pitchFamily="34" charset="0"/>
              </a:rPr>
              <a:t> génération</a:t>
            </a:r>
            <a:r>
              <a:rPr lang="fr-FR" sz="2000" b="1" dirty="0" smtClean="0">
                <a:latin typeface="Tahoma" pitchFamily="34" charset="0"/>
                <a:ea typeface="Tahoma" pitchFamily="34" charset="0"/>
                <a:cs typeface="Tahoma" pitchFamily="34" charset="0"/>
              </a:rPr>
              <a:t> </a:t>
            </a:r>
            <a:r>
              <a:rPr lang="fr-FR" sz="2000" b="1" dirty="0" smtClean="0">
                <a:solidFill>
                  <a:schemeClr val="accent3"/>
                </a:solidFill>
                <a:latin typeface="Tahoma" pitchFamily="34" charset="0"/>
                <a:ea typeface="Tahoma" pitchFamily="34" charset="0"/>
                <a:cs typeface="Tahoma" pitchFamily="34" charset="0"/>
              </a:rPr>
              <a:t>parfois dites de première génération  basées sur  des </a:t>
            </a:r>
            <a:r>
              <a:rPr lang="fr-FR" sz="2000" b="1" dirty="0" smtClean="0">
                <a:latin typeface="Tahoma" pitchFamily="34" charset="0"/>
                <a:ea typeface="Tahoma" pitchFamily="34" charset="0"/>
                <a:cs typeface="Tahoma" pitchFamily="34" charset="0"/>
              </a:rPr>
              <a:t>dosages en </a:t>
            </a:r>
            <a:r>
              <a:rPr lang="fr-FR" sz="2000" b="1" dirty="0" smtClean="0">
                <a:solidFill>
                  <a:schemeClr val="accent3">
                    <a:lumMod val="75000"/>
                  </a:schemeClr>
                </a:solidFill>
                <a:latin typeface="Tahoma" pitchFamily="34" charset="0"/>
                <a:ea typeface="Tahoma" pitchFamily="34" charset="0"/>
                <a:cs typeface="Tahoma" pitchFamily="34" charset="0"/>
              </a:rPr>
              <a:t>sandwich</a:t>
            </a:r>
          </a:p>
          <a:p>
            <a:pPr algn="just">
              <a:lnSpc>
                <a:spcPct val="150000"/>
              </a:lnSpc>
            </a:pPr>
            <a:r>
              <a:rPr lang="fr-FR" sz="2000" b="1" dirty="0" smtClean="0">
                <a:latin typeface="Tahoma" pitchFamily="34" charset="0"/>
                <a:ea typeface="Tahoma" pitchFamily="34" charset="0"/>
                <a:cs typeface="Tahoma" pitchFamily="34" charset="0"/>
              </a:rPr>
              <a:t>(</a:t>
            </a:r>
            <a:r>
              <a:rPr lang="fr-FR" sz="2000" b="1" dirty="0" err="1" smtClean="0">
                <a:latin typeface="Tahoma" pitchFamily="34" charset="0"/>
                <a:ea typeface="Tahoma" pitchFamily="34" charset="0"/>
                <a:cs typeface="Tahoma" pitchFamily="34" charset="0"/>
              </a:rPr>
              <a:t>immunométriques</a:t>
            </a:r>
            <a:r>
              <a:rPr lang="fr-FR" sz="2000" b="1" dirty="0" smtClean="0">
                <a:latin typeface="Tahoma" pitchFamily="34" charset="0"/>
                <a:ea typeface="Tahoma" pitchFamily="34" charset="0"/>
                <a:cs typeface="Tahoma" pitchFamily="34" charset="0"/>
              </a:rPr>
              <a:t> à deux sites) : techniques avec traceurs isotopiques (IRMA), enzymatiques, fluorescents ou </a:t>
            </a:r>
            <a:r>
              <a:rPr lang="fr-FR" sz="2000" b="1" dirty="0" err="1" smtClean="0">
                <a:latin typeface="Tahoma" pitchFamily="34" charset="0"/>
                <a:ea typeface="Tahoma" pitchFamily="34" charset="0"/>
                <a:cs typeface="Tahoma" pitchFamily="34" charset="0"/>
              </a:rPr>
              <a:t>chimiluminescents</a:t>
            </a:r>
            <a:r>
              <a:rPr lang="fr-FR" sz="2000" b="1" dirty="0" smtClean="0">
                <a:latin typeface="Tahoma" pitchFamily="34" charset="0"/>
                <a:ea typeface="Tahoma" pitchFamily="34" charset="0"/>
                <a:cs typeface="Tahoma" pitchFamily="34" charset="0"/>
              </a:rPr>
              <a:t> (IMA).</a:t>
            </a:r>
          </a:p>
          <a:p>
            <a:pPr algn="just">
              <a:lnSpc>
                <a:spcPct val="150000"/>
              </a:lnSpc>
            </a:pPr>
            <a:r>
              <a:rPr lang="fr-FR" sz="2000" b="1" dirty="0" smtClean="0">
                <a:latin typeface="Tahoma" pitchFamily="34" charset="0"/>
                <a:ea typeface="Tahoma" pitchFamily="34" charset="0"/>
                <a:cs typeface="Tahoma" pitchFamily="34" charset="0"/>
              </a:rPr>
              <a:t> Actuellement, les méthodes </a:t>
            </a:r>
            <a:r>
              <a:rPr lang="fr-FR" sz="2000" b="1" dirty="0" err="1" smtClean="0">
                <a:latin typeface="Tahoma" pitchFamily="34" charset="0"/>
                <a:ea typeface="Tahoma" pitchFamily="34" charset="0"/>
                <a:cs typeface="Tahoma" pitchFamily="34" charset="0"/>
              </a:rPr>
              <a:t>immuno</a:t>
            </a:r>
            <a:r>
              <a:rPr lang="fr-FR" sz="2000" b="1" dirty="0" smtClean="0">
                <a:latin typeface="Tahoma" pitchFamily="34" charset="0"/>
                <a:ea typeface="Tahoma" pitchFamily="34" charset="0"/>
                <a:cs typeface="Tahoma" pitchFamily="34" charset="0"/>
              </a:rPr>
              <a:t>-métriques (IMA) gagnent en popularité sur les méthodes de dosage radio-immunologiques (IRMA). </a:t>
            </a:r>
          </a:p>
          <a:p>
            <a:pPr algn="just">
              <a:lnSpc>
                <a:spcPct val="150000"/>
              </a:lnSpc>
              <a:buFont typeface="Arial" pitchFamily="34" charset="0"/>
              <a:buChar char="•"/>
            </a:pPr>
            <a:r>
              <a:rPr lang="fr-FR" sz="2000" b="1" dirty="0" smtClean="0">
                <a:latin typeface="Tahoma" pitchFamily="34" charset="0"/>
                <a:ea typeface="Tahoma" pitchFamily="34" charset="0"/>
                <a:cs typeface="Tahoma" pitchFamily="34" charset="0"/>
              </a:rPr>
              <a:t> Les Méthodes IMA  offrent les avantages pratiques : </a:t>
            </a:r>
          </a:p>
          <a:p>
            <a:pPr algn="just">
              <a:lnSpc>
                <a:spcPct val="150000"/>
              </a:lnSpc>
            </a:pPr>
            <a:r>
              <a:rPr lang="fr-FR" sz="2000" b="1" dirty="0" smtClean="0">
                <a:latin typeface="Tahoma" pitchFamily="34" charset="0"/>
                <a:ea typeface="Tahoma" pitchFamily="34" charset="0"/>
                <a:cs typeface="Tahoma" pitchFamily="34" charset="0"/>
              </a:rPr>
              <a:t>      Temps d’incubation </a:t>
            </a:r>
            <a:r>
              <a:rPr lang="fr-FR" sz="2000" b="1" dirty="0" smtClean="0">
                <a:solidFill>
                  <a:srgbClr val="FF0000"/>
                </a:solidFill>
                <a:latin typeface="Tahoma" pitchFamily="34" charset="0"/>
                <a:ea typeface="Tahoma" pitchFamily="34" charset="0"/>
                <a:cs typeface="Tahoma" pitchFamily="34" charset="0"/>
              </a:rPr>
              <a:t>plus court</a:t>
            </a:r>
            <a:r>
              <a:rPr lang="fr-FR" sz="2000" b="1" dirty="0" smtClean="0">
                <a:latin typeface="Tahoma" pitchFamily="34" charset="0"/>
                <a:ea typeface="Tahoma" pitchFamily="34" charset="0"/>
                <a:cs typeface="Tahoma" pitchFamily="34" charset="0"/>
              </a:rPr>
              <a:t>, </a:t>
            </a:r>
          </a:p>
          <a:p>
            <a:pPr algn="just">
              <a:lnSpc>
                <a:spcPct val="150000"/>
              </a:lnSpc>
            </a:pPr>
            <a:r>
              <a:rPr lang="fr-FR" sz="2000" b="1" dirty="0" smtClean="0">
                <a:latin typeface="Tahoma" pitchFamily="34" charset="0"/>
                <a:ea typeface="Tahoma" pitchFamily="34" charset="0"/>
                <a:cs typeface="Tahoma" pitchFamily="34" charset="0"/>
              </a:rPr>
              <a:t>      Domaine de mesure </a:t>
            </a:r>
            <a:r>
              <a:rPr lang="fr-FR" sz="2000" b="1" dirty="0" smtClean="0">
                <a:solidFill>
                  <a:srgbClr val="FF0000"/>
                </a:solidFill>
                <a:latin typeface="Tahoma" pitchFamily="34" charset="0"/>
                <a:ea typeface="Tahoma" pitchFamily="34" charset="0"/>
                <a:cs typeface="Tahoma" pitchFamily="34" charset="0"/>
              </a:rPr>
              <a:t>plus étendu </a:t>
            </a:r>
            <a:r>
              <a:rPr lang="fr-FR" sz="2000" b="1" dirty="0" smtClean="0">
                <a:latin typeface="Tahoma" pitchFamily="34" charset="0"/>
                <a:ea typeface="Tahoma" pitchFamily="34" charset="0"/>
                <a:cs typeface="Tahoma" pitchFamily="34" charset="0"/>
              </a:rPr>
              <a:t>et </a:t>
            </a:r>
          </a:p>
          <a:p>
            <a:pPr marL="450850" indent="-450850" algn="just">
              <a:lnSpc>
                <a:spcPct val="150000"/>
              </a:lnSpc>
            </a:pPr>
            <a:r>
              <a:rPr lang="fr-FR" sz="2000" b="1" dirty="0" smtClean="0">
                <a:latin typeface="Tahoma" pitchFamily="34" charset="0"/>
                <a:ea typeface="Tahoma" pitchFamily="34" charset="0"/>
                <a:cs typeface="Tahoma" pitchFamily="34" charset="0"/>
              </a:rPr>
              <a:t>      Anticorps marqué réactif </a:t>
            </a:r>
            <a:r>
              <a:rPr lang="fr-FR" sz="2000" b="1" dirty="0" smtClean="0">
                <a:solidFill>
                  <a:srgbClr val="FF0000"/>
                </a:solidFill>
                <a:latin typeface="Tahoma" pitchFamily="34" charset="0"/>
                <a:ea typeface="Tahoma" pitchFamily="34" charset="0"/>
                <a:cs typeface="Tahoma" pitchFamily="34" charset="0"/>
              </a:rPr>
              <a:t>plus stable</a:t>
            </a:r>
            <a:r>
              <a:rPr lang="fr-FR" sz="2000" b="1" dirty="0" smtClean="0">
                <a:latin typeface="Tahoma" pitchFamily="34" charset="0"/>
                <a:ea typeface="Tahoma" pitchFamily="34" charset="0"/>
                <a:cs typeface="Tahoma" pitchFamily="34" charset="0"/>
              </a:rPr>
              <a:t>, moins fragile que ceux            employés en IRMA. </a:t>
            </a:r>
          </a:p>
          <a:p>
            <a:pPr algn="just">
              <a:lnSpc>
                <a:spcPct val="150000"/>
              </a:lnSpc>
            </a:pPr>
            <a:endParaRPr lang="fr-FR" sz="2000" b="1" dirty="0" smtClean="0">
              <a:latin typeface="Tahoma" pitchFamily="34" charset="0"/>
              <a:ea typeface="Tahoma" pitchFamily="34" charset="0"/>
              <a:cs typeface="Tahoma" pitchFamily="34" charset="0"/>
            </a:endParaRPr>
          </a:p>
          <a:p>
            <a:pPr algn="just">
              <a:lnSpc>
                <a:spcPct val="150000"/>
              </a:lnSpc>
            </a:pPr>
            <a:endParaRPr lang="fr-FR" sz="2000" b="1" dirty="0" smtClean="0">
              <a:latin typeface="Tahoma" pitchFamily="34" charset="0"/>
              <a:ea typeface="Tahoma" pitchFamily="34" charset="0"/>
              <a:cs typeface="Tahoma" pitchFamily="34" charset="0"/>
            </a:endParaRPr>
          </a:p>
        </p:txBody>
      </p:sp>
      <p:sp>
        <p:nvSpPr>
          <p:cNvPr id="7" name="Espace réservé du numéro de diapositive 6"/>
          <p:cNvSpPr>
            <a:spLocks noGrp="1"/>
          </p:cNvSpPr>
          <p:nvPr>
            <p:ph type="sldNum" sz="quarter" idx="15"/>
          </p:nvPr>
        </p:nvSpPr>
        <p:spPr/>
        <p:txBody>
          <a:bodyPr/>
          <a:lstStyle/>
          <a:p>
            <a:fld id="{F0197FF5-8EAF-44E8-A9D2-E24EE693E041}" type="slidenum">
              <a:rPr lang="fr-FR" smtClean="0"/>
              <a:pPr/>
              <a:t>12</a:t>
            </a:fld>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841794"/>
            <a:ext cx="8358246" cy="3785652"/>
          </a:xfrm>
          <a:prstGeom prst="rect">
            <a:avLst/>
          </a:prstGeom>
        </p:spPr>
        <p:txBody>
          <a:bodyPr wrap="square">
            <a:spAutoFit/>
          </a:bodyPr>
          <a:lstStyle/>
          <a:p>
            <a:pPr algn="just">
              <a:lnSpc>
                <a:spcPct val="150000"/>
              </a:lnSpc>
              <a:buFontTx/>
              <a:buChar char="-"/>
            </a:pPr>
            <a:r>
              <a:rPr lang="fr-FR" sz="2000" b="1" dirty="0" smtClean="0">
                <a:solidFill>
                  <a:schemeClr val="accent3"/>
                </a:solidFill>
                <a:latin typeface="Tahoma" pitchFamily="34" charset="0"/>
                <a:ea typeface="Tahoma" pitchFamily="34" charset="0"/>
                <a:cs typeface="Tahoma" pitchFamily="34" charset="0"/>
              </a:rPr>
              <a:t>Les trousses de 2</a:t>
            </a:r>
            <a:r>
              <a:rPr lang="fr-FR" sz="2000" b="1" baseline="30000" dirty="0" smtClean="0">
                <a:solidFill>
                  <a:schemeClr val="accent3"/>
                </a:solidFill>
                <a:latin typeface="Tahoma" pitchFamily="34" charset="0"/>
                <a:ea typeface="Tahoma" pitchFamily="34" charset="0"/>
                <a:cs typeface="Tahoma" pitchFamily="34" charset="0"/>
              </a:rPr>
              <a:t>ème</a:t>
            </a:r>
            <a:r>
              <a:rPr lang="fr-FR" sz="2000" b="1" dirty="0" smtClean="0">
                <a:solidFill>
                  <a:schemeClr val="accent3"/>
                </a:solidFill>
                <a:latin typeface="Tahoma" pitchFamily="34" charset="0"/>
                <a:ea typeface="Tahoma" pitchFamily="34" charset="0"/>
                <a:cs typeface="Tahoma" pitchFamily="34" charset="0"/>
              </a:rPr>
              <a:t> génération</a:t>
            </a:r>
            <a:endParaRPr lang="fr-FR" sz="2000" b="1" dirty="0" smtClean="0">
              <a:solidFill>
                <a:schemeClr val="accent3">
                  <a:lumMod val="75000"/>
                </a:schemeClr>
              </a:solidFill>
              <a:latin typeface="Tahoma" pitchFamily="34" charset="0"/>
              <a:ea typeface="Tahoma" pitchFamily="34" charset="0"/>
              <a:cs typeface="Tahoma" pitchFamily="34" charset="0"/>
            </a:endParaRPr>
          </a:p>
          <a:p>
            <a:pPr algn="just">
              <a:lnSpc>
                <a:spcPct val="150000"/>
              </a:lnSpc>
            </a:pPr>
            <a:r>
              <a:rPr lang="fr-FR" sz="2000" b="1" dirty="0" smtClean="0">
                <a:latin typeface="Tahoma" pitchFamily="34" charset="0"/>
                <a:ea typeface="Tahoma" pitchFamily="34" charset="0"/>
                <a:cs typeface="Tahoma" pitchFamily="34" charset="0"/>
              </a:rPr>
              <a:t>Sensibilité fonctionnelle (</a:t>
            </a:r>
            <a:r>
              <a:rPr lang="fr-FR" sz="2000" b="1" dirty="0" err="1" smtClean="0">
                <a:latin typeface="Tahoma" pitchFamily="34" charset="0"/>
                <a:ea typeface="Tahoma" pitchFamily="34" charset="0"/>
                <a:cs typeface="Tahoma" pitchFamily="34" charset="0"/>
              </a:rPr>
              <a:t>SeF</a:t>
            </a:r>
            <a:r>
              <a:rPr lang="fr-FR" sz="2000" b="1" dirty="0" smtClean="0">
                <a:latin typeface="Tahoma" pitchFamily="34" charset="0"/>
                <a:ea typeface="Tahoma" pitchFamily="34" charset="0"/>
                <a:cs typeface="Tahoma" pitchFamily="34" charset="0"/>
              </a:rPr>
              <a:t>) : : définie comme étant la concentration en </a:t>
            </a:r>
            <a:r>
              <a:rPr lang="fr-FR" sz="2000" b="1" dirty="0" err="1" smtClean="0">
                <a:latin typeface="Tahoma" pitchFamily="34" charset="0"/>
                <a:ea typeface="Tahoma" pitchFamily="34" charset="0"/>
                <a:cs typeface="Tahoma" pitchFamily="34" charset="0"/>
              </a:rPr>
              <a:t>analyte</a:t>
            </a:r>
            <a:r>
              <a:rPr lang="fr-FR" sz="2000" b="1" dirty="0" smtClean="0">
                <a:latin typeface="Tahoma" pitchFamily="34" charset="0"/>
                <a:ea typeface="Tahoma" pitchFamily="34" charset="0"/>
                <a:cs typeface="Tahoma" pitchFamily="34" charset="0"/>
              </a:rPr>
              <a:t> la plus basse, mesurable de manière reproductible et donnant un </a:t>
            </a:r>
            <a:r>
              <a:rPr lang="fr-FR" sz="2000" b="1" dirty="0" smtClean="0">
                <a:solidFill>
                  <a:srgbClr val="FF0000"/>
                </a:solidFill>
                <a:latin typeface="Tahoma" pitchFamily="34" charset="0"/>
                <a:ea typeface="Tahoma" pitchFamily="34" charset="0"/>
                <a:cs typeface="Tahoma" pitchFamily="34" charset="0"/>
              </a:rPr>
              <a:t>CV </a:t>
            </a:r>
            <a:r>
              <a:rPr lang="fr-FR" sz="2000" b="1" dirty="0" smtClean="0">
                <a:latin typeface="Tahoma" pitchFamily="34" charset="0"/>
                <a:ea typeface="Tahoma" pitchFamily="34" charset="0"/>
                <a:cs typeface="Tahoma" pitchFamily="34" charset="0"/>
              </a:rPr>
              <a:t>inter-série</a:t>
            </a:r>
            <a:r>
              <a:rPr lang="fr-FR" sz="2000" b="1" dirty="0" smtClean="0">
                <a:solidFill>
                  <a:srgbClr val="FF0000"/>
                </a:solidFill>
                <a:latin typeface="Tahoma" pitchFamily="34" charset="0"/>
                <a:ea typeface="Tahoma" pitchFamily="34" charset="0"/>
                <a:cs typeface="Tahoma" pitchFamily="34" charset="0"/>
              </a:rPr>
              <a:t> &lt;20% : </a:t>
            </a:r>
            <a:r>
              <a:rPr lang="fr-FR" sz="2000" b="1" dirty="0" smtClean="0">
                <a:solidFill>
                  <a:srgbClr val="7030A0"/>
                </a:solidFill>
                <a:latin typeface="Tahoma" pitchFamily="34" charset="0"/>
                <a:ea typeface="Tahoma" pitchFamily="34" charset="0"/>
                <a:cs typeface="Tahoma" pitchFamily="34" charset="0"/>
              </a:rPr>
              <a:t>1ng/ml</a:t>
            </a:r>
            <a:r>
              <a:rPr lang="fr-FR" sz="2000" b="1" dirty="0" smtClean="0">
                <a:latin typeface="Tahoma" pitchFamily="34" charset="0"/>
                <a:ea typeface="Tahoma" pitchFamily="34" charset="0"/>
                <a:cs typeface="Tahoma" pitchFamily="34" charset="0"/>
              </a:rPr>
              <a:t> (1µg/l) </a:t>
            </a:r>
          </a:p>
          <a:p>
            <a:pPr algn="just">
              <a:lnSpc>
                <a:spcPct val="150000"/>
              </a:lnSpc>
            </a:pPr>
            <a:r>
              <a:rPr lang="fr-FR" sz="2000" b="1" dirty="0" smtClean="0">
                <a:latin typeface="Tahoma" pitchFamily="34" charset="0"/>
                <a:ea typeface="Tahoma" pitchFamily="34" charset="0"/>
                <a:cs typeface="Tahoma" pitchFamily="34" charset="0"/>
              </a:rPr>
              <a:t>Techniques standardisées : CRM 457</a:t>
            </a:r>
          </a:p>
          <a:p>
            <a:pPr algn="just">
              <a:lnSpc>
                <a:spcPct val="150000"/>
              </a:lnSpc>
            </a:pPr>
            <a:endParaRPr lang="fr-FR" sz="2000" b="1" dirty="0" smtClean="0">
              <a:latin typeface="Tahoma" pitchFamily="34" charset="0"/>
              <a:ea typeface="Tahoma" pitchFamily="34" charset="0"/>
              <a:cs typeface="Tahoma" pitchFamily="34" charset="0"/>
            </a:endParaRPr>
          </a:p>
          <a:p>
            <a:pPr algn="just">
              <a:lnSpc>
                <a:spcPct val="150000"/>
              </a:lnSpc>
            </a:pPr>
            <a:endParaRPr lang="fr-FR" sz="2000" b="1" dirty="0" smtClean="0">
              <a:latin typeface="Tahoma" pitchFamily="34" charset="0"/>
              <a:ea typeface="Tahoma" pitchFamily="34" charset="0"/>
              <a:cs typeface="Tahoma" pitchFamily="34" charset="0"/>
            </a:endParaRPr>
          </a:p>
        </p:txBody>
      </p:sp>
      <p:sp>
        <p:nvSpPr>
          <p:cNvPr id="7" name="Espace réservé du numéro de diapositive 6"/>
          <p:cNvSpPr>
            <a:spLocks noGrp="1"/>
          </p:cNvSpPr>
          <p:nvPr>
            <p:ph type="sldNum" sz="quarter" idx="15"/>
          </p:nvPr>
        </p:nvSpPr>
        <p:spPr/>
        <p:txBody>
          <a:bodyPr/>
          <a:lstStyle/>
          <a:p>
            <a:fld id="{F0197FF5-8EAF-44E8-A9D2-E24EE693E041}" type="slidenum">
              <a:rPr lang="fr-FR" smtClean="0"/>
              <a:pPr/>
              <a:t>13</a:t>
            </a:fld>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65F4D26B-AA9B-4CCC-898D-7F43451DF1B3}" type="slidenum">
              <a:rPr lang="fr-FR" smtClean="0"/>
              <a:pPr/>
              <a:t>14</a:t>
            </a:fld>
            <a:endParaRPr lang="fr-FR"/>
          </a:p>
        </p:txBody>
      </p:sp>
      <p:pic>
        <p:nvPicPr>
          <p:cNvPr id="1026" name="Picture 2"/>
          <p:cNvPicPr>
            <a:picLocks noChangeAspect="1" noChangeArrowheads="1"/>
          </p:cNvPicPr>
          <p:nvPr/>
        </p:nvPicPr>
        <p:blipFill>
          <a:blip r:embed="rId3"/>
          <a:srcRect/>
          <a:stretch>
            <a:fillRect/>
          </a:stretch>
        </p:blipFill>
        <p:spPr bwMode="auto">
          <a:xfrm>
            <a:off x="1857356" y="653559"/>
            <a:ext cx="4976327" cy="6061589"/>
          </a:xfrm>
          <a:prstGeom prst="rect">
            <a:avLst/>
          </a:prstGeom>
          <a:noFill/>
          <a:ln w="9525">
            <a:noFill/>
            <a:miter lim="800000"/>
            <a:headEnd/>
            <a:tailEnd/>
          </a:ln>
          <a:effectLst/>
        </p:spPr>
      </p:pic>
      <p:sp>
        <p:nvSpPr>
          <p:cNvPr id="4" name="ZoneTexte 3"/>
          <p:cNvSpPr txBox="1"/>
          <p:nvPr/>
        </p:nvSpPr>
        <p:spPr>
          <a:xfrm>
            <a:off x="1643042" y="285728"/>
            <a:ext cx="5429288" cy="338554"/>
          </a:xfrm>
          <a:prstGeom prst="rect">
            <a:avLst/>
          </a:prstGeom>
          <a:noFill/>
        </p:spPr>
        <p:txBody>
          <a:bodyPr wrap="square" rtlCol="0">
            <a:spAutoFit/>
          </a:bodyPr>
          <a:lstStyle/>
          <a:p>
            <a:pPr algn="ctr"/>
            <a:r>
              <a:rPr lang="fr-FR" sz="1600" b="1" dirty="0" smtClean="0">
                <a:latin typeface="Tahoma" pitchFamily="34" charset="0"/>
                <a:ea typeface="Tahoma" pitchFamily="34" charset="0"/>
                <a:cs typeface="Tahoma" pitchFamily="34" charset="0"/>
              </a:rPr>
              <a:t>Liste des dosages de TG du marché (ANSM )</a:t>
            </a:r>
            <a:endParaRPr lang="fr-FR" sz="1600" b="1" dirty="0">
              <a:latin typeface="Tahoma" pitchFamily="34" charset="0"/>
              <a:ea typeface="Tahoma" pitchFamily="34" charset="0"/>
              <a:cs typeface="Tahoma"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65F4D26B-AA9B-4CCC-898D-7F43451DF1B3}" type="slidenum">
              <a:rPr lang="fr-FR" smtClean="0"/>
              <a:pPr/>
              <a:t>15</a:t>
            </a:fld>
            <a:endParaRPr lang="fr-FR"/>
          </a:p>
        </p:txBody>
      </p:sp>
      <p:pic>
        <p:nvPicPr>
          <p:cNvPr id="2051" name="Picture 3"/>
          <p:cNvPicPr>
            <a:picLocks noChangeAspect="1" noChangeArrowheads="1"/>
          </p:cNvPicPr>
          <p:nvPr/>
        </p:nvPicPr>
        <p:blipFill>
          <a:blip r:embed="rId2"/>
          <a:srcRect/>
          <a:stretch>
            <a:fillRect/>
          </a:stretch>
        </p:blipFill>
        <p:spPr bwMode="auto">
          <a:xfrm>
            <a:off x="2000231" y="500042"/>
            <a:ext cx="4860519" cy="5461550"/>
          </a:xfrm>
          <a:prstGeom prst="rect">
            <a:avLst/>
          </a:prstGeom>
          <a:noFill/>
          <a:ln w="9525">
            <a:noFill/>
            <a:miter lim="800000"/>
            <a:headEnd/>
            <a:tailEnd/>
          </a:ln>
          <a:effectLst/>
        </p:spPr>
      </p:pic>
      <p:sp>
        <p:nvSpPr>
          <p:cNvPr id="5" name="ZoneTexte 4"/>
          <p:cNvSpPr txBox="1"/>
          <p:nvPr/>
        </p:nvSpPr>
        <p:spPr>
          <a:xfrm>
            <a:off x="2071670" y="142852"/>
            <a:ext cx="4714908" cy="369332"/>
          </a:xfrm>
          <a:prstGeom prst="rect">
            <a:avLst/>
          </a:prstGeom>
          <a:noFill/>
        </p:spPr>
        <p:txBody>
          <a:bodyPr wrap="square" rtlCol="0">
            <a:spAutoFit/>
          </a:bodyPr>
          <a:lstStyle/>
          <a:p>
            <a:pPr algn="ctr"/>
            <a:r>
              <a:rPr lang="fr-FR" b="1" dirty="0" smtClean="0">
                <a:latin typeface="Tahoma" pitchFamily="34" charset="0"/>
                <a:ea typeface="Tahoma" pitchFamily="34" charset="0"/>
                <a:cs typeface="Tahoma" pitchFamily="34" charset="0"/>
              </a:rPr>
              <a:t>RACCORDEMENT MÉTROLOGIQUE</a:t>
            </a:r>
            <a:endParaRPr lang="fr-FR" b="1" dirty="0">
              <a:latin typeface="Tahoma" pitchFamily="34" charset="0"/>
              <a:ea typeface="Tahoma" pitchFamily="34" charset="0"/>
              <a:cs typeface="Tahoma" pitchFamily="34" charset="0"/>
            </a:endParaRPr>
          </a:p>
        </p:txBody>
      </p:sp>
      <p:sp>
        <p:nvSpPr>
          <p:cNvPr id="6" name="ZoneTexte 5"/>
          <p:cNvSpPr txBox="1"/>
          <p:nvPr/>
        </p:nvSpPr>
        <p:spPr>
          <a:xfrm>
            <a:off x="357158" y="6000768"/>
            <a:ext cx="8072494" cy="584775"/>
          </a:xfrm>
          <a:prstGeom prst="rect">
            <a:avLst/>
          </a:prstGeom>
          <a:noFill/>
        </p:spPr>
        <p:txBody>
          <a:bodyPr wrap="square" rtlCol="0">
            <a:spAutoFit/>
          </a:bodyPr>
          <a:lstStyle/>
          <a:p>
            <a:r>
              <a:rPr lang="fr-FR" sz="1600" b="1" dirty="0" smtClean="0">
                <a:latin typeface="Tahoma" pitchFamily="34" charset="0"/>
                <a:ea typeface="Tahoma" pitchFamily="34" charset="0"/>
                <a:cs typeface="Tahoma" pitchFamily="34" charset="0"/>
              </a:rPr>
              <a:t>Toutes les techniques sont raccordées au standard européen CRM 457 avec un facteur de corrélation = 2 pour les techniques BRAHMS</a:t>
            </a:r>
            <a:endParaRPr lang="fr-FR" sz="1600" b="1" dirty="0">
              <a:latin typeface="Tahoma" pitchFamily="34" charset="0"/>
              <a:ea typeface="Tahoma" pitchFamily="34" charset="0"/>
              <a:cs typeface="Tahoma" pitchFamily="34" charset="0"/>
            </a:endParaRPr>
          </a:p>
        </p:txBody>
      </p:sp>
      <p:sp>
        <p:nvSpPr>
          <p:cNvPr id="7" name="Rectangle 6"/>
          <p:cNvSpPr/>
          <p:nvPr/>
        </p:nvSpPr>
        <p:spPr>
          <a:xfrm>
            <a:off x="3571868" y="2071678"/>
            <a:ext cx="1500198" cy="17145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7738" y="71414"/>
            <a:ext cx="7467600" cy="417530"/>
          </a:xfrm>
        </p:spPr>
        <p:txBody>
          <a:bodyPr>
            <a:normAutofit/>
          </a:bodyPr>
          <a:lstStyle/>
          <a:p>
            <a:pPr algn="ctr"/>
            <a:r>
              <a:rPr lang="fr-FR" sz="1800" b="1" dirty="0" smtClean="0">
                <a:solidFill>
                  <a:schemeClr val="tx1"/>
                </a:solidFill>
                <a:latin typeface="Tahoma" pitchFamily="34" charset="0"/>
                <a:ea typeface="Tahoma" pitchFamily="34" charset="0"/>
                <a:cs typeface="Tahoma" pitchFamily="34" charset="0"/>
              </a:rPr>
              <a:t>TG : VALEURS BASSES</a:t>
            </a:r>
            <a:endParaRPr lang="fr-FR" sz="1800" b="1" dirty="0">
              <a:solidFill>
                <a:schemeClr val="tx1"/>
              </a:solidFill>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65F4D26B-AA9B-4CCC-898D-7F43451DF1B3}" type="slidenum">
              <a:rPr lang="fr-FR" smtClean="0"/>
              <a:pPr/>
              <a:t>16</a:t>
            </a:fld>
            <a:endParaRPr lang="fr-FR"/>
          </a:p>
        </p:txBody>
      </p:sp>
      <p:pic>
        <p:nvPicPr>
          <p:cNvPr id="3074" name="Picture 2"/>
          <p:cNvPicPr>
            <a:picLocks noChangeAspect="1" noChangeArrowheads="1"/>
          </p:cNvPicPr>
          <p:nvPr/>
        </p:nvPicPr>
        <p:blipFill>
          <a:blip r:embed="rId3"/>
          <a:srcRect/>
          <a:stretch>
            <a:fillRect/>
          </a:stretch>
        </p:blipFill>
        <p:spPr bwMode="auto">
          <a:xfrm>
            <a:off x="1407068" y="428604"/>
            <a:ext cx="5522386" cy="6074625"/>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5720" y="428604"/>
            <a:ext cx="8358246" cy="1015663"/>
          </a:xfrm>
          <a:prstGeom prst="rect">
            <a:avLst/>
          </a:prstGeom>
        </p:spPr>
        <p:txBody>
          <a:bodyPr wrap="square">
            <a:spAutoFit/>
          </a:bodyPr>
          <a:lstStyle/>
          <a:p>
            <a:pPr algn="just">
              <a:lnSpc>
                <a:spcPct val="150000"/>
              </a:lnSpc>
            </a:pPr>
            <a:r>
              <a:rPr lang="fr-FR" sz="2000" b="1" dirty="0" smtClean="0">
                <a:solidFill>
                  <a:schemeClr val="accent3"/>
                </a:solidFill>
                <a:latin typeface="Tahoma" pitchFamily="34" charset="0"/>
                <a:ea typeface="Tahoma" pitchFamily="34" charset="0"/>
                <a:cs typeface="Tahoma" pitchFamily="34" charset="0"/>
              </a:rPr>
              <a:t>- Les trousses de 3</a:t>
            </a:r>
            <a:r>
              <a:rPr lang="fr-FR" sz="2000" b="1" baseline="30000" dirty="0" smtClean="0">
                <a:solidFill>
                  <a:schemeClr val="accent3"/>
                </a:solidFill>
                <a:latin typeface="Tahoma" pitchFamily="34" charset="0"/>
                <a:ea typeface="Tahoma" pitchFamily="34" charset="0"/>
                <a:cs typeface="Tahoma" pitchFamily="34" charset="0"/>
              </a:rPr>
              <a:t>ème</a:t>
            </a:r>
            <a:r>
              <a:rPr lang="fr-FR" sz="2000" b="1" dirty="0" smtClean="0">
                <a:solidFill>
                  <a:schemeClr val="accent3"/>
                </a:solidFill>
                <a:latin typeface="Tahoma" pitchFamily="34" charset="0"/>
                <a:ea typeface="Tahoma" pitchFamily="34" charset="0"/>
                <a:cs typeface="Tahoma" pitchFamily="34" charset="0"/>
              </a:rPr>
              <a:t> génération ; techniques </a:t>
            </a:r>
            <a:r>
              <a:rPr lang="fr-FR" sz="2000" b="1" dirty="0" err="1" smtClean="0">
                <a:solidFill>
                  <a:schemeClr val="accent3"/>
                </a:solidFill>
                <a:latin typeface="Tahoma" pitchFamily="34" charset="0"/>
                <a:ea typeface="Tahoma" pitchFamily="34" charset="0"/>
                <a:cs typeface="Tahoma" pitchFamily="34" charset="0"/>
              </a:rPr>
              <a:t>immunométriques</a:t>
            </a:r>
            <a:r>
              <a:rPr lang="fr-FR" sz="2000" b="1" dirty="0" smtClean="0">
                <a:solidFill>
                  <a:schemeClr val="accent3"/>
                </a:solidFill>
                <a:latin typeface="Tahoma" pitchFamily="34" charset="0"/>
                <a:ea typeface="Tahoma" pitchFamily="34" charset="0"/>
                <a:cs typeface="Tahoma" pitchFamily="34" charset="0"/>
              </a:rPr>
              <a:t> :  </a:t>
            </a:r>
            <a:r>
              <a:rPr lang="fr-FR" sz="2000" b="1" dirty="0" smtClean="0">
                <a:solidFill>
                  <a:srgbClr val="7030A0"/>
                </a:solidFill>
                <a:latin typeface="Tahoma" pitchFamily="34" charset="0"/>
                <a:ea typeface="Tahoma" pitchFamily="34" charset="0"/>
                <a:cs typeface="Tahoma" pitchFamily="34" charset="0"/>
              </a:rPr>
              <a:t>Thyroglobuline ultrasensible (</a:t>
            </a:r>
            <a:r>
              <a:rPr lang="fr-FR" sz="2000" b="1" dirty="0" err="1" smtClean="0">
                <a:solidFill>
                  <a:srgbClr val="7030A0"/>
                </a:solidFill>
                <a:latin typeface="Tahoma" pitchFamily="34" charset="0"/>
                <a:ea typeface="Tahoma" pitchFamily="34" charset="0"/>
                <a:cs typeface="Tahoma" pitchFamily="34" charset="0"/>
              </a:rPr>
              <a:t>Tgus</a:t>
            </a:r>
            <a:r>
              <a:rPr lang="fr-FR" sz="2000" b="1" dirty="0" smtClean="0">
                <a:solidFill>
                  <a:srgbClr val="7030A0"/>
                </a:solidFill>
                <a:latin typeface="Tahoma" pitchFamily="34" charset="0"/>
                <a:ea typeface="Tahoma" pitchFamily="34" charset="0"/>
                <a:cs typeface="Tahoma" pitchFamily="34" charset="0"/>
              </a:rPr>
              <a:t>)</a:t>
            </a:r>
            <a:endParaRPr lang="fr-FR" sz="2000" b="1" dirty="0">
              <a:latin typeface="Tahoma" pitchFamily="34" charset="0"/>
              <a:ea typeface="Tahoma" pitchFamily="34" charset="0"/>
              <a:cs typeface="Tahoma" pitchFamily="34" charset="0"/>
            </a:endParaRPr>
          </a:p>
        </p:txBody>
      </p:sp>
      <p:sp>
        <p:nvSpPr>
          <p:cNvPr id="5" name="Rectangle 3"/>
          <p:cNvSpPr txBox="1">
            <a:spLocks noChangeArrowheads="1"/>
          </p:cNvSpPr>
          <p:nvPr/>
        </p:nvSpPr>
        <p:spPr>
          <a:xfrm>
            <a:off x="357158" y="1714488"/>
            <a:ext cx="8286808" cy="500066"/>
          </a:xfrm>
          <a:prstGeom prst="rect">
            <a:avLst/>
          </a:prstGeom>
        </p:spPr>
        <p:txBody>
          <a:bodyPr vert="horz">
            <a:normAutofit/>
          </a:bodyPr>
          <a:lstStyle/>
          <a:p>
            <a:pPr marL="274320" marR="0" lvl="0" indent="-274320" algn="l" defTabSz="914400" rtl="0" eaLnBrk="1" fontAlgn="auto" latinLnBrk="0" hangingPunct="1">
              <a:lnSpc>
                <a:spcPct val="80000"/>
              </a:lnSpc>
              <a:spcBef>
                <a:spcPts val="600"/>
              </a:spcBef>
              <a:spcAft>
                <a:spcPts val="0"/>
              </a:spcAft>
              <a:buClr>
                <a:schemeClr val="accent1"/>
              </a:buClr>
              <a:buSzPct val="70000"/>
              <a:buFont typeface="Wingdings"/>
              <a:buChar char=""/>
              <a:tabLst/>
              <a:defRPr/>
            </a:pP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Amélioration de la sensibilité.</a:t>
            </a:r>
            <a:endParaRPr kumimoji="0" lang="fr-FR" sz="2000" b="1" i="0" u="none" strike="noStrike" kern="1200" cap="none" spc="0" normalizeH="0" baseline="0" noProof="0" dirty="0" smtClean="0">
              <a:ln>
                <a:noFill/>
              </a:ln>
              <a:solidFill>
                <a:srgbClr val="C00000"/>
              </a:solidFill>
              <a:effectLst/>
              <a:uLnTx/>
              <a:uFillTx/>
              <a:latin typeface="Tahoma" pitchFamily="34" charset="0"/>
              <a:ea typeface="Tahoma" pitchFamily="34" charset="0"/>
              <a:cs typeface="Tahoma" pitchFamily="34" charset="0"/>
            </a:endParaRPr>
          </a:p>
          <a:p>
            <a:pPr marL="640080" marR="0" lvl="1" indent="-274320" algn="l" defTabSz="914400" rtl="0" eaLnBrk="1" fontAlgn="auto" latinLnBrk="0" hangingPunct="1">
              <a:lnSpc>
                <a:spcPct val="80000"/>
              </a:lnSpc>
              <a:spcBef>
                <a:spcPct val="20000"/>
              </a:spcBef>
              <a:spcAft>
                <a:spcPts val="0"/>
              </a:spcAft>
              <a:buClr>
                <a:schemeClr val="accent1"/>
              </a:buClr>
              <a:buSzPct val="80000"/>
              <a:buFontTx/>
              <a:buNone/>
              <a:tabLst/>
              <a:defRPr/>
            </a:pPr>
            <a:endPar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endParaRPr>
          </a:p>
          <a:p>
            <a:pPr marL="274320" marR="0" lvl="0" indent="-274320" algn="l" defTabSz="914400" rtl="0" eaLnBrk="1" fontAlgn="auto" latinLnBrk="0" hangingPunct="1">
              <a:lnSpc>
                <a:spcPct val="80000"/>
              </a:lnSpc>
              <a:spcBef>
                <a:spcPts val="600"/>
              </a:spcBef>
              <a:spcAft>
                <a:spcPts val="0"/>
              </a:spcAft>
              <a:buClr>
                <a:schemeClr val="accent1"/>
              </a:buClr>
              <a:buSzPct val="70000"/>
              <a:buFontTx/>
              <a:buNone/>
              <a:tabLst/>
              <a:defRPr/>
            </a:pPr>
            <a:endPar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endParaRPr>
          </a:p>
        </p:txBody>
      </p:sp>
      <p:sp>
        <p:nvSpPr>
          <p:cNvPr id="6" name="Espace réservé du numéro de diapositive 5"/>
          <p:cNvSpPr>
            <a:spLocks noGrp="1"/>
          </p:cNvSpPr>
          <p:nvPr>
            <p:ph type="sldNum" sz="quarter" idx="15"/>
          </p:nvPr>
        </p:nvSpPr>
        <p:spPr/>
        <p:txBody>
          <a:bodyPr/>
          <a:lstStyle/>
          <a:p>
            <a:fld id="{F0197FF5-8EAF-44E8-A9D2-E24EE693E041}" type="slidenum">
              <a:rPr lang="fr-FR" smtClean="0"/>
              <a:pPr/>
              <a:t>17</a:t>
            </a:fld>
            <a:endParaRPr lang="fr-FR"/>
          </a:p>
        </p:txBody>
      </p:sp>
      <p:sp>
        <p:nvSpPr>
          <p:cNvPr id="7" name="Rectangle 6"/>
          <p:cNvSpPr/>
          <p:nvPr/>
        </p:nvSpPr>
        <p:spPr>
          <a:xfrm>
            <a:off x="285720" y="2940650"/>
            <a:ext cx="8358246" cy="2631490"/>
          </a:xfrm>
          <a:prstGeom prst="rect">
            <a:avLst/>
          </a:prstGeom>
        </p:spPr>
        <p:txBody>
          <a:bodyPr wrap="square">
            <a:spAutoFit/>
          </a:bodyPr>
          <a:lstStyle/>
          <a:p>
            <a:pPr marL="274320" indent="-274320">
              <a:lnSpc>
                <a:spcPct val="150000"/>
              </a:lnSpc>
              <a:spcBef>
                <a:spcPts val="600"/>
              </a:spcBef>
              <a:buClr>
                <a:schemeClr val="accent1"/>
              </a:buClr>
              <a:buSzPct val="70000"/>
              <a:buFont typeface="Wingdings"/>
              <a:buChar char=""/>
              <a:defRPr/>
            </a:pPr>
            <a:r>
              <a:rPr lang="fr-FR" sz="2000" b="1" dirty="0" smtClean="0">
                <a:latin typeface="Tahoma" pitchFamily="34" charset="0"/>
                <a:ea typeface="Tahoma" pitchFamily="34" charset="0"/>
                <a:cs typeface="Tahoma" pitchFamily="34" charset="0"/>
              </a:rPr>
              <a:t>Sensibilité fonctionnelle : </a:t>
            </a:r>
            <a:r>
              <a:rPr lang="fr-FR" sz="2000" b="1" dirty="0" smtClean="0">
                <a:solidFill>
                  <a:srgbClr val="C00000"/>
                </a:solidFill>
                <a:latin typeface="Tahoma" pitchFamily="34" charset="0"/>
                <a:ea typeface="Tahoma" pitchFamily="34" charset="0"/>
                <a:cs typeface="Tahoma" pitchFamily="34" charset="0"/>
              </a:rPr>
              <a:t>0,05 à 0,1 µg/l</a:t>
            </a:r>
            <a:endParaRPr lang="fr-FR" sz="2000" b="1" dirty="0" smtClean="0">
              <a:solidFill>
                <a:srgbClr val="FF0000"/>
              </a:solidFill>
              <a:latin typeface="Tahoma" pitchFamily="34" charset="0"/>
              <a:ea typeface="Tahoma" pitchFamily="34" charset="0"/>
              <a:cs typeface="Tahoma" pitchFamily="34" charset="0"/>
            </a:endParaRPr>
          </a:p>
          <a:p>
            <a:pPr marL="274320" indent="-274320">
              <a:lnSpc>
                <a:spcPct val="150000"/>
              </a:lnSpc>
              <a:spcBef>
                <a:spcPts val="600"/>
              </a:spcBef>
              <a:buClr>
                <a:schemeClr val="accent1"/>
              </a:buClr>
              <a:buSzPct val="70000"/>
              <a:buFont typeface="Wingdings"/>
              <a:buChar char=""/>
              <a:defRPr/>
            </a:pPr>
            <a:r>
              <a:rPr lang="fr-FR" sz="2000" b="1" dirty="0" smtClean="0">
                <a:solidFill>
                  <a:srgbClr val="0070C0"/>
                </a:solidFill>
                <a:latin typeface="Tahoma" pitchFamily="34" charset="0"/>
                <a:ea typeface="Tahoma" pitchFamily="34" charset="0"/>
                <a:cs typeface="Tahoma" pitchFamily="34" charset="0"/>
              </a:rPr>
              <a:t>VPN</a:t>
            </a:r>
            <a:r>
              <a:rPr lang="fr-FR" sz="2000" b="1" dirty="0" smtClean="0">
                <a:latin typeface="Tahoma" pitchFamily="34" charset="0"/>
                <a:ea typeface="Tahoma" pitchFamily="34" charset="0"/>
                <a:cs typeface="Tahoma" pitchFamily="34" charset="0"/>
              </a:rPr>
              <a:t> d’une </a:t>
            </a:r>
            <a:r>
              <a:rPr lang="fr-FR" sz="2000" b="1" dirty="0" err="1" smtClean="0">
                <a:latin typeface="Tahoma" pitchFamily="34" charset="0"/>
                <a:ea typeface="Tahoma" pitchFamily="34" charset="0"/>
                <a:cs typeface="Tahoma" pitchFamily="34" charset="0"/>
              </a:rPr>
              <a:t>Tgus</a:t>
            </a:r>
            <a:r>
              <a:rPr lang="fr-FR" sz="2000" b="1" dirty="0" smtClean="0">
                <a:latin typeface="Tahoma" pitchFamily="34" charset="0"/>
                <a:ea typeface="Tahoma" pitchFamily="34" charset="0"/>
                <a:cs typeface="Tahoma" pitchFamily="34" charset="0"/>
              </a:rPr>
              <a:t> &lt;0.1µg/l </a:t>
            </a:r>
            <a:r>
              <a:rPr lang="fr-FR" sz="2000" b="1" dirty="0" smtClean="0">
                <a:solidFill>
                  <a:srgbClr val="0070C0"/>
                </a:solidFill>
                <a:latin typeface="Tahoma" pitchFamily="34" charset="0"/>
                <a:ea typeface="Tahoma" pitchFamily="34" charset="0"/>
                <a:cs typeface="Tahoma" pitchFamily="34" charset="0"/>
              </a:rPr>
              <a:t>&gt; 98%</a:t>
            </a:r>
          </a:p>
          <a:p>
            <a:pPr marL="274320" indent="-274320">
              <a:lnSpc>
                <a:spcPct val="150000"/>
              </a:lnSpc>
              <a:spcBef>
                <a:spcPts val="600"/>
              </a:spcBef>
              <a:buClr>
                <a:schemeClr val="accent1"/>
              </a:buClr>
              <a:buSzPct val="70000"/>
              <a:buFont typeface="Wingdings"/>
              <a:buChar char=""/>
              <a:defRPr/>
            </a:pPr>
            <a:r>
              <a:rPr lang="fr-FR" sz="2000" b="1" dirty="0" smtClean="0">
                <a:solidFill>
                  <a:srgbClr val="0070C0"/>
                </a:solidFill>
                <a:latin typeface="Tahoma" pitchFamily="34" charset="0"/>
                <a:ea typeface="Tahoma" pitchFamily="34" charset="0"/>
                <a:cs typeface="Tahoma" pitchFamily="34" charset="0"/>
              </a:rPr>
              <a:t>VPN :</a:t>
            </a:r>
            <a:r>
              <a:rPr lang="fr-FR" sz="2000" b="1" dirty="0" smtClean="0">
                <a:latin typeface="Tahoma" pitchFamily="34" charset="0"/>
                <a:ea typeface="Tahoma" pitchFamily="34" charset="0"/>
                <a:cs typeface="Tahoma" pitchFamily="34" charset="0"/>
              </a:rPr>
              <a:t> </a:t>
            </a:r>
            <a:r>
              <a:rPr lang="fr-FR" sz="2000" b="1" dirty="0" smtClean="0">
                <a:solidFill>
                  <a:srgbClr val="0070C0"/>
                </a:solidFill>
                <a:latin typeface="Tahoma" pitchFamily="34" charset="0"/>
                <a:ea typeface="Tahoma" pitchFamily="34" charset="0"/>
                <a:cs typeface="Tahoma" pitchFamily="34" charset="0"/>
              </a:rPr>
              <a:t>100%</a:t>
            </a:r>
            <a:r>
              <a:rPr lang="fr-FR" sz="2000" b="1" dirty="0" smtClean="0">
                <a:latin typeface="Tahoma" pitchFamily="34" charset="0"/>
                <a:ea typeface="Tahoma" pitchFamily="34" charset="0"/>
                <a:cs typeface="Tahoma" pitchFamily="34" charset="0"/>
              </a:rPr>
              <a:t> si dosage par techniques </a:t>
            </a:r>
            <a:r>
              <a:rPr lang="fr-FR" sz="2000" b="1" dirty="0" smtClean="0">
                <a:solidFill>
                  <a:srgbClr val="0070C0"/>
                </a:solidFill>
                <a:latin typeface="Tahoma" pitchFamily="34" charset="0"/>
                <a:ea typeface="Tahoma" pitchFamily="34" charset="0"/>
                <a:cs typeface="Tahoma" pitchFamily="34" charset="0"/>
              </a:rPr>
              <a:t>IRMA</a:t>
            </a:r>
            <a:r>
              <a:rPr lang="fr-FR" sz="2000" b="1" dirty="0" smtClean="0">
                <a:latin typeface="Tahoma" pitchFamily="34" charset="0"/>
                <a:ea typeface="Tahoma" pitchFamily="34" charset="0"/>
                <a:cs typeface="Tahoma" pitchFamily="34" charset="0"/>
              </a:rPr>
              <a:t>.</a:t>
            </a:r>
          </a:p>
          <a:p>
            <a:pPr marL="274320" indent="-274320">
              <a:lnSpc>
                <a:spcPct val="150000"/>
              </a:lnSpc>
              <a:spcBef>
                <a:spcPts val="600"/>
              </a:spcBef>
              <a:buClr>
                <a:schemeClr val="accent1"/>
              </a:buClr>
              <a:buSzPct val="70000"/>
              <a:buFont typeface="Wingdings"/>
              <a:buChar char=""/>
              <a:defRPr/>
            </a:pPr>
            <a:r>
              <a:rPr lang="fr-FR" sz="2000" b="1" dirty="0" smtClean="0">
                <a:latin typeface="Tahoma" pitchFamily="34" charset="0"/>
                <a:ea typeface="Tahoma" pitchFamily="34" charset="0"/>
                <a:cs typeface="Tahoma" pitchFamily="34" charset="0"/>
              </a:rPr>
              <a:t>Tests de stimulation par </a:t>
            </a:r>
            <a:r>
              <a:rPr lang="fr-FR" sz="2000" b="1" dirty="0" err="1" smtClean="0">
                <a:latin typeface="Tahoma" pitchFamily="34" charset="0"/>
                <a:ea typeface="Tahoma" pitchFamily="34" charset="0"/>
                <a:cs typeface="Tahoma" pitchFamily="34" charset="0"/>
              </a:rPr>
              <a:t>défrénation</a:t>
            </a:r>
            <a:r>
              <a:rPr lang="fr-FR" sz="2000" b="1" dirty="0" smtClean="0">
                <a:latin typeface="Tahoma" pitchFamily="34" charset="0"/>
                <a:ea typeface="Tahoma" pitchFamily="34" charset="0"/>
                <a:cs typeface="Tahoma" pitchFamily="34" charset="0"/>
              </a:rPr>
              <a:t> ( arrêt du traitement par la T4) ou par </a:t>
            </a:r>
            <a:r>
              <a:rPr lang="fr-FR" sz="2000" b="1" dirty="0" err="1" smtClean="0">
                <a:latin typeface="Tahoma" pitchFamily="34" charset="0"/>
                <a:ea typeface="Tahoma" pitchFamily="34" charset="0"/>
                <a:cs typeface="Tahoma" pitchFamily="34" charset="0"/>
              </a:rPr>
              <a:t>hrTSH</a:t>
            </a:r>
            <a:r>
              <a:rPr lang="fr-FR" sz="2000" b="1" dirty="0" smtClean="0">
                <a:latin typeface="Tahoma" pitchFamily="34" charset="0"/>
                <a:ea typeface="Tahoma" pitchFamily="34" charset="0"/>
                <a:cs typeface="Tahoma" pitchFamily="34" charset="0"/>
              </a:rPr>
              <a:t> : de plus en plus abandonné.</a:t>
            </a:r>
          </a:p>
        </p:txBody>
      </p:sp>
      <p:sp>
        <p:nvSpPr>
          <p:cNvPr id="10" name="Rectangle 9"/>
          <p:cNvSpPr/>
          <p:nvPr/>
        </p:nvSpPr>
        <p:spPr>
          <a:xfrm>
            <a:off x="357158" y="2376066"/>
            <a:ext cx="8286808" cy="338554"/>
          </a:xfrm>
          <a:prstGeom prst="rect">
            <a:avLst/>
          </a:prstGeom>
        </p:spPr>
        <p:txBody>
          <a:bodyPr wrap="square">
            <a:spAutoFit/>
          </a:bodyPr>
          <a:lstStyle/>
          <a:p>
            <a:pPr marL="274320" lvl="0" indent="-274320">
              <a:lnSpc>
                <a:spcPct val="80000"/>
              </a:lnSpc>
              <a:spcBef>
                <a:spcPts val="600"/>
              </a:spcBef>
              <a:buClr>
                <a:schemeClr val="accent1"/>
              </a:buClr>
              <a:buSzPct val="70000"/>
              <a:buFont typeface="Wingdings"/>
              <a:buChar char=""/>
              <a:defRPr/>
            </a:pPr>
            <a:r>
              <a:rPr lang="fr-FR" sz="2000" b="1" dirty="0" smtClean="0">
                <a:latin typeface="Tahoma" pitchFamily="34" charset="0"/>
                <a:ea typeface="Tahoma" pitchFamily="34" charset="0"/>
                <a:cs typeface="Tahoma" pitchFamily="34" charset="0"/>
              </a:rPr>
              <a:t>Spécificité diminuée avec plus de faux positifs </a:t>
            </a:r>
            <a:endParaRPr lang="fr-FR" sz="20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901014" cy="1143000"/>
          </a:xfrm>
        </p:spPr>
        <p:txBody>
          <a:bodyPr>
            <a:noAutofit/>
          </a:bodyPr>
          <a:lstStyle/>
          <a:p>
            <a:pPr algn="ctr"/>
            <a:r>
              <a:rPr lang="fr-FR" sz="2400" b="1" dirty="0" smtClean="0">
                <a:solidFill>
                  <a:srgbClr val="7030A0"/>
                </a:solidFill>
                <a:latin typeface="Tahoma" pitchFamily="34" charset="0"/>
                <a:ea typeface="Tahoma" pitchFamily="34" charset="0"/>
                <a:cs typeface="Tahoma" pitchFamily="34" charset="0"/>
              </a:rPr>
              <a:t>3) DIFFICULTÉS TECHNIQUES </a:t>
            </a:r>
            <a:br>
              <a:rPr lang="fr-FR" sz="2400" b="1" dirty="0" smtClean="0">
                <a:solidFill>
                  <a:srgbClr val="7030A0"/>
                </a:solidFill>
                <a:latin typeface="Tahoma" pitchFamily="34" charset="0"/>
                <a:ea typeface="Tahoma" pitchFamily="34" charset="0"/>
                <a:cs typeface="Tahoma" pitchFamily="34" charset="0"/>
              </a:rPr>
            </a:br>
            <a:endParaRPr lang="fr-FR" sz="2400" dirty="0">
              <a:solidFill>
                <a:srgbClr val="7030A0"/>
              </a:solidFill>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285720" y="1214422"/>
            <a:ext cx="8286808" cy="4929222"/>
          </a:xfrm>
        </p:spPr>
        <p:txBody>
          <a:bodyPr>
            <a:noAutofit/>
          </a:bodyPr>
          <a:lstStyle/>
          <a:p>
            <a:pPr algn="just">
              <a:lnSpc>
                <a:spcPct val="150000"/>
              </a:lnSpc>
              <a:buNone/>
            </a:pPr>
            <a:r>
              <a:rPr lang="fr-FR" sz="2000" b="1" dirty="0" smtClean="0">
                <a:solidFill>
                  <a:srgbClr val="7030A0"/>
                </a:solidFill>
                <a:latin typeface="Tahoma" pitchFamily="34" charset="0"/>
                <a:ea typeface="Tahoma" pitchFamily="34" charset="0"/>
                <a:cs typeface="Tahoma" pitchFamily="34" charset="0"/>
              </a:rPr>
              <a:t>Liées aux performances </a:t>
            </a:r>
            <a:r>
              <a:rPr lang="fr-FR" sz="2000" b="1" dirty="0" smtClean="0">
                <a:latin typeface="Tahoma" pitchFamily="34" charset="0"/>
                <a:ea typeface="Tahoma" pitchFamily="34" charset="0"/>
                <a:cs typeface="Tahoma" pitchFamily="34" charset="0"/>
              </a:rPr>
              <a:t>analytiques du dosage :  </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Variabilité Intertechnique : CV &gt; 30% </a:t>
            </a:r>
            <a:r>
              <a:rPr lang="fr-FR" sz="2000" b="1" dirty="0" smtClean="0">
                <a:latin typeface="Tahoma" pitchFamily="34" charset="0"/>
                <a:ea typeface="Tahoma" pitchFamily="34" charset="0"/>
                <a:cs typeface="Tahoma" pitchFamily="34" charset="0"/>
              </a:rPr>
              <a:t>(</a:t>
            </a:r>
            <a:r>
              <a:rPr lang="fr-FR" sz="2000" b="1" dirty="0" err="1" smtClean="0">
                <a:latin typeface="Tahoma" pitchFamily="34" charset="0"/>
                <a:ea typeface="Tahoma" pitchFamily="34" charset="0"/>
                <a:cs typeface="Tahoma" pitchFamily="34" charset="0"/>
              </a:rPr>
              <a:t>sensib</a:t>
            </a:r>
            <a:r>
              <a:rPr lang="fr-FR" sz="2000" b="1" dirty="0" smtClean="0">
                <a:latin typeface="Tahoma" pitchFamily="34" charset="0"/>
                <a:ea typeface="Tahoma" pitchFamily="34" charset="0"/>
                <a:cs typeface="Tahoma" pitchFamily="34" charset="0"/>
              </a:rPr>
              <a:t> + </a:t>
            </a:r>
            <a:r>
              <a:rPr lang="fr-FR" sz="2000" b="1" dirty="0" err="1" smtClean="0">
                <a:latin typeface="Tahoma" pitchFamily="34" charset="0"/>
                <a:ea typeface="Tahoma" pitchFamily="34" charset="0"/>
                <a:cs typeface="Tahoma" pitchFamily="34" charset="0"/>
              </a:rPr>
              <a:t>specif</a:t>
            </a:r>
            <a:r>
              <a:rPr lang="fr-FR" sz="2000" b="1" dirty="0" smtClean="0">
                <a:latin typeface="Tahoma" pitchFamily="34" charset="0"/>
                <a:ea typeface="Tahoma" pitchFamily="34" charset="0"/>
                <a:cs typeface="Tahoma" pitchFamily="34" charset="0"/>
              </a:rPr>
              <a:t> différentes) due essentiellement à une </a:t>
            </a:r>
            <a:r>
              <a:rPr lang="fr-FR" sz="2000" b="1" dirty="0" smtClean="0">
                <a:solidFill>
                  <a:srgbClr val="C00000"/>
                </a:solidFill>
                <a:latin typeface="Tahoma" pitchFamily="34" charset="0"/>
                <a:ea typeface="Tahoma" pitchFamily="34" charset="0"/>
                <a:cs typeface="Tahoma" pitchFamily="34" charset="0"/>
              </a:rPr>
              <a:t>Spécificité des anticorps utilisés.</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Effet crochet  </a:t>
            </a:r>
            <a:r>
              <a:rPr lang="fr-FR" sz="2000" b="1" dirty="0" smtClean="0">
                <a:latin typeface="Tahoma" pitchFamily="34" charset="0"/>
                <a:ea typeface="Tahoma" pitchFamily="34" charset="0"/>
                <a:cs typeface="Tahoma" pitchFamily="34" charset="0"/>
              </a:rPr>
              <a:t>: s’observe avec des concentrations très élevées : valeur en dehors du domaine de mesure se traduisant par une valeur basse  mauvaise interprétation</a:t>
            </a:r>
          </a:p>
          <a:p>
            <a:pPr algn="just">
              <a:lnSpc>
                <a:spcPct val="150000"/>
              </a:lnSpc>
            </a:pPr>
            <a:r>
              <a:rPr lang="fr-FR" sz="2000" b="1" dirty="0" err="1" smtClean="0">
                <a:solidFill>
                  <a:srgbClr val="C00000"/>
                </a:solidFill>
                <a:latin typeface="Tahoma" pitchFamily="34" charset="0"/>
                <a:ea typeface="Tahoma" pitchFamily="34" charset="0"/>
                <a:cs typeface="Tahoma" pitchFamily="34" charset="0"/>
              </a:rPr>
              <a:t>AutoAC</a:t>
            </a:r>
            <a:r>
              <a:rPr lang="fr-FR" sz="2000" b="1" dirty="0" smtClean="0">
                <a:latin typeface="Tahoma" pitchFamily="34" charset="0"/>
                <a:ea typeface="Tahoma" pitchFamily="34" charset="0"/>
                <a:cs typeface="Tahoma" pitchFamily="34" charset="0"/>
              </a:rPr>
              <a:t> : Anticorps </a:t>
            </a:r>
            <a:r>
              <a:rPr lang="fr-FR" sz="2000" b="1" dirty="0" err="1" smtClean="0">
                <a:latin typeface="Tahoma" pitchFamily="34" charset="0"/>
                <a:ea typeface="Tahoma" pitchFamily="34" charset="0"/>
                <a:cs typeface="Tahoma" pitchFamily="34" charset="0"/>
              </a:rPr>
              <a:t>Antithyroglobuline</a:t>
            </a:r>
            <a:r>
              <a:rPr lang="fr-FR" sz="2000" b="1" dirty="0" smtClean="0">
                <a:latin typeface="Tahoma" pitchFamily="34" charset="0"/>
                <a:ea typeface="Tahoma" pitchFamily="34" charset="0"/>
                <a:cs typeface="Tahoma" pitchFamily="34" charset="0"/>
              </a:rPr>
              <a:t> : actuellement aucune technique ne prétend être indifférente à leur présence ; risque de sous estimation par les techniques non isotopiques.</a:t>
            </a:r>
          </a:p>
          <a:p>
            <a:pPr algn="just">
              <a:lnSpc>
                <a:spcPct val="150000"/>
              </a:lnSpc>
            </a:pPr>
            <a:endParaRPr lang="fr-FR" sz="2000" dirty="0">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F0197FF5-8EAF-44E8-A9D2-E24EE693E041}" type="slidenum">
              <a:rPr lang="fr-FR" smtClean="0"/>
              <a:pPr/>
              <a:t>18</a:t>
            </a:fld>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F0197FF5-8EAF-44E8-A9D2-E24EE693E041}" type="slidenum">
              <a:rPr lang="fr-FR" smtClean="0"/>
              <a:pPr/>
              <a:t>19</a:t>
            </a:fld>
            <a:endParaRPr lang="fr-FR"/>
          </a:p>
        </p:txBody>
      </p:sp>
      <p:sp>
        <p:nvSpPr>
          <p:cNvPr id="4" name="ZoneTexte 3"/>
          <p:cNvSpPr txBox="1"/>
          <p:nvPr/>
        </p:nvSpPr>
        <p:spPr>
          <a:xfrm>
            <a:off x="1071538" y="785794"/>
            <a:ext cx="6849410" cy="1015663"/>
          </a:xfrm>
          <a:prstGeom prst="rect">
            <a:avLst/>
          </a:prstGeom>
          <a:noFill/>
        </p:spPr>
        <p:txBody>
          <a:bodyPr wrap="square" rtlCol="0">
            <a:spAutoFit/>
          </a:bodyPr>
          <a:lstStyle/>
          <a:p>
            <a:pPr algn="ctr"/>
            <a:r>
              <a:rPr lang="fr-FR" sz="2000" b="1" dirty="0" smtClean="0">
                <a:solidFill>
                  <a:srgbClr val="0070C0"/>
                </a:solidFill>
                <a:latin typeface="Tahoma" pitchFamily="34" charset="0"/>
                <a:ea typeface="Tahoma" pitchFamily="34" charset="0"/>
                <a:cs typeface="Tahoma" pitchFamily="34" charset="0"/>
              </a:rPr>
              <a:t>Recommandation N°1</a:t>
            </a:r>
          </a:p>
          <a:p>
            <a:pPr algn="ctr"/>
            <a:r>
              <a:rPr lang="fr-FR" sz="2000" b="1" dirty="0" smtClean="0">
                <a:solidFill>
                  <a:srgbClr val="0070C0"/>
                </a:solidFill>
                <a:latin typeface="Tahoma" pitchFamily="34" charset="0"/>
                <a:ea typeface="Tahoma" pitchFamily="34" charset="0"/>
                <a:cs typeface="Tahoma" pitchFamily="34" charset="0"/>
              </a:rPr>
              <a:t>Du fait de la variabilité inter-technique</a:t>
            </a:r>
          </a:p>
          <a:p>
            <a:pPr algn="ctr"/>
            <a:endParaRPr lang="fr-FR" sz="2000" b="1" dirty="0">
              <a:solidFill>
                <a:srgbClr val="0070C0"/>
              </a:solidFill>
              <a:latin typeface="Tahoma" pitchFamily="34" charset="0"/>
              <a:ea typeface="Tahoma" pitchFamily="34" charset="0"/>
              <a:cs typeface="Tahoma" pitchFamily="34" charset="0"/>
            </a:endParaRPr>
          </a:p>
        </p:txBody>
      </p:sp>
      <p:sp>
        <p:nvSpPr>
          <p:cNvPr id="5" name="ZoneTexte 4"/>
          <p:cNvSpPr txBox="1"/>
          <p:nvPr/>
        </p:nvSpPr>
        <p:spPr>
          <a:xfrm>
            <a:off x="214282" y="1714488"/>
            <a:ext cx="8286808" cy="4708981"/>
          </a:xfrm>
          <a:prstGeom prst="rect">
            <a:avLst/>
          </a:prstGeom>
          <a:noFill/>
        </p:spPr>
        <p:txBody>
          <a:bodyPr wrap="square" rtlCol="0">
            <a:spAutoFit/>
          </a:bodyPr>
          <a:lstStyle/>
          <a:p>
            <a:pPr algn="just">
              <a:lnSpc>
                <a:spcPct val="150000"/>
              </a:lnSpc>
            </a:pPr>
            <a:r>
              <a:rPr lang="fr-FR" sz="2000" b="1" dirty="0" smtClean="0">
                <a:solidFill>
                  <a:srgbClr val="C00000"/>
                </a:solidFill>
                <a:latin typeface="Tahoma" pitchFamily="34" charset="0"/>
                <a:ea typeface="Tahoma" pitchFamily="34" charset="0"/>
                <a:cs typeface="Tahoma" pitchFamily="34" charset="0"/>
              </a:rPr>
              <a:t> Le suivi d’un patient par la Tg doit se faire avec la même trousse de dosage :</a:t>
            </a:r>
          </a:p>
          <a:p>
            <a:pPr algn="just">
              <a:lnSpc>
                <a:spcPct val="150000"/>
              </a:lnSpc>
            </a:pPr>
            <a:r>
              <a:rPr lang="fr-FR" sz="2000" b="1" dirty="0" smtClean="0">
                <a:latin typeface="Tahoma" pitchFamily="34" charset="0"/>
                <a:ea typeface="Tahoma" pitchFamily="34" charset="0"/>
                <a:cs typeface="Tahoma" pitchFamily="34" charset="0"/>
              </a:rPr>
              <a:t>car à la variabilité entre les trousses il faut rajouter la variabilité individuelle de </a:t>
            </a:r>
            <a:r>
              <a:rPr lang="fr-FR" sz="2000" b="1" dirty="0" smtClean="0">
                <a:solidFill>
                  <a:srgbClr val="FF0000"/>
                </a:solidFill>
                <a:latin typeface="Tahoma" pitchFamily="34" charset="0"/>
                <a:ea typeface="Tahoma" pitchFamily="34" charset="0"/>
                <a:cs typeface="Tahoma" pitchFamily="34" charset="0"/>
              </a:rPr>
              <a:t>Tg = 14%.</a:t>
            </a:r>
          </a:p>
          <a:p>
            <a:pPr algn="just">
              <a:lnSpc>
                <a:spcPct val="150000"/>
              </a:lnSpc>
            </a:pPr>
            <a:r>
              <a:rPr lang="fr-FR" sz="2000" b="1" dirty="0" smtClean="0">
                <a:latin typeface="Tahoma" pitchFamily="34" charset="0"/>
                <a:ea typeface="Tahoma" pitchFamily="34" charset="0"/>
                <a:cs typeface="Tahoma" pitchFamily="34" charset="0"/>
              </a:rPr>
              <a:t>(en cas de changement éventuel de la technique par le laboratoire conserver les sérums pour des </a:t>
            </a:r>
            <a:r>
              <a:rPr lang="fr-FR" sz="2000" b="1" dirty="0" err="1" smtClean="0">
                <a:latin typeface="Tahoma" pitchFamily="34" charset="0"/>
                <a:ea typeface="Tahoma" pitchFamily="34" charset="0"/>
                <a:cs typeface="Tahoma" pitchFamily="34" charset="0"/>
              </a:rPr>
              <a:t>redosages</a:t>
            </a:r>
            <a:r>
              <a:rPr lang="fr-FR" sz="2000" b="1" dirty="0" smtClean="0">
                <a:latin typeface="Tahoma" pitchFamily="34" charset="0"/>
                <a:ea typeface="Tahoma" pitchFamily="34" charset="0"/>
                <a:cs typeface="Tahoma" pitchFamily="34" charset="0"/>
              </a:rPr>
              <a:t> en parallèle).</a:t>
            </a:r>
          </a:p>
          <a:p>
            <a:pPr algn="just">
              <a:lnSpc>
                <a:spcPct val="150000"/>
              </a:lnSpc>
            </a:pPr>
            <a:r>
              <a:rPr lang="fr-FR" sz="2000" b="1" dirty="0" smtClean="0">
                <a:latin typeface="Tahoma" pitchFamily="34" charset="0"/>
                <a:ea typeface="Tahoma" pitchFamily="34" charset="0"/>
                <a:cs typeface="Tahoma" pitchFamily="34" charset="0"/>
              </a:rPr>
              <a:t>Nécessité d’une </a:t>
            </a:r>
            <a:r>
              <a:rPr lang="fr-FR" sz="2000" b="1" dirty="0" err="1" smtClean="0">
                <a:latin typeface="Tahoma" pitchFamily="34" charset="0"/>
                <a:ea typeface="Tahoma" pitchFamily="34" charset="0"/>
                <a:cs typeface="Tahoma" pitchFamily="34" charset="0"/>
              </a:rPr>
              <a:t>sérothèque</a:t>
            </a:r>
            <a:r>
              <a:rPr lang="fr-FR" sz="2000" b="1" dirty="0" smtClean="0">
                <a:latin typeface="Tahoma" pitchFamily="34" charset="0"/>
                <a:ea typeface="Tahoma" pitchFamily="34" charset="0"/>
                <a:cs typeface="Tahoma" pitchFamily="34" charset="0"/>
              </a:rPr>
              <a:t> au niveau d’un laboratoire : les échantillons doivent être conservés pendant une durée d’une année à -20°C.</a:t>
            </a:r>
            <a:endParaRPr lang="fr-FR" sz="2000" b="1" dirty="0">
              <a:latin typeface="Tahoma" pitchFamily="34" charset="0"/>
              <a:ea typeface="Tahoma" pitchFamily="34" charset="0"/>
              <a:cs typeface="Tahoma" pitchFamily="34" charset="0"/>
            </a:endParaRPr>
          </a:p>
        </p:txBody>
      </p:sp>
      <p:sp>
        <p:nvSpPr>
          <p:cNvPr id="6" name="Titre 1"/>
          <p:cNvSpPr txBox="1">
            <a:spLocks/>
          </p:cNvSpPr>
          <p:nvPr/>
        </p:nvSpPr>
        <p:spPr>
          <a:xfrm>
            <a:off x="457200" y="142852"/>
            <a:ext cx="8115328" cy="72547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400" b="1" cap="small" dirty="0" smtClean="0">
                <a:solidFill>
                  <a:srgbClr val="7030A0"/>
                </a:solidFill>
                <a:latin typeface="Tahoma" pitchFamily="34" charset="0"/>
                <a:ea typeface="Tahoma" pitchFamily="34" charset="0"/>
                <a:cs typeface="Tahoma" pitchFamily="34" charset="0"/>
              </a:rPr>
              <a:t>4</a:t>
            </a:r>
            <a:r>
              <a:rPr kumimoji="0" lang="fr-FR" sz="2400" b="1" i="0" u="none" strike="noStrike" kern="1200" cap="small" spc="0" normalizeH="0" baseline="0" noProof="0" dirty="0" smtClean="0">
                <a:ln>
                  <a:noFill/>
                </a:ln>
                <a:solidFill>
                  <a:srgbClr val="7030A0"/>
                </a:solidFill>
                <a:effectLst/>
                <a:uLnTx/>
                <a:uFillTx/>
                <a:latin typeface="Tahoma" pitchFamily="34" charset="0"/>
                <a:ea typeface="Tahoma" pitchFamily="34" charset="0"/>
                <a:cs typeface="Tahoma" pitchFamily="34" charset="0"/>
              </a:rPr>
              <a:t>) RECOMMANDTIONS </a:t>
            </a:r>
            <a:br>
              <a:rPr kumimoji="0" lang="fr-FR" sz="2400" b="1" i="0" u="none" strike="noStrike" kern="1200" cap="small" spc="0" normalizeH="0" baseline="0" noProof="0" dirty="0" smtClean="0">
                <a:ln>
                  <a:noFill/>
                </a:ln>
                <a:solidFill>
                  <a:srgbClr val="7030A0"/>
                </a:solidFill>
                <a:effectLst/>
                <a:uLnTx/>
                <a:uFillTx/>
                <a:latin typeface="Tahoma" pitchFamily="34" charset="0"/>
                <a:ea typeface="Tahoma" pitchFamily="34" charset="0"/>
                <a:cs typeface="Tahoma" pitchFamily="34" charset="0"/>
              </a:rPr>
            </a:br>
            <a:endParaRPr kumimoji="0" lang="fr-FR" sz="2400" b="0" i="0" u="none" strike="noStrike" kern="1200" cap="small" spc="0" normalizeH="0" baseline="0" noProof="0" dirty="0">
              <a:ln>
                <a:noFill/>
              </a:ln>
              <a:solidFill>
                <a:srgbClr val="7030A0"/>
              </a:solidFill>
              <a:effectLst/>
              <a:uLnTx/>
              <a:uFillTx/>
              <a:latin typeface="Tahoma" pitchFamily="34" charset="0"/>
              <a:ea typeface="Tahoma" pitchFamily="34" charset="0"/>
              <a:cs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85728"/>
            <a:ext cx="7467600" cy="571496"/>
          </a:xfrm>
        </p:spPr>
        <p:txBody>
          <a:bodyPr/>
          <a:lstStyle/>
          <a:p>
            <a:r>
              <a:rPr lang="fr-FR" b="1" dirty="0" err="1" smtClean="0">
                <a:solidFill>
                  <a:schemeClr val="tx2">
                    <a:lumMod val="75000"/>
                  </a:schemeClr>
                </a:solidFill>
                <a:latin typeface="Tahoma" pitchFamily="34" charset="0"/>
                <a:ea typeface="Tahoma" pitchFamily="34" charset="0"/>
                <a:cs typeface="Tahoma" pitchFamily="34" charset="0"/>
              </a:rPr>
              <a:t>PlAn</a:t>
            </a:r>
            <a:endParaRPr lang="fr-FR" b="1" dirty="0">
              <a:solidFill>
                <a:schemeClr val="tx2">
                  <a:lumMod val="75000"/>
                </a:schemeClr>
              </a:solidFill>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357158" y="1285860"/>
            <a:ext cx="8286808" cy="4873752"/>
          </a:xfrm>
        </p:spPr>
        <p:txBody>
          <a:bodyPr>
            <a:normAutofit fontScale="92500" lnSpcReduction="10000"/>
          </a:bodyPr>
          <a:lstStyle/>
          <a:p>
            <a:pPr algn="just">
              <a:lnSpc>
                <a:spcPct val="150000"/>
              </a:lnSpc>
            </a:pPr>
            <a:r>
              <a:rPr lang="fr-FR" sz="2000" b="1" dirty="0" smtClean="0"/>
              <a:t>STRUCTURE DE LA MOLÉCULE</a:t>
            </a:r>
          </a:p>
          <a:p>
            <a:pPr algn="just">
              <a:lnSpc>
                <a:spcPct val="150000"/>
              </a:lnSpc>
            </a:pPr>
            <a:r>
              <a:rPr lang="fr-FR" sz="2000" b="1" dirty="0" smtClean="0"/>
              <a:t>SYNTHÈSE</a:t>
            </a:r>
          </a:p>
          <a:p>
            <a:pPr algn="just">
              <a:lnSpc>
                <a:spcPct val="150000"/>
              </a:lnSpc>
            </a:pPr>
            <a:r>
              <a:rPr lang="fr-FR" sz="2000" b="1" smtClean="0"/>
              <a:t>CARTOGRAPHIE EPITOPIQUE</a:t>
            </a:r>
            <a:endParaRPr lang="fr-FR" sz="2000" b="1" dirty="0" smtClean="0"/>
          </a:p>
          <a:p>
            <a:pPr algn="just">
              <a:lnSpc>
                <a:spcPct val="150000"/>
              </a:lnSpc>
            </a:pPr>
            <a:r>
              <a:rPr lang="fr-FR" sz="2000" b="1" smtClean="0"/>
              <a:t>RÔLE </a:t>
            </a:r>
            <a:r>
              <a:rPr lang="fr-FR" sz="2000" b="1" dirty="0" smtClean="0"/>
              <a:t>PHYSIOLOGIQUE</a:t>
            </a:r>
          </a:p>
          <a:p>
            <a:pPr algn="just">
              <a:lnSpc>
                <a:spcPct val="150000"/>
              </a:lnSpc>
            </a:pPr>
            <a:r>
              <a:rPr lang="fr-FR" sz="2000" b="1" dirty="0" smtClean="0"/>
              <a:t>ASPECTS ANALYTIQUES</a:t>
            </a:r>
          </a:p>
          <a:p>
            <a:pPr lvl="1" algn="just">
              <a:lnSpc>
                <a:spcPct val="150000"/>
              </a:lnSpc>
            </a:pPr>
            <a:r>
              <a:rPr lang="fr-FR" sz="2000" b="1" dirty="0" smtClean="0"/>
              <a:t>Conditions pré-analytiques</a:t>
            </a:r>
          </a:p>
          <a:p>
            <a:pPr lvl="1" algn="just">
              <a:lnSpc>
                <a:spcPct val="150000"/>
              </a:lnSpc>
            </a:pPr>
            <a:r>
              <a:rPr lang="fr-FR" sz="2000" b="1" dirty="0" smtClean="0"/>
              <a:t>Techniques de dosage</a:t>
            </a:r>
          </a:p>
          <a:p>
            <a:pPr lvl="1" algn="just">
              <a:lnSpc>
                <a:spcPct val="150000"/>
              </a:lnSpc>
            </a:pPr>
            <a:r>
              <a:rPr lang="fr-FR" sz="2000" b="1" dirty="0" smtClean="0"/>
              <a:t>Recommandations</a:t>
            </a:r>
          </a:p>
          <a:p>
            <a:pPr algn="just">
              <a:lnSpc>
                <a:spcPct val="150000"/>
              </a:lnSpc>
            </a:pPr>
            <a:r>
              <a:rPr lang="fr-FR" sz="2000" b="1" dirty="0" smtClean="0"/>
              <a:t>PRINCIPALES INDICATIONS DU DOSAGE ET INTERPRÉTATION</a:t>
            </a:r>
          </a:p>
          <a:p>
            <a:pPr algn="just">
              <a:lnSpc>
                <a:spcPct val="150000"/>
              </a:lnSpc>
            </a:pPr>
            <a:endParaRPr lang="fr-FR" sz="2000" b="1" dirty="0"/>
          </a:p>
        </p:txBody>
      </p:sp>
      <p:sp>
        <p:nvSpPr>
          <p:cNvPr id="4" name="Espace réservé du numéro de diapositive 3"/>
          <p:cNvSpPr>
            <a:spLocks noGrp="1"/>
          </p:cNvSpPr>
          <p:nvPr>
            <p:ph type="sldNum" sz="quarter" idx="15"/>
          </p:nvPr>
        </p:nvSpPr>
        <p:spPr/>
        <p:txBody>
          <a:bodyPr/>
          <a:lstStyle/>
          <a:p>
            <a:fld id="{F0197FF5-8EAF-44E8-A9D2-E24EE693E041}" type="slidenum">
              <a:rPr lang="fr-FR" smtClean="0"/>
              <a:pPr/>
              <a:t>2</a:t>
            </a:fld>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F0197FF5-8EAF-44E8-A9D2-E24EE693E041}" type="slidenum">
              <a:rPr lang="fr-FR" smtClean="0"/>
              <a:pPr/>
              <a:t>20</a:t>
            </a:fld>
            <a:endParaRPr lang="fr-FR"/>
          </a:p>
        </p:txBody>
      </p:sp>
      <p:sp>
        <p:nvSpPr>
          <p:cNvPr id="4" name="ZoneTexte 3"/>
          <p:cNvSpPr txBox="1"/>
          <p:nvPr/>
        </p:nvSpPr>
        <p:spPr>
          <a:xfrm>
            <a:off x="1500167" y="428604"/>
            <a:ext cx="6849410" cy="707886"/>
          </a:xfrm>
          <a:prstGeom prst="rect">
            <a:avLst/>
          </a:prstGeom>
          <a:noFill/>
        </p:spPr>
        <p:txBody>
          <a:bodyPr wrap="square" rtlCol="0">
            <a:spAutoFit/>
          </a:bodyPr>
          <a:lstStyle/>
          <a:p>
            <a:pPr algn="ctr"/>
            <a:r>
              <a:rPr lang="fr-FR" sz="2000" b="1" dirty="0" smtClean="0">
                <a:solidFill>
                  <a:srgbClr val="0070C0"/>
                </a:solidFill>
                <a:latin typeface="Tahoma" pitchFamily="34" charset="0"/>
                <a:ea typeface="Tahoma" pitchFamily="34" charset="0"/>
                <a:cs typeface="Tahoma" pitchFamily="34" charset="0"/>
              </a:rPr>
              <a:t>Recommandation N°2</a:t>
            </a:r>
          </a:p>
          <a:p>
            <a:pPr algn="ctr"/>
            <a:r>
              <a:rPr lang="fr-FR" sz="2000" b="1" dirty="0" smtClean="0">
                <a:solidFill>
                  <a:srgbClr val="0070C0"/>
                </a:solidFill>
                <a:latin typeface="Tahoma" pitchFamily="34" charset="0"/>
                <a:ea typeface="Tahoma" pitchFamily="34" charset="0"/>
                <a:cs typeface="Tahoma" pitchFamily="34" charset="0"/>
              </a:rPr>
              <a:t>Du fait de la présence éventuelle des auto-anticorps</a:t>
            </a:r>
            <a:endParaRPr lang="fr-FR" sz="2000" b="1" dirty="0">
              <a:solidFill>
                <a:srgbClr val="0070C0"/>
              </a:solidFill>
              <a:latin typeface="Tahoma" pitchFamily="34" charset="0"/>
              <a:ea typeface="Tahoma" pitchFamily="34" charset="0"/>
              <a:cs typeface="Tahoma" pitchFamily="34" charset="0"/>
            </a:endParaRPr>
          </a:p>
        </p:txBody>
      </p:sp>
      <p:sp>
        <p:nvSpPr>
          <p:cNvPr id="5" name="ZoneTexte 4"/>
          <p:cNvSpPr txBox="1"/>
          <p:nvPr/>
        </p:nvSpPr>
        <p:spPr>
          <a:xfrm>
            <a:off x="357158" y="1599846"/>
            <a:ext cx="8286808" cy="3785652"/>
          </a:xfrm>
          <a:prstGeom prst="rect">
            <a:avLst/>
          </a:prstGeom>
          <a:noFill/>
        </p:spPr>
        <p:txBody>
          <a:bodyPr wrap="square" rtlCol="0">
            <a:spAutoFit/>
          </a:bodyPr>
          <a:lstStyle/>
          <a:p>
            <a:pPr algn="just">
              <a:lnSpc>
                <a:spcPct val="150000"/>
              </a:lnSpc>
            </a:pPr>
            <a:r>
              <a:rPr lang="fr-FR" sz="2000" b="1" dirty="0" smtClean="0">
                <a:solidFill>
                  <a:srgbClr val="C00000"/>
                </a:solidFill>
                <a:latin typeface="Tahoma" pitchFamily="34" charset="0"/>
                <a:ea typeface="Tahoma" pitchFamily="34" charset="0"/>
                <a:cs typeface="Tahoma" pitchFamily="34" charset="0"/>
              </a:rPr>
              <a:t> </a:t>
            </a:r>
            <a:r>
              <a:rPr lang="fr-FR" sz="2000" b="1" dirty="0" smtClean="0">
                <a:latin typeface="Tahoma" pitchFamily="34" charset="0"/>
                <a:ea typeface="Tahoma" pitchFamily="34" charset="0"/>
                <a:cs typeface="Tahoma" pitchFamily="34" charset="0"/>
              </a:rPr>
              <a:t>Le dosage de la Tg doit être </a:t>
            </a:r>
            <a:r>
              <a:rPr lang="fr-FR" sz="2000" b="1" u="sng" dirty="0" smtClean="0">
                <a:solidFill>
                  <a:srgbClr val="C00000"/>
                </a:solidFill>
                <a:latin typeface="Tahoma" pitchFamily="34" charset="0"/>
                <a:ea typeface="Tahoma" pitchFamily="34" charset="0"/>
                <a:cs typeface="Tahoma" pitchFamily="34" charset="0"/>
              </a:rPr>
              <a:t>systématiquement</a:t>
            </a:r>
            <a:r>
              <a:rPr lang="fr-FR" sz="2000" b="1" dirty="0" smtClean="0">
                <a:solidFill>
                  <a:srgbClr val="C00000"/>
                </a:solidFill>
                <a:latin typeface="Tahoma" pitchFamily="34" charset="0"/>
                <a:ea typeface="Tahoma" pitchFamily="34" charset="0"/>
                <a:cs typeface="Tahoma" pitchFamily="34" charset="0"/>
              </a:rPr>
              <a:t> validé </a:t>
            </a:r>
            <a:r>
              <a:rPr lang="fr-FR" sz="2000" b="1" dirty="0" smtClean="0">
                <a:latin typeface="Tahoma" pitchFamily="34" charset="0"/>
                <a:ea typeface="Tahoma" pitchFamily="34" charset="0"/>
                <a:cs typeface="Tahoma" pitchFamily="34" charset="0"/>
              </a:rPr>
              <a:t>par un </a:t>
            </a:r>
            <a:r>
              <a:rPr lang="fr-FR" sz="2000" b="1" dirty="0" smtClean="0">
                <a:solidFill>
                  <a:srgbClr val="7030A0"/>
                </a:solidFill>
                <a:latin typeface="Tahoma" pitchFamily="34" charset="0"/>
                <a:ea typeface="Tahoma" pitchFamily="34" charset="0"/>
                <a:cs typeface="Tahoma" pitchFamily="34" charset="0"/>
              </a:rPr>
              <a:t>test de confirmation </a:t>
            </a:r>
            <a:r>
              <a:rPr lang="fr-FR" sz="2000" b="1" dirty="0" smtClean="0">
                <a:latin typeface="Tahoma" pitchFamily="34" charset="0"/>
                <a:ea typeface="Tahoma" pitchFamily="34" charset="0"/>
                <a:cs typeface="Tahoma" pitchFamily="34" charset="0"/>
              </a:rPr>
              <a:t>de présence  des </a:t>
            </a:r>
            <a:r>
              <a:rPr lang="fr-FR" sz="2000" b="1" dirty="0" err="1" smtClean="0">
                <a:solidFill>
                  <a:srgbClr val="C00000"/>
                </a:solidFill>
                <a:latin typeface="Tahoma" pitchFamily="34" charset="0"/>
                <a:ea typeface="Tahoma" pitchFamily="34" charset="0"/>
                <a:cs typeface="Tahoma" pitchFamily="34" charset="0"/>
              </a:rPr>
              <a:t>AntiTg</a:t>
            </a:r>
            <a:r>
              <a:rPr lang="fr-FR" sz="2000" b="1" dirty="0" smtClean="0">
                <a:solidFill>
                  <a:srgbClr val="C00000"/>
                </a:solidFill>
                <a:latin typeface="Tahoma" pitchFamily="34" charset="0"/>
                <a:ea typeface="Tahoma" pitchFamily="34" charset="0"/>
                <a:cs typeface="Tahoma" pitchFamily="34" charset="0"/>
              </a:rPr>
              <a:t> </a:t>
            </a:r>
            <a:r>
              <a:rPr lang="fr-FR" sz="2000" b="1" dirty="0" smtClean="0">
                <a:latin typeface="Tahoma" pitchFamily="34" charset="0"/>
                <a:ea typeface="Tahoma" pitchFamily="34" charset="0"/>
                <a:cs typeface="Tahoma" pitchFamily="34" charset="0"/>
              </a:rPr>
              <a:t>(test de surcharge ou de récupération) ou</a:t>
            </a:r>
            <a:r>
              <a:rPr lang="fr-FR" sz="2000" b="1" dirty="0" smtClean="0">
                <a:solidFill>
                  <a:srgbClr val="C00000"/>
                </a:solidFill>
                <a:latin typeface="Tahoma" pitchFamily="34" charset="0"/>
                <a:ea typeface="Tahoma" pitchFamily="34" charset="0"/>
                <a:cs typeface="Tahoma" pitchFamily="34" charset="0"/>
              </a:rPr>
              <a:t> </a:t>
            </a:r>
            <a:r>
              <a:rPr lang="fr-FR" sz="2000" b="1" u="sng" dirty="0" smtClean="0">
                <a:solidFill>
                  <a:srgbClr val="C00000"/>
                </a:solidFill>
                <a:latin typeface="Tahoma" pitchFamily="34" charset="0"/>
                <a:ea typeface="Tahoma" pitchFamily="34" charset="0"/>
                <a:cs typeface="Tahoma" pitchFamily="34" charset="0"/>
              </a:rPr>
              <a:t>mieux</a:t>
            </a:r>
            <a:r>
              <a:rPr lang="fr-FR" sz="2000" b="1" dirty="0" smtClean="0">
                <a:solidFill>
                  <a:srgbClr val="C00000"/>
                </a:solidFill>
                <a:latin typeface="Tahoma" pitchFamily="34" charset="0"/>
                <a:ea typeface="Tahoma" pitchFamily="34" charset="0"/>
                <a:cs typeface="Tahoma" pitchFamily="34" charset="0"/>
              </a:rPr>
              <a:t> </a:t>
            </a:r>
            <a:r>
              <a:rPr lang="fr-FR" sz="2000" b="1" dirty="0" smtClean="0">
                <a:latin typeface="Tahoma" pitchFamily="34" charset="0"/>
                <a:ea typeface="Tahoma" pitchFamily="34" charset="0"/>
                <a:cs typeface="Tahoma" pitchFamily="34" charset="0"/>
              </a:rPr>
              <a:t>par une détermination </a:t>
            </a:r>
            <a:r>
              <a:rPr lang="fr-FR" sz="2000" b="1" dirty="0" smtClean="0">
                <a:solidFill>
                  <a:srgbClr val="7030A0"/>
                </a:solidFill>
                <a:latin typeface="Tahoma" pitchFamily="34" charset="0"/>
                <a:ea typeface="Tahoma" pitchFamily="34" charset="0"/>
                <a:cs typeface="Tahoma" pitchFamily="34" charset="0"/>
              </a:rPr>
              <a:t>quantitative</a:t>
            </a:r>
            <a:r>
              <a:rPr lang="fr-FR" sz="2000" b="1" dirty="0" smtClean="0">
                <a:solidFill>
                  <a:srgbClr val="C00000"/>
                </a:solidFill>
                <a:latin typeface="Tahoma" pitchFamily="34" charset="0"/>
                <a:ea typeface="Tahoma" pitchFamily="34" charset="0"/>
                <a:cs typeface="Tahoma" pitchFamily="34" charset="0"/>
              </a:rPr>
              <a:t> </a:t>
            </a:r>
            <a:r>
              <a:rPr lang="fr-FR" sz="2000" b="1" dirty="0" smtClean="0">
                <a:latin typeface="Tahoma" pitchFamily="34" charset="0"/>
                <a:ea typeface="Tahoma" pitchFamily="34" charset="0"/>
                <a:cs typeface="Tahoma" pitchFamily="34" charset="0"/>
              </a:rPr>
              <a:t>de leur concentration.</a:t>
            </a:r>
          </a:p>
          <a:p>
            <a:pPr algn="just">
              <a:lnSpc>
                <a:spcPct val="150000"/>
              </a:lnSpc>
            </a:pPr>
            <a:r>
              <a:rPr lang="fr-FR" sz="2000" b="1" dirty="0" smtClean="0">
                <a:latin typeface="Tahoma" pitchFamily="34" charset="0"/>
                <a:ea typeface="Tahoma" pitchFamily="34" charset="0"/>
                <a:cs typeface="Tahoma" pitchFamily="34" charset="0"/>
              </a:rPr>
              <a:t>Les </a:t>
            </a:r>
            <a:r>
              <a:rPr lang="fr-FR" sz="2000" b="1" dirty="0" err="1" smtClean="0">
                <a:latin typeface="Tahoma" pitchFamily="34" charset="0"/>
                <a:ea typeface="Tahoma" pitchFamily="34" charset="0"/>
                <a:cs typeface="Tahoma" pitchFamily="34" charset="0"/>
              </a:rPr>
              <a:t>Ac</a:t>
            </a:r>
            <a:r>
              <a:rPr lang="fr-FR" sz="2000" b="1" dirty="0" smtClean="0">
                <a:latin typeface="Tahoma" pitchFamily="34" charset="0"/>
                <a:ea typeface="Tahoma" pitchFamily="34" charset="0"/>
                <a:cs typeface="Tahoma" pitchFamily="34" charset="0"/>
              </a:rPr>
              <a:t> peuvent persister longtemps après thyroïdectomie.</a:t>
            </a:r>
          </a:p>
          <a:p>
            <a:pPr algn="just">
              <a:lnSpc>
                <a:spcPct val="150000"/>
              </a:lnSpc>
            </a:pPr>
            <a:r>
              <a:rPr lang="fr-FR" sz="2000" b="1" dirty="0" smtClean="0">
                <a:latin typeface="Tahoma" pitchFamily="34" charset="0"/>
                <a:ea typeface="Tahoma" pitchFamily="34" charset="0"/>
                <a:cs typeface="Tahoma" pitchFamily="34" charset="0"/>
              </a:rPr>
              <a:t>Valeurs de référence : fonction de la technique utilisée</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Seuil de validation n’existe pas :</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Test de Récupération : 70 – 130%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7467600" cy="417530"/>
          </a:xfrm>
        </p:spPr>
        <p:txBody>
          <a:bodyPr>
            <a:normAutofit/>
          </a:bodyPr>
          <a:lstStyle/>
          <a:p>
            <a:pPr algn="ctr"/>
            <a:r>
              <a:rPr lang="fr-FR" sz="2000" b="1" dirty="0" smtClean="0">
                <a:solidFill>
                  <a:schemeClr val="tx1"/>
                </a:solidFill>
                <a:latin typeface="Tahoma" pitchFamily="34" charset="0"/>
                <a:ea typeface="Tahoma" pitchFamily="34" charset="0"/>
                <a:cs typeface="Tahoma" pitchFamily="34" charset="0"/>
              </a:rPr>
              <a:t>ANTICORPS ANTI-TG</a:t>
            </a:r>
            <a:endParaRPr lang="fr-FR" sz="2000" b="1" dirty="0">
              <a:solidFill>
                <a:schemeClr val="tx1"/>
              </a:solidFill>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65F4D26B-AA9B-4CCC-898D-7F43451DF1B3}" type="slidenum">
              <a:rPr lang="fr-FR" smtClean="0"/>
              <a:pPr/>
              <a:t>21</a:t>
            </a:fld>
            <a:endParaRPr lang="fr-FR"/>
          </a:p>
        </p:txBody>
      </p:sp>
      <p:pic>
        <p:nvPicPr>
          <p:cNvPr id="4098" name="Picture 2"/>
          <p:cNvPicPr>
            <a:picLocks noChangeAspect="1" noChangeArrowheads="1"/>
          </p:cNvPicPr>
          <p:nvPr/>
        </p:nvPicPr>
        <p:blipFill>
          <a:blip r:embed="rId2"/>
          <a:srcRect/>
          <a:stretch>
            <a:fillRect/>
          </a:stretch>
        </p:blipFill>
        <p:spPr bwMode="auto">
          <a:xfrm>
            <a:off x="1782534" y="571480"/>
            <a:ext cx="5361234" cy="6081831"/>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F0197FF5-8EAF-44E8-A9D2-E24EE693E041}" type="slidenum">
              <a:rPr lang="fr-FR" smtClean="0"/>
              <a:pPr/>
              <a:t>22</a:t>
            </a:fld>
            <a:endParaRPr lang="fr-FR"/>
          </a:p>
        </p:txBody>
      </p:sp>
      <p:sp>
        <p:nvSpPr>
          <p:cNvPr id="4" name="ZoneTexte 3"/>
          <p:cNvSpPr txBox="1"/>
          <p:nvPr/>
        </p:nvSpPr>
        <p:spPr>
          <a:xfrm>
            <a:off x="1008738" y="428604"/>
            <a:ext cx="6849410" cy="400110"/>
          </a:xfrm>
          <a:prstGeom prst="rect">
            <a:avLst/>
          </a:prstGeom>
          <a:noFill/>
        </p:spPr>
        <p:txBody>
          <a:bodyPr wrap="square" rtlCol="0">
            <a:spAutoFit/>
          </a:bodyPr>
          <a:lstStyle/>
          <a:p>
            <a:pPr algn="ctr"/>
            <a:r>
              <a:rPr lang="fr-FR" sz="2000" b="1" dirty="0" smtClean="0">
                <a:solidFill>
                  <a:srgbClr val="0070C0"/>
                </a:solidFill>
                <a:latin typeface="Tahoma" pitchFamily="34" charset="0"/>
                <a:ea typeface="Tahoma" pitchFamily="34" charset="0"/>
                <a:cs typeface="Tahoma" pitchFamily="34" charset="0"/>
              </a:rPr>
              <a:t>Recommandation N°3</a:t>
            </a:r>
          </a:p>
        </p:txBody>
      </p:sp>
      <p:sp>
        <p:nvSpPr>
          <p:cNvPr id="5" name="ZoneTexte 4"/>
          <p:cNvSpPr txBox="1"/>
          <p:nvPr/>
        </p:nvSpPr>
        <p:spPr>
          <a:xfrm>
            <a:off x="357158" y="1599847"/>
            <a:ext cx="8286808" cy="2862322"/>
          </a:xfrm>
          <a:prstGeom prst="rect">
            <a:avLst/>
          </a:prstGeom>
          <a:noFill/>
        </p:spPr>
        <p:txBody>
          <a:bodyPr wrap="square" rtlCol="0">
            <a:spAutoFit/>
          </a:bodyPr>
          <a:lstStyle/>
          <a:p>
            <a:pPr algn="just">
              <a:lnSpc>
                <a:spcPct val="150000"/>
              </a:lnSpc>
            </a:pPr>
            <a:r>
              <a:rPr lang="fr-FR" sz="2000" b="1" dirty="0" smtClean="0">
                <a:solidFill>
                  <a:srgbClr val="C00000"/>
                </a:solidFill>
                <a:latin typeface="Tahoma" pitchFamily="34" charset="0"/>
                <a:ea typeface="Tahoma" pitchFamily="34" charset="0"/>
                <a:cs typeface="Tahoma" pitchFamily="34" charset="0"/>
              </a:rPr>
              <a:t> </a:t>
            </a:r>
            <a:r>
              <a:rPr lang="fr-FR" sz="2000" b="1" dirty="0" err="1" smtClean="0">
                <a:solidFill>
                  <a:srgbClr val="C00000"/>
                </a:solidFill>
                <a:latin typeface="Tahoma" pitchFamily="34" charset="0"/>
                <a:ea typeface="Tahoma" pitchFamily="34" charset="0"/>
                <a:cs typeface="Tahoma" pitchFamily="34" charset="0"/>
              </a:rPr>
              <a:t>SeF</a:t>
            </a:r>
            <a:r>
              <a:rPr lang="fr-FR" sz="2000" b="1" dirty="0" smtClean="0">
                <a:solidFill>
                  <a:srgbClr val="C00000"/>
                </a:solidFill>
                <a:latin typeface="Tahoma" pitchFamily="34" charset="0"/>
                <a:ea typeface="Tahoma" pitchFamily="34" charset="0"/>
                <a:cs typeface="Tahoma" pitchFamily="34" charset="0"/>
              </a:rPr>
              <a:t> doit être &lt; 1 </a:t>
            </a:r>
            <a:r>
              <a:rPr lang="fr-FR" sz="2000" b="1" dirty="0" err="1" smtClean="0">
                <a:solidFill>
                  <a:srgbClr val="C00000"/>
                </a:solidFill>
                <a:latin typeface="Tahoma" pitchFamily="34" charset="0"/>
                <a:ea typeface="Tahoma" pitchFamily="34" charset="0"/>
                <a:cs typeface="Tahoma" pitchFamily="34" charset="0"/>
              </a:rPr>
              <a:t>ng</a:t>
            </a:r>
            <a:r>
              <a:rPr lang="fr-FR" sz="2000" b="1" dirty="0" smtClean="0">
                <a:solidFill>
                  <a:srgbClr val="C00000"/>
                </a:solidFill>
                <a:latin typeface="Tahoma" pitchFamily="34" charset="0"/>
                <a:ea typeface="Tahoma" pitchFamily="34" charset="0"/>
                <a:cs typeface="Tahoma" pitchFamily="34" charset="0"/>
              </a:rPr>
              <a:t>/ml.</a:t>
            </a:r>
          </a:p>
          <a:p>
            <a:pPr algn="just">
              <a:lnSpc>
                <a:spcPct val="150000"/>
              </a:lnSpc>
            </a:pPr>
            <a:r>
              <a:rPr lang="fr-FR" sz="2000" b="1" dirty="0" smtClean="0">
                <a:latin typeface="Tahoma" pitchFamily="34" charset="0"/>
                <a:ea typeface="Tahoma" pitchFamily="34" charset="0"/>
                <a:cs typeface="Tahoma" pitchFamily="34" charset="0"/>
              </a:rPr>
              <a:t>C’est le cas de toutes les techniques de 3</a:t>
            </a:r>
            <a:r>
              <a:rPr lang="fr-FR" sz="2000" b="1" baseline="30000" dirty="0" smtClean="0">
                <a:latin typeface="Tahoma" pitchFamily="34" charset="0"/>
                <a:ea typeface="Tahoma" pitchFamily="34" charset="0"/>
                <a:cs typeface="Tahoma" pitchFamily="34" charset="0"/>
              </a:rPr>
              <a:t>ème</a:t>
            </a:r>
            <a:r>
              <a:rPr lang="fr-FR" sz="2000" b="1" dirty="0" smtClean="0">
                <a:latin typeface="Tahoma" pitchFamily="34" charset="0"/>
                <a:ea typeface="Tahoma" pitchFamily="34" charset="0"/>
                <a:cs typeface="Tahoma" pitchFamily="34" charset="0"/>
              </a:rPr>
              <a:t> G mais pas pour celle de 2</a:t>
            </a:r>
            <a:r>
              <a:rPr lang="fr-FR" sz="2000" b="1" baseline="30000" dirty="0" smtClean="0">
                <a:latin typeface="Tahoma" pitchFamily="34" charset="0"/>
                <a:ea typeface="Tahoma" pitchFamily="34" charset="0"/>
                <a:cs typeface="Tahoma" pitchFamily="34" charset="0"/>
              </a:rPr>
              <a:t>ème</a:t>
            </a:r>
            <a:r>
              <a:rPr lang="fr-FR" sz="2000" b="1" dirty="0" smtClean="0">
                <a:latin typeface="Tahoma" pitchFamily="34" charset="0"/>
                <a:ea typeface="Tahoma" pitchFamily="34" charset="0"/>
                <a:cs typeface="Tahoma" pitchFamily="34" charset="0"/>
              </a:rPr>
              <a:t> G.</a:t>
            </a:r>
          </a:p>
          <a:p>
            <a:pPr algn="just">
              <a:lnSpc>
                <a:spcPct val="150000"/>
              </a:lnSpc>
            </a:pPr>
            <a:r>
              <a:rPr lang="fr-FR" sz="2000" b="1" dirty="0" smtClean="0">
                <a:latin typeface="Tahoma" pitchFamily="34" charset="0"/>
                <a:ea typeface="Tahoma" pitchFamily="34" charset="0"/>
                <a:cs typeface="Tahoma" pitchFamily="34" charset="0"/>
              </a:rPr>
              <a:t>Le biologiste doit être vigilant quand au choix de la technique utilisée et doit vérifier si ce paramètre est précisé dans la notice du test.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F0197FF5-8EAF-44E8-A9D2-E24EE693E041}" type="slidenum">
              <a:rPr lang="fr-FR" smtClean="0"/>
              <a:pPr/>
              <a:t>23</a:t>
            </a:fld>
            <a:endParaRPr lang="fr-FR"/>
          </a:p>
        </p:txBody>
      </p:sp>
      <p:sp>
        <p:nvSpPr>
          <p:cNvPr id="4" name="ZoneTexte 3"/>
          <p:cNvSpPr txBox="1"/>
          <p:nvPr/>
        </p:nvSpPr>
        <p:spPr>
          <a:xfrm>
            <a:off x="1000100" y="428604"/>
            <a:ext cx="6849410" cy="400110"/>
          </a:xfrm>
          <a:prstGeom prst="rect">
            <a:avLst/>
          </a:prstGeom>
          <a:noFill/>
        </p:spPr>
        <p:txBody>
          <a:bodyPr wrap="square" rtlCol="0">
            <a:spAutoFit/>
          </a:bodyPr>
          <a:lstStyle/>
          <a:p>
            <a:pPr algn="ctr"/>
            <a:r>
              <a:rPr lang="fr-FR" sz="2000" b="1" dirty="0" smtClean="0">
                <a:solidFill>
                  <a:srgbClr val="0070C0"/>
                </a:solidFill>
                <a:latin typeface="Tahoma" pitchFamily="34" charset="0"/>
                <a:ea typeface="Tahoma" pitchFamily="34" charset="0"/>
                <a:cs typeface="Tahoma" pitchFamily="34" charset="0"/>
              </a:rPr>
              <a:t>Recommandation N°4</a:t>
            </a:r>
          </a:p>
        </p:txBody>
      </p:sp>
      <p:sp>
        <p:nvSpPr>
          <p:cNvPr id="5" name="ZoneTexte 4"/>
          <p:cNvSpPr txBox="1"/>
          <p:nvPr/>
        </p:nvSpPr>
        <p:spPr>
          <a:xfrm>
            <a:off x="357158" y="928670"/>
            <a:ext cx="8286808" cy="5632311"/>
          </a:xfrm>
          <a:prstGeom prst="rect">
            <a:avLst/>
          </a:prstGeom>
          <a:noFill/>
        </p:spPr>
        <p:txBody>
          <a:bodyPr wrap="square" rtlCol="0">
            <a:spAutoFit/>
          </a:bodyPr>
          <a:lstStyle/>
          <a:p>
            <a:pPr algn="just">
              <a:lnSpc>
                <a:spcPct val="150000"/>
              </a:lnSpc>
            </a:pPr>
            <a:r>
              <a:rPr lang="fr-FR" sz="2000" b="1" dirty="0" smtClean="0">
                <a:latin typeface="Tahoma" pitchFamily="34" charset="0"/>
                <a:ea typeface="Tahoma" pitchFamily="34" charset="0"/>
                <a:cs typeface="Tahoma" pitchFamily="34" charset="0"/>
              </a:rPr>
              <a:t>La concentration de la Tg est un reflet du volume du tissu thyroïdien résiduel et de sa différenciation. Il est influencé par </a:t>
            </a:r>
          </a:p>
          <a:p>
            <a:pPr algn="just">
              <a:lnSpc>
                <a:spcPct val="150000"/>
              </a:lnSpc>
            </a:pPr>
            <a:r>
              <a:rPr lang="fr-FR" sz="2000" b="1" dirty="0" smtClean="0">
                <a:latin typeface="Tahoma" pitchFamily="34" charset="0"/>
                <a:ea typeface="Tahoma" pitchFamily="34" charset="0"/>
                <a:cs typeface="Tahoma" pitchFamily="34" charset="0"/>
              </a:rPr>
              <a:t>La stimulation fonctionnelle TSH-dépendante des cellules thyroïdiennes.</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Le dosage de la Tg doit être effectué après stimulation par la TSH pour améliorer la </a:t>
            </a:r>
            <a:r>
              <a:rPr lang="fr-FR" sz="2000" b="1" dirty="0" err="1" smtClean="0">
                <a:solidFill>
                  <a:srgbClr val="C00000"/>
                </a:solidFill>
                <a:latin typeface="Tahoma" pitchFamily="34" charset="0"/>
                <a:ea typeface="Tahoma" pitchFamily="34" charset="0"/>
                <a:cs typeface="Tahoma" pitchFamily="34" charset="0"/>
              </a:rPr>
              <a:t>sensiblilité</a:t>
            </a:r>
            <a:r>
              <a:rPr lang="fr-FR" sz="2000" b="1" dirty="0" smtClean="0">
                <a:solidFill>
                  <a:srgbClr val="C00000"/>
                </a:solidFill>
                <a:latin typeface="Tahoma" pitchFamily="34" charset="0"/>
                <a:ea typeface="Tahoma" pitchFamily="34" charset="0"/>
                <a:cs typeface="Tahoma" pitchFamily="34" charset="0"/>
              </a:rPr>
              <a:t> du dosage </a:t>
            </a:r>
            <a:r>
              <a:rPr lang="fr-FR" sz="2000" b="1" dirty="0" smtClean="0">
                <a:latin typeface="Tahoma" pitchFamily="34" charset="0"/>
                <a:ea typeface="Tahoma" pitchFamily="34" charset="0"/>
                <a:cs typeface="Tahoma" pitchFamily="34" charset="0"/>
              </a:rPr>
              <a:t>.</a:t>
            </a:r>
          </a:p>
          <a:p>
            <a:pPr algn="just">
              <a:lnSpc>
                <a:spcPct val="150000"/>
              </a:lnSpc>
            </a:pPr>
            <a:r>
              <a:rPr lang="fr-FR" sz="2000" b="1" dirty="0" smtClean="0">
                <a:latin typeface="Tahoma" pitchFamily="34" charset="0"/>
                <a:ea typeface="Tahoma" pitchFamily="34" charset="0"/>
                <a:cs typeface="Tahoma" pitchFamily="34" charset="0"/>
              </a:rPr>
              <a:t>Deux </a:t>
            </a:r>
            <a:r>
              <a:rPr lang="fr-FR" sz="2000" b="1" dirty="0" smtClean="0">
                <a:latin typeface="Tahoma" pitchFamily="34" charset="0"/>
                <a:ea typeface="Tahoma" pitchFamily="34" charset="0"/>
                <a:cs typeface="Tahoma" pitchFamily="34" charset="0"/>
              </a:rPr>
              <a:t>tests </a:t>
            </a:r>
            <a:r>
              <a:rPr lang="fr-FR" sz="2000" b="1" dirty="0" smtClean="0">
                <a:latin typeface="Tahoma" pitchFamily="34" charset="0"/>
                <a:ea typeface="Tahoma" pitchFamily="34" charset="0"/>
                <a:cs typeface="Tahoma" pitchFamily="34" charset="0"/>
              </a:rPr>
              <a:t>sont utilisés :</a:t>
            </a:r>
          </a:p>
          <a:p>
            <a:pPr algn="just">
              <a:lnSpc>
                <a:spcPct val="150000"/>
              </a:lnSpc>
            </a:pPr>
            <a:r>
              <a:rPr lang="fr-FR" sz="2000" b="1" dirty="0" smtClean="0">
                <a:latin typeface="Tahoma" pitchFamily="34" charset="0"/>
                <a:ea typeface="Tahoma" pitchFamily="34" charset="0"/>
                <a:cs typeface="Tahoma" pitchFamily="34" charset="0"/>
              </a:rPr>
              <a:t>	</a:t>
            </a:r>
            <a:r>
              <a:rPr lang="fr-FR" sz="2000" b="1" dirty="0" smtClean="0">
                <a:solidFill>
                  <a:srgbClr val="0070C0"/>
                </a:solidFill>
                <a:latin typeface="Tahoma" pitchFamily="34" charset="0"/>
                <a:ea typeface="Tahoma" pitchFamily="34" charset="0"/>
                <a:cs typeface="Tahoma" pitchFamily="34" charset="0"/>
              </a:rPr>
              <a:t>arrêt du traitement frénateur (LT4) </a:t>
            </a:r>
            <a:r>
              <a:rPr lang="fr-FR" sz="2000" b="1" dirty="0" smtClean="0">
                <a:latin typeface="Tahoma" pitchFamily="34" charset="0"/>
                <a:ea typeface="Tahoma" pitchFamily="34" charset="0"/>
                <a:cs typeface="Tahoma" pitchFamily="34" charset="0"/>
              </a:rPr>
              <a:t>pendant 3 à 4 semaines puis dosage de la Tg.</a:t>
            </a:r>
          </a:p>
          <a:p>
            <a:pPr algn="just">
              <a:lnSpc>
                <a:spcPct val="150000"/>
              </a:lnSpc>
            </a:pPr>
            <a:r>
              <a:rPr lang="fr-FR" sz="2000" b="1" dirty="0" smtClean="0">
                <a:latin typeface="Tahoma" pitchFamily="34" charset="0"/>
                <a:ea typeface="Tahoma" pitchFamily="34" charset="0"/>
                <a:cs typeface="Tahoma" pitchFamily="34" charset="0"/>
              </a:rPr>
              <a:t>	injection d’une TSH recombinante humaine puis dosage de la Tg</a:t>
            </a:r>
            <a:r>
              <a:rPr lang="fr-FR" sz="2000" b="1" dirty="0" smtClean="0">
                <a:latin typeface="Tahoma" pitchFamily="34" charset="0"/>
                <a:ea typeface="Tahoma" pitchFamily="34" charset="0"/>
                <a:cs typeface="Tahoma" pitchFamily="34" charset="0"/>
              </a:rPr>
              <a:t>.</a:t>
            </a:r>
          </a:p>
          <a:p>
            <a:pPr algn="just">
              <a:lnSpc>
                <a:spcPct val="150000"/>
              </a:lnSpc>
            </a:pPr>
            <a:r>
              <a:rPr lang="fr-FR" sz="2000" b="1" dirty="0" smtClean="0">
                <a:latin typeface="Tahoma" pitchFamily="34" charset="0"/>
                <a:ea typeface="Tahoma" pitchFamily="34" charset="0"/>
                <a:cs typeface="Tahoma" pitchFamily="34" charset="0"/>
              </a:rPr>
              <a:t>Actuellement tests   de plus en plus remplacés par la </a:t>
            </a:r>
            <a:r>
              <a:rPr lang="fr-FR" sz="2000" b="1" dirty="0" err="1" smtClean="0">
                <a:latin typeface="Tahoma" pitchFamily="34" charset="0"/>
                <a:ea typeface="Tahoma" pitchFamily="34" charset="0"/>
                <a:cs typeface="Tahoma" pitchFamily="34" charset="0"/>
              </a:rPr>
              <a:t>Tgus</a:t>
            </a:r>
            <a:r>
              <a:rPr lang="fr-FR" sz="2000" b="1" dirty="0" smtClean="0">
                <a:latin typeface="Tahoma" pitchFamily="34" charset="0"/>
                <a:ea typeface="Tahoma" pitchFamily="34" charset="0"/>
                <a:cs typeface="Tahoma" pitchFamily="34" charset="0"/>
              </a:rPr>
              <a:t>.</a:t>
            </a:r>
            <a:endParaRPr lang="fr-FR" sz="2000" b="1" dirty="0" smtClean="0">
              <a:latin typeface="Tahoma" pitchFamily="34" charset="0"/>
              <a:ea typeface="Tahoma" pitchFamily="34" charset="0"/>
              <a:cs typeface="Tahoma"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001056" cy="857256"/>
          </a:xfrm>
        </p:spPr>
        <p:txBody>
          <a:bodyPr>
            <a:normAutofit fontScale="90000"/>
          </a:bodyPr>
          <a:lstStyle/>
          <a:p>
            <a:pPr algn="ctr"/>
            <a:r>
              <a:rPr lang="fr-FR" sz="2800" b="1" dirty="0" smtClean="0">
                <a:latin typeface="Tahoma" pitchFamily="34" charset="0"/>
                <a:ea typeface="Tahoma" pitchFamily="34" charset="0"/>
                <a:cs typeface="Tahoma" pitchFamily="34" charset="0"/>
              </a:rPr>
              <a:t>Principales indications du dosage de la thyroglobuline</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500034" y="1928802"/>
            <a:ext cx="8072494" cy="3357586"/>
          </a:xfrm>
        </p:spPr>
        <p:txBody>
          <a:bodyPr>
            <a:normAutofit/>
          </a:bodyPr>
          <a:lstStyle/>
          <a:p>
            <a:pPr marL="457200" indent="-457200" algn="just">
              <a:lnSpc>
                <a:spcPct val="160000"/>
              </a:lnSpc>
              <a:buNone/>
            </a:pPr>
            <a:r>
              <a:rPr lang="fr-FR" sz="2000" b="1" dirty="0" smtClean="0">
                <a:solidFill>
                  <a:srgbClr val="7030A0"/>
                </a:solidFill>
                <a:latin typeface="Tahoma" pitchFamily="34" charset="0"/>
                <a:ea typeface="Tahoma" pitchFamily="34" charset="0"/>
                <a:cs typeface="Tahoma" pitchFamily="34" charset="0"/>
              </a:rPr>
              <a:t>1) Dosage </a:t>
            </a:r>
            <a:r>
              <a:rPr lang="fr-FR" sz="2000" b="1" dirty="0" smtClean="0">
                <a:solidFill>
                  <a:srgbClr val="7030A0"/>
                </a:solidFill>
                <a:latin typeface="Tahoma" pitchFamily="34" charset="0"/>
                <a:ea typeface="Tahoma" pitchFamily="34" charset="0"/>
                <a:cs typeface="Tahoma" pitchFamily="34" charset="0"/>
              </a:rPr>
              <a:t> </a:t>
            </a:r>
            <a:r>
              <a:rPr lang="fr-FR" sz="2000" b="1" dirty="0" smtClean="0">
                <a:solidFill>
                  <a:srgbClr val="7030A0"/>
                </a:solidFill>
                <a:latin typeface="Tahoma" pitchFamily="34" charset="0"/>
                <a:ea typeface="Tahoma" pitchFamily="34" charset="0"/>
                <a:cs typeface="Tahoma" pitchFamily="34" charset="0"/>
              </a:rPr>
              <a:t>avant thyroïdectomie.</a:t>
            </a:r>
          </a:p>
          <a:p>
            <a:pPr marL="457200" indent="-457200" algn="just">
              <a:lnSpc>
                <a:spcPct val="160000"/>
              </a:lnSpc>
              <a:buNone/>
            </a:pPr>
            <a:r>
              <a:rPr lang="fr-FR" sz="2000" b="1" dirty="0" smtClean="0">
                <a:solidFill>
                  <a:srgbClr val="7030A0"/>
                </a:solidFill>
                <a:latin typeface="Tahoma" pitchFamily="34" charset="0"/>
                <a:ea typeface="Tahoma" pitchFamily="34" charset="0"/>
                <a:cs typeface="Tahoma" pitchFamily="34" charset="0"/>
              </a:rPr>
              <a:t>2) Suivi postopératoire du CDT : </a:t>
            </a:r>
            <a:r>
              <a:rPr lang="fr-FR" sz="2000" b="1" dirty="0" err="1" smtClean="0">
                <a:solidFill>
                  <a:srgbClr val="7030A0"/>
                </a:solidFill>
                <a:latin typeface="Tahoma" pitchFamily="34" charset="0"/>
                <a:ea typeface="Tahoma" pitchFamily="34" charset="0"/>
                <a:cs typeface="Tahoma" pitchFamily="34" charset="0"/>
              </a:rPr>
              <a:t>Tgb</a:t>
            </a:r>
            <a:r>
              <a:rPr lang="fr-FR" sz="2000" b="1" dirty="0" smtClean="0">
                <a:solidFill>
                  <a:srgbClr val="7030A0"/>
                </a:solidFill>
                <a:latin typeface="Tahoma" pitchFamily="34" charset="0"/>
                <a:ea typeface="Tahoma" pitchFamily="34" charset="0"/>
                <a:cs typeface="Tahoma" pitchFamily="34" charset="0"/>
              </a:rPr>
              <a:t>, Tg après stimulation par la TSH, temps de doublement.</a:t>
            </a:r>
          </a:p>
          <a:p>
            <a:pPr marL="457200" indent="-457200" algn="just">
              <a:lnSpc>
                <a:spcPct val="160000"/>
              </a:lnSpc>
              <a:buNone/>
            </a:pPr>
            <a:r>
              <a:rPr lang="fr-FR" sz="2000" b="1" dirty="0" smtClean="0">
                <a:solidFill>
                  <a:srgbClr val="7030A0"/>
                </a:solidFill>
                <a:latin typeface="Tahoma" pitchFamily="34" charset="0"/>
                <a:ea typeface="Tahoma" pitchFamily="34" charset="0"/>
                <a:cs typeface="Tahoma" pitchFamily="34" charset="0"/>
              </a:rPr>
              <a:t>3) Dosage dans le liquide de rinçage lors de la </a:t>
            </a:r>
            <a:r>
              <a:rPr lang="fr-FR" sz="2000" b="1" dirty="0" err="1" smtClean="0">
                <a:solidFill>
                  <a:srgbClr val="7030A0"/>
                </a:solidFill>
                <a:latin typeface="Tahoma" pitchFamily="34" charset="0"/>
                <a:ea typeface="Tahoma" pitchFamily="34" charset="0"/>
                <a:cs typeface="Tahoma" pitchFamily="34" charset="0"/>
              </a:rPr>
              <a:t>cytoponction</a:t>
            </a:r>
            <a:r>
              <a:rPr lang="fr-FR" sz="2000" b="1" dirty="0" smtClean="0">
                <a:solidFill>
                  <a:srgbClr val="7030A0"/>
                </a:solidFill>
                <a:latin typeface="Tahoma" pitchFamily="34" charset="0"/>
                <a:ea typeface="Tahoma" pitchFamily="34" charset="0"/>
                <a:cs typeface="Tahoma" pitchFamily="34" charset="0"/>
              </a:rPr>
              <a:t> à l’aiguille fine.</a:t>
            </a: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24</a:t>
            </a:fld>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85728"/>
            <a:ext cx="8429684" cy="571504"/>
          </a:xfrm>
        </p:spPr>
        <p:txBody>
          <a:bodyPr>
            <a:noAutofit/>
          </a:bodyPr>
          <a:lstStyle/>
          <a:p>
            <a:pPr algn="ctr"/>
            <a:r>
              <a:rPr lang="fr-FR" sz="2800" b="1" dirty="0" smtClean="0">
                <a:latin typeface="Tahoma" pitchFamily="34" charset="0"/>
                <a:ea typeface="Tahoma" pitchFamily="34" charset="0"/>
                <a:cs typeface="Tahoma" pitchFamily="34" charset="0"/>
              </a:rPr>
              <a:t>Principales indications du dosage de la Tg </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428596" y="1000108"/>
            <a:ext cx="8115328" cy="5572164"/>
          </a:xfrm>
        </p:spPr>
        <p:txBody>
          <a:bodyPr>
            <a:noAutofit/>
          </a:bodyPr>
          <a:lstStyle/>
          <a:p>
            <a:pPr marL="342900" indent="-342900" algn="just">
              <a:lnSpc>
                <a:spcPct val="150000"/>
              </a:lnSpc>
              <a:buNone/>
            </a:pPr>
            <a:r>
              <a:rPr lang="fr-FR" sz="2000" b="1" dirty="0" smtClean="0">
                <a:solidFill>
                  <a:srgbClr val="7030A0"/>
                </a:solidFill>
                <a:latin typeface="Tahoma" pitchFamily="34" charset="0"/>
                <a:ea typeface="Tahoma" pitchFamily="34" charset="0"/>
                <a:cs typeface="Tahoma" pitchFamily="34" charset="0"/>
              </a:rPr>
              <a:t>1) Dosage </a:t>
            </a:r>
            <a:r>
              <a:rPr lang="fr-FR" sz="2000" b="1" dirty="0" smtClean="0">
                <a:solidFill>
                  <a:srgbClr val="7030A0"/>
                </a:solidFill>
                <a:latin typeface="Tahoma" pitchFamily="34" charset="0"/>
                <a:ea typeface="Tahoma" pitchFamily="34" charset="0"/>
                <a:cs typeface="Tahoma" pitchFamily="34" charset="0"/>
              </a:rPr>
              <a:t> </a:t>
            </a:r>
            <a:r>
              <a:rPr lang="fr-FR" sz="2000" b="1" dirty="0" smtClean="0">
                <a:solidFill>
                  <a:srgbClr val="7030A0"/>
                </a:solidFill>
                <a:latin typeface="Tahoma" pitchFamily="34" charset="0"/>
                <a:ea typeface="Tahoma" pitchFamily="34" charset="0"/>
                <a:cs typeface="Tahoma" pitchFamily="34" charset="0"/>
              </a:rPr>
              <a:t>avant thyroïdectomie</a:t>
            </a:r>
          </a:p>
          <a:p>
            <a:pPr marL="0" indent="0" algn="just">
              <a:lnSpc>
                <a:spcPct val="150000"/>
              </a:lnSpc>
              <a:buNone/>
            </a:pPr>
            <a:r>
              <a:rPr lang="fr-FR" sz="2000" b="1" dirty="0" smtClean="0">
                <a:latin typeface="Tahoma" pitchFamily="34" charset="0"/>
                <a:ea typeface="Tahoma" pitchFamily="34" charset="0"/>
                <a:cs typeface="Tahoma" pitchFamily="34" charset="0"/>
              </a:rPr>
              <a:t>Le dosage de la Tg n’est utilisé ni pour le dépistage ni pour le diagnostic de CDT .</a:t>
            </a:r>
          </a:p>
          <a:p>
            <a:pPr marL="0" indent="0" algn="just">
              <a:lnSpc>
                <a:spcPct val="150000"/>
              </a:lnSpc>
              <a:buNone/>
            </a:pPr>
            <a:r>
              <a:rPr lang="fr-FR" sz="2000" b="1" dirty="0" smtClean="0">
                <a:latin typeface="Tahoma" pitchFamily="34" charset="0"/>
                <a:ea typeface="Tahoma" pitchFamily="34" charset="0"/>
                <a:cs typeface="Tahoma" pitchFamily="34" charset="0"/>
              </a:rPr>
              <a:t>Peut être demandé devant la </a:t>
            </a:r>
            <a:r>
              <a:rPr lang="fr-FR" sz="2000" b="1" dirty="0" smtClean="0">
                <a:solidFill>
                  <a:srgbClr val="FF0000"/>
                </a:solidFill>
                <a:latin typeface="Tahoma" pitchFamily="34" charset="0"/>
                <a:ea typeface="Tahoma" pitchFamily="34" charset="0"/>
                <a:cs typeface="Tahoma" pitchFamily="34" charset="0"/>
              </a:rPr>
              <a:t>découverte d’une métastase </a:t>
            </a:r>
            <a:r>
              <a:rPr lang="fr-FR" sz="2000" b="1" dirty="0" smtClean="0">
                <a:latin typeface="Tahoma" pitchFamily="34" charset="0"/>
                <a:ea typeface="Tahoma" pitchFamily="34" charset="0"/>
                <a:cs typeface="Tahoma" pitchFamily="34" charset="0"/>
              </a:rPr>
              <a:t>d’une tumeur primitive inconnue</a:t>
            </a:r>
          </a:p>
          <a:p>
            <a:pPr marL="0" indent="0" algn="just">
              <a:lnSpc>
                <a:spcPct val="150000"/>
              </a:lnSpc>
              <a:buNone/>
            </a:pPr>
            <a:r>
              <a:rPr lang="fr-FR" sz="2000" b="1" dirty="0" smtClean="0">
                <a:latin typeface="Tahoma" pitchFamily="34" charset="0"/>
                <a:ea typeface="Tahoma" pitchFamily="34" charset="0"/>
                <a:cs typeface="Tahoma" pitchFamily="34" charset="0"/>
              </a:rPr>
              <a:t>Un dosage préopératoire de Tg peut être effectué en cas de </a:t>
            </a:r>
            <a:r>
              <a:rPr lang="fr-FR" sz="2000" b="1" dirty="0" smtClean="0">
                <a:solidFill>
                  <a:srgbClr val="FF0000"/>
                </a:solidFill>
                <a:latin typeface="Tahoma" pitchFamily="34" charset="0"/>
                <a:ea typeface="Tahoma" pitchFamily="34" charset="0"/>
                <a:cs typeface="Tahoma" pitchFamily="34" charset="0"/>
              </a:rPr>
              <a:t>cancer diagnostiqué </a:t>
            </a:r>
            <a:r>
              <a:rPr lang="fr-FR" sz="2000" b="1" dirty="0" smtClean="0">
                <a:latin typeface="Tahoma" pitchFamily="34" charset="0"/>
                <a:ea typeface="Tahoma" pitchFamily="34" charset="0"/>
                <a:cs typeface="Tahoma" pitchFamily="34" charset="0"/>
              </a:rPr>
              <a:t>afin d’avoir un renseignement sur la capacité de la tumeur à sécréter de la Tg.</a:t>
            </a:r>
          </a:p>
        </p:txBody>
      </p:sp>
      <p:sp>
        <p:nvSpPr>
          <p:cNvPr id="4" name="Espace réservé du numéro de diapositive 3"/>
          <p:cNvSpPr>
            <a:spLocks noGrp="1"/>
          </p:cNvSpPr>
          <p:nvPr>
            <p:ph type="sldNum" sz="quarter" idx="15"/>
          </p:nvPr>
        </p:nvSpPr>
        <p:spPr/>
        <p:txBody>
          <a:bodyPr/>
          <a:lstStyle/>
          <a:p>
            <a:fld id="{F0197FF5-8EAF-44E8-A9D2-E24EE693E041}" type="slidenum">
              <a:rPr lang="fr-FR" smtClean="0"/>
              <a:pPr/>
              <a:t>25</a:t>
            </a:fld>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001056" cy="571496"/>
          </a:xfrm>
        </p:spPr>
        <p:txBody>
          <a:bodyPr>
            <a:normAutofit/>
          </a:bodyPr>
          <a:lstStyle/>
          <a:p>
            <a:pPr algn="ctr"/>
            <a:r>
              <a:rPr lang="fr-FR" sz="2800" b="1" dirty="0" smtClean="0">
                <a:latin typeface="Tahoma" pitchFamily="34" charset="0"/>
                <a:ea typeface="Tahoma" pitchFamily="34" charset="0"/>
                <a:cs typeface="Tahoma" pitchFamily="34" charset="0"/>
              </a:rPr>
              <a:t>Principales indications du dosage de la CT</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285720" y="1428736"/>
            <a:ext cx="8286808" cy="4857784"/>
          </a:xfrm>
        </p:spPr>
        <p:txBody>
          <a:bodyPr>
            <a:normAutofit fontScale="92500" lnSpcReduction="20000"/>
          </a:bodyPr>
          <a:lstStyle/>
          <a:p>
            <a:pPr algn="just">
              <a:lnSpc>
                <a:spcPct val="160000"/>
              </a:lnSpc>
              <a:buNone/>
            </a:pPr>
            <a:r>
              <a:rPr lang="fr-FR" sz="1800" b="1" dirty="0" smtClean="0">
                <a:latin typeface="Tahoma" pitchFamily="34" charset="0"/>
                <a:ea typeface="Tahoma" pitchFamily="34" charset="0"/>
                <a:cs typeface="Tahoma" pitchFamily="34" charset="0"/>
              </a:rPr>
              <a:t>Tg associée à l’échographie cervicale : examens clés de suivi </a:t>
            </a:r>
          </a:p>
          <a:p>
            <a:pPr algn="just">
              <a:lnSpc>
                <a:spcPct val="160000"/>
              </a:lnSpc>
              <a:buNone/>
            </a:pPr>
            <a:r>
              <a:rPr lang="fr-FR" sz="1800" b="1" dirty="0" smtClean="0">
                <a:latin typeface="Tahoma" pitchFamily="34" charset="0"/>
                <a:ea typeface="Tahoma" pitchFamily="34" charset="0"/>
                <a:cs typeface="Tahoma" pitchFamily="34" charset="0"/>
              </a:rPr>
              <a:t>Après  2-3 mois sous LT4 de la thyroïdectomie </a:t>
            </a:r>
            <a:r>
              <a:rPr lang="fr-FR" sz="1800" b="1" dirty="0" smtClean="0">
                <a:solidFill>
                  <a:srgbClr val="0070C0"/>
                </a:solidFill>
                <a:latin typeface="Tahoma" pitchFamily="34" charset="0"/>
                <a:ea typeface="Tahoma" pitchFamily="34" charset="0"/>
                <a:cs typeface="Tahoma" pitchFamily="34" charset="0"/>
              </a:rPr>
              <a:t>: </a:t>
            </a:r>
          </a:p>
          <a:p>
            <a:pPr algn="just">
              <a:lnSpc>
                <a:spcPct val="160000"/>
              </a:lnSpc>
              <a:buNone/>
            </a:pPr>
            <a:r>
              <a:rPr lang="fr-FR" sz="1800" b="1" dirty="0" smtClean="0">
                <a:solidFill>
                  <a:srgbClr val="0070C0"/>
                </a:solidFill>
                <a:latin typeface="Tahoma" pitchFamily="34" charset="0"/>
                <a:ea typeface="Tahoma" pitchFamily="34" charset="0"/>
                <a:cs typeface="Tahoma" pitchFamily="34" charset="0"/>
              </a:rPr>
              <a:t>Tg + </a:t>
            </a:r>
            <a:r>
              <a:rPr lang="fr-FR" sz="1800" b="1" dirty="0" err="1" smtClean="0">
                <a:solidFill>
                  <a:srgbClr val="0070C0"/>
                </a:solidFill>
                <a:latin typeface="Tahoma" pitchFamily="34" charset="0"/>
                <a:ea typeface="Tahoma" pitchFamily="34" charset="0"/>
                <a:cs typeface="Tahoma" pitchFamily="34" charset="0"/>
              </a:rPr>
              <a:t>AntiTg</a:t>
            </a:r>
            <a:r>
              <a:rPr lang="fr-FR" sz="1800" b="1" dirty="0" smtClean="0">
                <a:solidFill>
                  <a:srgbClr val="0070C0"/>
                </a:solidFill>
                <a:latin typeface="Tahoma" pitchFamily="34" charset="0"/>
                <a:ea typeface="Tahoma" pitchFamily="34" charset="0"/>
                <a:cs typeface="Tahoma" pitchFamily="34" charset="0"/>
              </a:rPr>
              <a:t> + TSH  + échographie  cervicale</a:t>
            </a:r>
          </a:p>
          <a:p>
            <a:pPr marL="0" indent="0" algn="just">
              <a:lnSpc>
                <a:spcPct val="160000"/>
              </a:lnSpc>
              <a:buNone/>
            </a:pPr>
            <a:r>
              <a:rPr lang="fr-FR" sz="1800" b="1" dirty="0" smtClean="0">
                <a:latin typeface="Tahoma" pitchFamily="34" charset="0"/>
                <a:ea typeface="Tahoma" pitchFamily="34" charset="0"/>
                <a:cs typeface="Tahoma" pitchFamily="34" charset="0"/>
              </a:rPr>
              <a:t>A 6- 12 mois </a:t>
            </a:r>
            <a:r>
              <a:rPr lang="fr-FR" sz="1800" b="1" dirty="0" smtClean="0">
                <a:solidFill>
                  <a:srgbClr val="0070C0"/>
                </a:solidFill>
                <a:latin typeface="Tahoma" pitchFamily="34" charset="0"/>
                <a:ea typeface="Tahoma" pitchFamily="34" charset="0"/>
                <a:cs typeface="Tahoma" pitchFamily="34" charset="0"/>
              </a:rPr>
              <a:t>: </a:t>
            </a:r>
          </a:p>
          <a:p>
            <a:pPr marL="0" indent="0" algn="just">
              <a:lnSpc>
                <a:spcPct val="160000"/>
              </a:lnSpc>
              <a:buNone/>
            </a:pPr>
            <a:r>
              <a:rPr lang="fr-FR" sz="1800" b="1" dirty="0" err="1" smtClean="0">
                <a:solidFill>
                  <a:srgbClr val="0070C0"/>
                </a:solidFill>
                <a:latin typeface="Tahoma" pitchFamily="34" charset="0"/>
                <a:ea typeface="Tahoma" pitchFamily="34" charset="0"/>
                <a:cs typeface="Tahoma" pitchFamily="34" charset="0"/>
              </a:rPr>
              <a:t>Tgus</a:t>
            </a:r>
            <a:r>
              <a:rPr lang="fr-FR" sz="1800" b="1" dirty="0" smtClean="0">
                <a:solidFill>
                  <a:srgbClr val="0070C0"/>
                </a:solidFill>
                <a:latin typeface="Tahoma" pitchFamily="34" charset="0"/>
                <a:ea typeface="Tahoma" pitchFamily="34" charset="0"/>
                <a:cs typeface="Tahoma" pitchFamily="34" charset="0"/>
              </a:rPr>
              <a:t> ou Tg après stimulation par la TSH (</a:t>
            </a:r>
            <a:r>
              <a:rPr lang="fr-FR" sz="1800" b="1" dirty="0" err="1" smtClean="0">
                <a:solidFill>
                  <a:srgbClr val="0070C0"/>
                </a:solidFill>
                <a:latin typeface="Tahoma" pitchFamily="34" charset="0"/>
                <a:ea typeface="Tahoma" pitchFamily="34" charset="0"/>
                <a:cs typeface="Tahoma" pitchFamily="34" charset="0"/>
              </a:rPr>
              <a:t>défreinage</a:t>
            </a:r>
            <a:r>
              <a:rPr lang="fr-FR" sz="1800" b="1" dirty="0" smtClean="0">
                <a:solidFill>
                  <a:srgbClr val="0070C0"/>
                </a:solidFill>
                <a:latin typeface="Tahoma" pitchFamily="34" charset="0"/>
                <a:ea typeface="Tahoma" pitchFamily="34" charset="0"/>
                <a:cs typeface="Tahoma" pitchFamily="34" charset="0"/>
              </a:rPr>
              <a:t> ou </a:t>
            </a:r>
            <a:r>
              <a:rPr lang="fr-FR" sz="1800" b="1" dirty="0" err="1" smtClean="0">
                <a:solidFill>
                  <a:srgbClr val="0070C0"/>
                </a:solidFill>
                <a:latin typeface="Tahoma" pitchFamily="34" charset="0"/>
                <a:ea typeface="Tahoma" pitchFamily="34" charset="0"/>
                <a:cs typeface="Tahoma" pitchFamily="34" charset="0"/>
              </a:rPr>
              <a:t>TSHrh</a:t>
            </a:r>
            <a:r>
              <a:rPr lang="fr-FR" sz="1800" b="1" dirty="0" smtClean="0">
                <a:solidFill>
                  <a:srgbClr val="0070C0"/>
                </a:solidFill>
                <a:latin typeface="Tahoma" pitchFamily="34" charset="0"/>
                <a:ea typeface="Tahoma" pitchFamily="34" charset="0"/>
                <a:cs typeface="Tahoma" pitchFamily="34" charset="0"/>
              </a:rPr>
              <a:t>) + </a:t>
            </a:r>
            <a:r>
              <a:rPr lang="fr-FR" sz="1800" b="1" dirty="0" err="1" smtClean="0">
                <a:solidFill>
                  <a:srgbClr val="0070C0"/>
                </a:solidFill>
                <a:latin typeface="Tahoma" pitchFamily="34" charset="0"/>
                <a:ea typeface="Tahoma" pitchFamily="34" charset="0"/>
                <a:cs typeface="Tahoma" pitchFamily="34" charset="0"/>
              </a:rPr>
              <a:t>AntiTg</a:t>
            </a:r>
            <a:r>
              <a:rPr lang="fr-FR" sz="1800" b="1" dirty="0" smtClean="0">
                <a:solidFill>
                  <a:srgbClr val="0070C0"/>
                </a:solidFill>
                <a:latin typeface="Tahoma" pitchFamily="34" charset="0"/>
                <a:ea typeface="Tahoma" pitchFamily="34" charset="0"/>
                <a:cs typeface="Tahoma" pitchFamily="34" charset="0"/>
              </a:rPr>
              <a:t> + Echographie cervicale</a:t>
            </a:r>
            <a:r>
              <a:rPr lang="fr-FR" sz="1800" b="1" dirty="0" smtClean="0">
                <a:latin typeface="Tahoma" pitchFamily="34" charset="0"/>
                <a:ea typeface="Tahoma" pitchFamily="34" charset="0"/>
                <a:cs typeface="Tahoma" pitchFamily="34" charset="0"/>
              </a:rPr>
              <a:t> .  </a:t>
            </a:r>
          </a:p>
          <a:p>
            <a:pPr marL="0" indent="0" algn="just">
              <a:lnSpc>
                <a:spcPct val="160000"/>
              </a:lnSpc>
              <a:buNone/>
            </a:pPr>
            <a:r>
              <a:rPr lang="fr-FR" sz="1800" b="1" dirty="0" smtClean="0">
                <a:latin typeface="Tahoma" pitchFamily="34" charset="0"/>
                <a:ea typeface="Tahoma" pitchFamily="34" charset="0"/>
                <a:cs typeface="Tahoma" pitchFamily="34" charset="0"/>
              </a:rPr>
              <a:t>Les résultats permettent de :</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Classer les patients </a:t>
            </a:r>
            <a:r>
              <a:rPr lang="fr-FR" sz="1800" b="1" dirty="0" smtClean="0">
                <a:latin typeface="Tahoma" pitchFamily="34" charset="0"/>
                <a:ea typeface="Tahoma" pitchFamily="34" charset="0"/>
                <a:cs typeface="Tahoma" pitchFamily="34" charset="0"/>
              </a:rPr>
              <a:t>en fonction de la </a:t>
            </a:r>
            <a:r>
              <a:rPr lang="fr-FR" sz="1800" b="1" dirty="0" smtClean="0">
                <a:solidFill>
                  <a:srgbClr val="C00000"/>
                </a:solidFill>
                <a:latin typeface="Tahoma" pitchFamily="34" charset="0"/>
                <a:ea typeface="Tahoma" pitchFamily="34" charset="0"/>
                <a:cs typeface="Tahoma" pitchFamily="34" charset="0"/>
              </a:rPr>
              <a:t>réponse biochimique et morphologique,</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Stratifier le risque de récidive</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Réadapter le suivi thérapeutique</a:t>
            </a:r>
            <a:r>
              <a:rPr lang="fr-FR" sz="1800" b="1" dirty="0" smtClean="0">
                <a:latin typeface="Tahoma" pitchFamily="34" charset="0"/>
                <a:ea typeface="Tahoma" pitchFamily="34" charset="0"/>
                <a:cs typeface="Tahoma" pitchFamily="34" charset="0"/>
              </a:rPr>
              <a:t> en intensité et en fréquence.</a:t>
            </a:r>
          </a:p>
          <a:p>
            <a:pPr marL="0" indent="0" algn="just">
              <a:lnSpc>
                <a:spcPct val="160000"/>
              </a:lnSpc>
              <a:buNone/>
            </a:pPr>
            <a:endParaRPr lang="fr-FR" sz="1800" b="1" dirty="0" smtClean="0">
              <a:latin typeface="Tahoma" pitchFamily="34" charset="0"/>
              <a:ea typeface="Tahoma" pitchFamily="34" charset="0"/>
              <a:cs typeface="Tahoma" pitchFamily="34" charset="0"/>
            </a:endParaRPr>
          </a:p>
          <a:p>
            <a:pPr marL="0" indent="0" algn="just">
              <a:lnSpc>
                <a:spcPct val="160000"/>
              </a:lnSpc>
              <a:buNone/>
            </a:pPr>
            <a:endParaRPr lang="fr-FR" sz="1800" b="1" dirty="0" smtClean="0">
              <a:solidFill>
                <a:srgbClr val="0070C0"/>
              </a:solidFill>
              <a:latin typeface="Tahoma" pitchFamily="34" charset="0"/>
              <a:ea typeface="Tahoma" pitchFamily="34" charset="0"/>
              <a:cs typeface="Tahoma" pitchFamily="34" charset="0"/>
            </a:endParaRPr>
          </a:p>
          <a:p>
            <a:pPr algn="just">
              <a:lnSpc>
                <a:spcPct val="160000"/>
              </a:lnSpc>
              <a:buNone/>
            </a:pPr>
            <a:endParaRPr lang="fr-FR" sz="1800" b="1" dirty="0" smtClean="0">
              <a:latin typeface="Tahoma" pitchFamily="34" charset="0"/>
              <a:ea typeface="Tahoma" pitchFamily="34" charset="0"/>
              <a:cs typeface="Tahoma" pitchFamily="34" charset="0"/>
            </a:endParaRP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26</a:t>
            </a:fld>
            <a:endParaRPr lang="fr-FR"/>
          </a:p>
        </p:txBody>
      </p:sp>
      <p:sp>
        <p:nvSpPr>
          <p:cNvPr id="6" name="Rectangle 5"/>
          <p:cNvSpPr/>
          <p:nvPr/>
        </p:nvSpPr>
        <p:spPr>
          <a:xfrm>
            <a:off x="2215469" y="928670"/>
            <a:ext cx="4142481" cy="584775"/>
          </a:xfrm>
          <a:prstGeom prst="rect">
            <a:avLst/>
          </a:prstGeom>
        </p:spPr>
        <p:txBody>
          <a:bodyPr wrap="none">
            <a:spAutoFit/>
          </a:bodyPr>
          <a:lstStyle/>
          <a:p>
            <a:pPr algn="just">
              <a:lnSpc>
                <a:spcPct val="160000"/>
              </a:lnSpc>
              <a:buNone/>
            </a:pPr>
            <a:r>
              <a:rPr lang="fr-FR" sz="2000" b="1" dirty="0" smtClean="0">
                <a:solidFill>
                  <a:srgbClr val="7030A0"/>
                </a:solidFill>
                <a:latin typeface="Tahoma" pitchFamily="34" charset="0"/>
                <a:ea typeface="Tahoma" pitchFamily="34" charset="0"/>
                <a:cs typeface="Tahoma" pitchFamily="34" charset="0"/>
              </a:rPr>
              <a:t>2) Suivi postopératoire du CDT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001056" cy="571496"/>
          </a:xfrm>
        </p:spPr>
        <p:txBody>
          <a:bodyPr>
            <a:normAutofit/>
          </a:bodyPr>
          <a:lstStyle/>
          <a:p>
            <a:pPr algn="ctr"/>
            <a:r>
              <a:rPr lang="fr-FR" sz="2800" b="1" dirty="0" smtClean="0">
                <a:latin typeface="Tahoma" pitchFamily="34" charset="0"/>
                <a:ea typeface="Tahoma" pitchFamily="34" charset="0"/>
                <a:cs typeface="Tahoma" pitchFamily="34" charset="0"/>
              </a:rPr>
              <a:t>Principales indications du dosage de la CT</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285720" y="1571612"/>
            <a:ext cx="8286808" cy="4357718"/>
          </a:xfrm>
        </p:spPr>
        <p:txBody>
          <a:bodyPr>
            <a:normAutofit fontScale="92500"/>
          </a:bodyPr>
          <a:lstStyle/>
          <a:p>
            <a:pPr algn="just">
              <a:lnSpc>
                <a:spcPct val="160000"/>
              </a:lnSpc>
              <a:buNone/>
            </a:pPr>
            <a:r>
              <a:rPr lang="fr-FR" sz="1800" b="1" dirty="0" smtClean="0">
                <a:solidFill>
                  <a:srgbClr val="0070C0"/>
                </a:solidFill>
                <a:latin typeface="Tahoma" pitchFamily="34" charset="0"/>
                <a:ea typeface="Tahoma" pitchFamily="34" charset="0"/>
                <a:cs typeface="Tahoma" pitchFamily="34" charset="0"/>
              </a:rPr>
              <a:t>Définitions </a:t>
            </a:r>
            <a:r>
              <a:rPr lang="fr-FR" sz="1800" b="1" dirty="0" smtClean="0">
                <a:solidFill>
                  <a:srgbClr val="C00000"/>
                </a:solidFill>
                <a:latin typeface="Tahoma" pitchFamily="34" charset="0"/>
                <a:ea typeface="Tahoma" pitchFamily="34" charset="0"/>
                <a:cs typeface="Tahoma" pitchFamily="34" charset="0"/>
              </a:rPr>
              <a:t>(ATA 2015) </a:t>
            </a:r>
            <a:r>
              <a:rPr lang="fr-FR" sz="1800" b="1" dirty="0" smtClean="0">
                <a:solidFill>
                  <a:srgbClr val="0070C0"/>
                </a:solidFill>
                <a:latin typeface="Tahoma" pitchFamily="34" charset="0"/>
                <a:ea typeface="Tahoma" pitchFamily="34" charset="0"/>
                <a:cs typeface="Tahoma" pitchFamily="34" charset="0"/>
              </a:rPr>
              <a:t>:</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Patient à bas risque </a:t>
            </a:r>
            <a:r>
              <a:rPr lang="fr-FR" sz="1800" b="1" dirty="0" smtClean="0">
                <a:solidFill>
                  <a:srgbClr val="0070C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association d’une </a:t>
            </a:r>
            <a:r>
              <a:rPr lang="fr-FR" sz="1800" b="1" dirty="0" smtClean="0">
                <a:solidFill>
                  <a:srgbClr val="0070C0"/>
                </a:solidFill>
                <a:latin typeface="Tahoma" pitchFamily="34" charset="0"/>
                <a:ea typeface="Tahoma" pitchFamily="34" charset="0"/>
                <a:cs typeface="Tahoma" pitchFamily="34" charset="0"/>
              </a:rPr>
              <a:t>Tg us </a:t>
            </a:r>
            <a:r>
              <a:rPr lang="fr-FR" sz="1800" b="1" u="sng" dirty="0" smtClean="0">
                <a:solidFill>
                  <a:srgbClr val="0070C0"/>
                </a:solidFill>
                <a:latin typeface="Tahoma" pitchFamily="34" charset="0"/>
                <a:ea typeface="Tahoma" pitchFamily="34" charset="0"/>
                <a:cs typeface="Tahoma" pitchFamily="34" charset="0"/>
              </a:rPr>
              <a:t>ou</a:t>
            </a:r>
            <a:r>
              <a:rPr lang="fr-FR" sz="1800" b="1" dirty="0" smtClean="0">
                <a:solidFill>
                  <a:srgbClr val="0070C0"/>
                </a:solidFill>
                <a:latin typeface="Tahoma" pitchFamily="34" charset="0"/>
                <a:ea typeface="Tahoma" pitchFamily="34" charset="0"/>
                <a:cs typeface="Tahoma" pitchFamily="34" charset="0"/>
              </a:rPr>
              <a:t> Tg après </a:t>
            </a:r>
            <a:r>
              <a:rPr lang="fr-FR" sz="1800" b="1" dirty="0" smtClean="0">
                <a:latin typeface="Tahoma" pitchFamily="34" charset="0"/>
                <a:ea typeface="Tahoma" pitchFamily="34" charset="0"/>
                <a:cs typeface="Tahoma" pitchFamily="34" charset="0"/>
              </a:rPr>
              <a:t>stimulation par la TSH </a:t>
            </a:r>
            <a:r>
              <a:rPr lang="fr-FR" sz="1800" b="1" dirty="0" smtClean="0">
                <a:solidFill>
                  <a:srgbClr val="0070C0"/>
                </a:solidFill>
                <a:latin typeface="Tahoma" pitchFamily="34" charset="0"/>
                <a:ea typeface="Tahoma" pitchFamily="34" charset="0"/>
                <a:cs typeface="Tahoma" pitchFamily="34" charset="0"/>
              </a:rPr>
              <a:t>indétectable</a:t>
            </a:r>
            <a:r>
              <a:rPr lang="fr-FR" sz="1800" b="1" dirty="0" smtClean="0">
                <a:latin typeface="Tahoma" pitchFamily="34" charset="0"/>
                <a:ea typeface="Tahoma" pitchFamily="34" charset="0"/>
                <a:cs typeface="Tahoma" pitchFamily="34" charset="0"/>
              </a:rPr>
              <a:t> et une absence de structure spécifique.  </a:t>
            </a:r>
          </a:p>
          <a:p>
            <a:pPr marL="0" indent="0" algn="just">
              <a:lnSpc>
                <a:spcPct val="160000"/>
              </a:lnSpc>
              <a:buNone/>
            </a:pPr>
            <a:r>
              <a:rPr lang="fr-FR" sz="1800" b="1" dirty="0" smtClean="0">
                <a:solidFill>
                  <a:srgbClr val="0070C0"/>
                </a:solidFill>
                <a:latin typeface="Tahoma" pitchFamily="34" charset="0"/>
                <a:ea typeface="Tahoma" pitchFamily="34" charset="0"/>
                <a:cs typeface="Tahoma" pitchFamily="34" charset="0"/>
              </a:rPr>
              <a:t> </a:t>
            </a:r>
            <a:r>
              <a:rPr lang="fr-FR" sz="1800" b="1" dirty="0" smtClean="0">
                <a:solidFill>
                  <a:srgbClr val="C00000"/>
                </a:solidFill>
                <a:latin typeface="Tahoma" pitchFamily="34" charset="0"/>
                <a:ea typeface="Tahoma" pitchFamily="34" charset="0"/>
                <a:cs typeface="Tahoma" pitchFamily="34" charset="0"/>
              </a:rPr>
              <a:t>Persistance de la maladie </a:t>
            </a:r>
            <a:r>
              <a:rPr lang="fr-FR" sz="1800" b="1" dirty="0" smtClean="0">
                <a:solidFill>
                  <a:srgbClr val="0070C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c’est la présence de signes biochimiques et morphologiques pour un malade non classé à bas risque de la maladie</a:t>
            </a:r>
            <a:r>
              <a:rPr lang="fr-FR" sz="1800" b="1" dirty="0" smtClean="0">
                <a:solidFill>
                  <a:srgbClr val="0070C0"/>
                </a:solidFill>
                <a:latin typeface="Tahoma" pitchFamily="34" charset="0"/>
                <a:ea typeface="Tahoma" pitchFamily="34" charset="0"/>
                <a:cs typeface="Tahoma" pitchFamily="34" charset="0"/>
              </a:rPr>
              <a:t>.</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Récidive</a:t>
            </a:r>
            <a:r>
              <a:rPr lang="fr-FR" sz="1800" b="1" dirty="0" smtClean="0">
                <a:solidFill>
                  <a:srgbClr val="0070C0"/>
                </a:solidFill>
                <a:latin typeface="Tahoma" pitchFamily="34" charset="0"/>
                <a:ea typeface="Tahoma" pitchFamily="34" charset="0"/>
                <a:cs typeface="Tahoma" pitchFamily="34" charset="0"/>
              </a:rPr>
              <a:t> : </a:t>
            </a:r>
            <a:r>
              <a:rPr lang="fr-FR" sz="1800" b="1" dirty="0" smtClean="0">
                <a:latin typeface="Tahoma" pitchFamily="34" charset="0"/>
                <a:ea typeface="Tahoma" pitchFamily="34" charset="0"/>
                <a:cs typeface="Tahoma" pitchFamily="34" charset="0"/>
              </a:rPr>
              <a:t>lorsque le patient est classé à bas risque et va présenter des signes biochimiques et morphologiques.</a:t>
            </a:r>
          </a:p>
          <a:p>
            <a:pPr marL="0" indent="0" algn="just">
              <a:lnSpc>
                <a:spcPct val="160000"/>
              </a:lnSpc>
              <a:buNone/>
            </a:pPr>
            <a:r>
              <a:rPr lang="fr-FR" sz="1800" b="1" dirty="0" smtClean="0">
                <a:solidFill>
                  <a:srgbClr val="C00000"/>
                </a:solidFill>
                <a:latin typeface="Tahoma" pitchFamily="34" charset="0"/>
                <a:ea typeface="Tahoma" pitchFamily="34" charset="0"/>
                <a:cs typeface="Tahoma" pitchFamily="34" charset="0"/>
              </a:rPr>
              <a:t>Réponse biochimique </a:t>
            </a:r>
            <a:r>
              <a:rPr lang="fr-FR" sz="1800" b="1" dirty="0" smtClean="0">
                <a:solidFill>
                  <a:srgbClr val="0070C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Variation dans la concentration de la Tg sérique</a:t>
            </a:r>
            <a:r>
              <a:rPr lang="fr-FR" sz="1800" b="1" dirty="0" smtClean="0">
                <a:latin typeface="Tahoma" pitchFamily="34" charset="0"/>
                <a:ea typeface="Tahoma" pitchFamily="34" charset="0"/>
                <a:cs typeface="Tahoma" pitchFamily="34" charset="0"/>
              </a:rPr>
              <a:t>.</a:t>
            </a:r>
          </a:p>
          <a:p>
            <a:pPr marL="0" indent="0" algn="just">
              <a:lnSpc>
                <a:spcPct val="160000"/>
              </a:lnSpc>
              <a:buNone/>
            </a:pPr>
            <a:r>
              <a:rPr lang="fr-FR" sz="1800" b="1" dirty="0" smtClean="0">
                <a:latin typeface="Tahoma" pitchFamily="34" charset="0"/>
                <a:ea typeface="Tahoma" pitchFamily="34" charset="0"/>
                <a:cs typeface="Tahoma" pitchFamily="34" charset="0"/>
              </a:rPr>
              <a:t>Etude cinétique :</a:t>
            </a:r>
            <a:r>
              <a:rPr lang="fr-FR" sz="1800" b="1" dirty="0" smtClean="0">
                <a:solidFill>
                  <a:srgbClr val="0070C0"/>
                </a:solidFill>
                <a:latin typeface="Tahoma" pitchFamily="34" charset="0"/>
                <a:ea typeface="Tahoma" pitchFamily="34" charset="0"/>
                <a:cs typeface="Tahoma" pitchFamily="34" charset="0"/>
              </a:rPr>
              <a:t> Temps de doublement</a:t>
            </a:r>
            <a:endParaRPr lang="fr-FR" sz="1800" b="1" dirty="0" smtClean="0">
              <a:solidFill>
                <a:srgbClr val="0070C0"/>
              </a:solidFill>
              <a:latin typeface="Tahoma" pitchFamily="34" charset="0"/>
              <a:ea typeface="Tahoma" pitchFamily="34" charset="0"/>
              <a:cs typeface="Tahoma" pitchFamily="34" charset="0"/>
            </a:endParaRPr>
          </a:p>
          <a:p>
            <a:pPr marL="0" indent="0" algn="just">
              <a:lnSpc>
                <a:spcPct val="160000"/>
              </a:lnSpc>
              <a:buNone/>
            </a:pPr>
            <a:endParaRPr lang="fr-FR" sz="1800" b="1" dirty="0" smtClean="0">
              <a:solidFill>
                <a:srgbClr val="0070C0"/>
              </a:solidFill>
              <a:latin typeface="Tahoma" pitchFamily="34" charset="0"/>
              <a:ea typeface="Tahoma" pitchFamily="34" charset="0"/>
              <a:cs typeface="Tahoma" pitchFamily="34" charset="0"/>
            </a:endParaRPr>
          </a:p>
          <a:p>
            <a:pPr algn="just">
              <a:lnSpc>
                <a:spcPct val="160000"/>
              </a:lnSpc>
              <a:buNone/>
            </a:pPr>
            <a:endParaRPr lang="fr-FR" sz="1800" b="1" dirty="0" smtClean="0">
              <a:latin typeface="Tahoma" pitchFamily="34" charset="0"/>
              <a:ea typeface="Tahoma" pitchFamily="34" charset="0"/>
              <a:cs typeface="Tahoma" pitchFamily="34" charset="0"/>
            </a:endParaRP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27</a:t>
            </a:fld>
            <a:endParaRPr lang="fr-FR"/>
          </a:p>
        </p:txBody>
      </p:sp>
      <p:sp>
        <p:nvSpPr>
          <p:cNvPr id="6" name="Rectangle 5"/>
          <p:cNvSpPr/>
          <p:nvPr/>
        </p:nvSpPr>
        <p:spPr>
          <a:xfrm>
            <a:off x="2215469" y="928670"/>
            <a:ext cx="4142481" cy="584775"/>
          </a:xfrm>
          <a:prstGeom prst="rect">
            <a:avLst/>
          </a:prstGeom>
        </p:spPr>
        <p:txBody>
          <a:bodyPr wrap="none">
            <a:spAutoFit/>
          </a:bodyPr>
          <a:lstStyle/>
          <a:p>
            <a:pPr algn="just">
              <a:lnSpc>
                <a:spcPct val="160000"/>
              </a:lnSpc>
              <a:buNone/>
            </a:pPr>
            <a:r>
              <a:rPr lang="fr-FR" sz="2000" b="1" dirty="0" smtClean="0">
                <a:solidFill>
                  <a:srgbClr val="7030A0"/>
                </a:solidFill>
                <a:latin typeface="Tahoma" pitchFamily="34" charset="0"/>
                <a:ea typeface="Tahoma" pitchFamily="34" charset="0"/>
                <a:cs typeface="Tahoma" pitchFamily="34" charset="0"/>
              </a:rPr>
              <a:t>2) Suivi postopératoire du CDT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5"/>
          </p:nvPr>
        </p:nvSpPr>
        <p:spPr/>
        <p:txBody>
          <a:bodyPr/>
          <a:lstStyle/>
          <a:p>
            <a:fld id="{65F4D26B-AA9B-4CCC-898D-7F43451DF1B3}" type="slidenum">
              <a:rPr lang="fr-FR" smtClean="0"/>
              <a:pPr/>
              <a:t>28</a:t>
            </a:fld>
            <a:endParaRPr lang="fr-FR"/>
          </a:p>
        </p:txBody>
      </p:sp>
      <p:graphicFrame>
        <p:nvGraphicFramePr>
          <p:cNvPr id="5" name="Tableau 4"/>
          <p:cNvGraphicFramePr>
            <a:graphicFrameLocks noGrp="1"/>
          </p:cNvGraphicFramePr>
          <p:nvPr/>
        </p:nvGraphicFramePr>
        <p:xfrm>
          <a:off x="357158" y="428604"/>
          <a:ext cx="8215370" cy="5434996"/>
        </p:xfrm>
        <a:graphic>
          <a:graphicData uri="http://schemas.openxmlformats.org/drawingml/2006/table">
            <a:tbl>
              <a:tblPr firstRow="1" bandRow="1">
                <a:tableStyleId>{5C22544A-7EE6-4342-B048-85BDC9FD1C3A}</a:tableStyleId>
              </a:tblPr>
              <a:tblGrid>
                <a:gridCol w="1744857"/>
                <a:gridCol w="2527006"/>
                <a:gridCol w="1980542"/>
                <a:gridCol w="1962965"/>
              </a:tblGrid>
              <a:tr h="642942">
                <a:tc>
                  <a:txBody>
                    <a:bodyPr/>
                    <a:lstStyle/>
                    <a:p>
                      <a:r>
                        <a:rPr lang="fr-FR" sz="1800" b="1" dirty="0" smtClean="0">
                          <a:latin typeface="Tahoma" pitchFamily="34" charset="0"/>
                          <a:ea typeface="Tahoma" pitchFamily="34" charset="0"/>
                          <a:cs typeface="Tahoma" pitchFamily="34" charset="0"/>
                        </a:rPr>
                        <a:t>Réponse</a:t>
                      </a:r>
                      <a:endParaRPr lang="fr-FR" sz="2000" b="1" dirty="0">
                        <a:latin typeface="Tahoma" pitchFamily="34" charset="0"/>
                        <a:ea typeface="Tahoma" pitchFamily="34" charset="0"/>
                        <a:cs typeface="Tahoma" pitchFamily="34" charset="0"/>
                      </a:endParaRPr>
                    </a:p>
                  </a:txBody>
                  <a:tcPr/>
                </a:tc>
                <a:tc>
                  <a:txBody>
                    <a:bodyPr/>
                    <a:lstStyle/>
                    <a:p>
                      <a:r>
                        <a:rPr lang="fr-FR" b="1" dirty="0" smtClean="0">
                          <a:latin typeface="Tahoma" pitchFamily="34" charset="0"/>
                          <a:ea typeface="Tahoma" pitchFamily="34" charset="0"/>
                          <a:cs typeface="Tahoma" pitchFamily="34" charset="0"/>
                        </a:rPr>
                        <a:t>Signification</a:t>
                      </a:r>
                      <a:endParaRPr lang="fr-FR" b="1" dirty="0">
                        <a:latin typeface="Tahoma" pitchFamily="34" charset="0"/>
                        <a:ea typeface="Tahoma" pitchFamily="34" charset="0"/>
                        <a:cs typeface="Tahoma" pitchFamily="34" charset="0"/>
                      </a:endParaRPr>
                    </a:p>
                  </a:txBody>
                  <a:tcPr/>
                </a:tc>
                <a:tc>
                  <a:txBody>
                    <a:bodyPr/>
                    <a:lstStyle/>
                    <a:p>
                      <a:r>
                        <a:rPr lang="fr-FR" b="1" dirty="0" smtClean="0">
                          <a:latin typeface="Tahoma" pitchFamily="34" charset="0"/>
                          <a:ea typeface="Tahoma" pitchFamily="34" charset="0"/>
                          <a:cs typeface="Tahoma" pitchFamily="34" charset="0"/>
                        </a:rPr>
                        <a:t>Suivi</a:t>
                      </a:r>
                      <a:endParaRPr lang="fr-FR" b="1" dirty="0">
                        <a:latin typeface="Tahoma" pitchFamily="34" charset="0"/>
                        <a:ea typeface="Tahoma" pitchFamily="34" charset="0"/>
                        <a:cs typeface="Tahoma" pitchFamily="34" charset="0"/>
                      </a:endParaRPr>
                    </a:p>
                  </a:txBody>
                  <a:tcPr/>
                </a:tc>
                <a:tc>
                  <a:txBody>
                    <a:bodyPr/>
                    <a:lstStyle/>
                    <a:p>
                      <a:r>
                        <a:rPr lang="fr-FR" b="1" dirty="0" smtClean="0">
                          <a:latin typeface="Tahoma" pitchFamily="34" charset="0"/>
                          <a:ea typeface="Tahoma" pitchFamily="34" charset="0"/>
                          <a:cs typeface="Tahoma" pitchFamily="34" charset="0"/>
                        </a:rPr>
                        <a:t>Objectif TSH (degré de freinage) </a:t>
                      </a:r>
                      <a:r>
                        <a:rPr lang="fr-FR" b="1" dirty="0" err="1" smtClean="0">
                          <a:latin typeface="Tahoma" pitchFamily="34" charset="0"/>
                          <a:ea typeface="Tahoma" pitchFamily="34" charset="0"/>
                          <a:cs typeface="Tahoma" pitchFamily="34" charset="0"/>
                        </a:rPr>
                        <a:t>mU</a:t>
                      </a:r>
                      <a:r>
                        <a:rPr lang="fr-FR" b="1" dirty="0" smtClean="0">
                          <a:latin typeface="Tahoma" pitchFamily="34" charset="0"/>
                          <a:ea typeface="Tahoma" pitchFamily="34" charset="0"/>
                          <a:cs typeface="Tahoma" pitchFamily="34" charset="0"/>
                        </a:rPr>
                        <a:t>/L</a:t>
                      </a:r>
                      <a:endParaRPr lang="fr-FR" b="1" dirty="0">
                        <a:latin typeface="Tahoma" pitchFamily="34" charset="0"/>
                        <a:ea typeface="Tahoma" pitchFamily="34" charset="0"/>
                        <a:cs typeface="Tahoma" pitchFamily="34" charset="0"/>
                      </a:endParaRPr>
                    </a:p>
                  </a:txBody>
                  <a:tcPr/>
                </a:tc>
              </a:tr>
              <a:tr h="568781">
                <a:tc>
                  <a:txBody>
                    <a:bodyPr/>
                    <a:lstStyle/>
                    <a:p>
                      <a:r>
                        <a:rPr lang="fr-FR" sz="1600" b="1" dirty="0" smtClean="0">
                          <a:latin typeface="Tahoma" pitchFamily="34" charset="0"/>
                          <a:ea typeface="Tahoma" pitchFamily="34" charset="0"/>
                          <a:cs typeface="Tahoma" pitchFamily="34" charset="0"/>
                        </a:rPr>
                        <a:t>Excellente</a:t>
                      </a:r>
                    </a:p>
                    <a:p>
                      <a:r>
                        <a:rPr lang="fr-FR" sz="1600" b="1" dirty="0" smtClean="0">
                          <a:latin typeface="Tahoma" pitchFamily="34" charset="0"/>
                          <a:ea typeface="Tahoma" pitchFamily="34" charset="0"/>
                          <a:cs typeface="Tahoma" pitchFamily="34" charset="0"/>
                        </a:rPr>
                        <a:t>(risque bas)</a:t>
                      </a:r>
                      <a:endParaRPr lang="fr-FR" sz="1600" b="1" dirty="0">
                        <a:latin typeface="Tahoma" pitchFamily="34" charset="0"/>
                        <a:ea typeface="Tahoma" pitchFamily="34" charset="0"/>
                        <a:cs typeface="Tahoma" pitchFamily="34" charset="0"/>
                      </a:endParaRPr>
                    </a:p>
                  </a:txBody>
                  <a:tcPr/>
                </a:tc>
                <a:tc>
                  <a:txBody>
                    <a:bodyPr/>
                    <a:lstStyle/>
                    <a:p>
                      <a:pPr algn="just"/>
                      <a:r>
                        <a:rPr lang="fr-FR" sz="1500" b="1" dirty="0" smtClean="0">
                          <a:latin typeface="Tahoma" pitchFamily="34" charset="0"/>
                          <a:ea typeface="Tahoma" pitchFamily="34" charset="0"/>
                          <a:cs typeface="Tahoma" pitchFamily="34" charset="0"/>
                        </a:rPr>
                        <a:t>Absence de signes cliniques, biologiques et morphologiques</a:t>
                      </a:r>
                      <a:endParaRPr lang="fr-FR" sz="1500" b="1" dirty="0">
                        <a:latin typeface="Tahoma" pitchFamily="34" charset="0"/>
                        <a:ea typeface="Tahoma" pitchFamily="34" charset="0"/>
                        <a:cs typeface="Tahoma" pitchFamily="34" charset="0"/>
                      </a:endParaRPr>
                    </a:p>
                  </a:txBody>
                  <a:tcPr/>
                </a:tc>
                <a:tc>
                  <a:txBody>
                    <a:bodyPr/>
                    <a:lstStyle/>
                    <a:p>
                      <a:pPr algn="just"/>
                      <a:r>
                        <a:rPr lang="fr-FR" sz="1500" b="1" dirty="0" smtClean="0">
                          <a:latin typeface="Tahoma" pitchFamily="34" charset="0"/>
                          <a:ea typeface="Tahoma" pitchFamily="34" charset="0"/>
                          <a:cs typeface="Tahoma" pitchFamily="34" charset="0"/>
                        </a:rPr>
                        <a:t>Tg tous les ans puis tous les 2 ans.</a:t>
                      </a:r>
                    </a:p>
                    <a:p>
                      <a:pPr algn="just"/>
                      <a:r>
                        <a:rPr lang="fr-FR" sz="1500" b="1" dirty="0" smtClean="0">
                          <a:latin typeface="Tahoma" pitchFamily="34" charset="0"/>
                          <a:ea typeface="Tahoma" pitchFamily="34" charset="0"/>
                          <a:cs typeface="Tahoma" pitchFamily="34" charset="0"/>
                        </a:rPr>
                        <a:t>Echo  cervicale </a:t>
                      </a:r>
                      <a:r>
                        <a:rPr lang="fr-FR" sz="1500" b="1" u="sng" dirty="0" smtClean="0">
                          <a:latin typeface="Tahoma" pitchFamily="34" charset="0"/>
                          <a:ea typeface="Tahoma" pitchFamily="34" charset="0"/>
                          <a:cs typeface="Tahoma" pitchFamily="34" charset="0"/>
                        </a:rPr>
                        <a:t>non</a:t>
                      </a:r>
                      <a:r>
                        <a:rPr lang="fr-FR" sz="1500" b="1" dirty="0" smtClean="0">
                          <a:latin typeface="Tahoma" pitchFamily="34" charset="0"/>
                          <a:ea typeface="Tahoma" pitchFamily="34" charset="0"/>
                          <a:cs typeface="Tahoma" pitchFamily="34" charset="0"/>
                        </a:rPr>
                        <a:t> systématique</a:t>
                      </a:r>
                      <a:endParaRPr lang="fr-FR" sz="1500" b="1" dirty="0">
                        <a:latin typeface="Tahoma" pitchFamily="34" charset="0"/>
                        <a:ea typeface="Tahoma" pitchFamily="34" charset="0"/>
                        <a:cs typeface="Tahoma" pitchFamily="34" charset="0"/>
                      </a:endParaRPr>
                    </a:p>
                  </a:txBody>
                  <a:tcPr/>
                </a:tc>
                <a:tc>
                  <a:txBody>
                    <a:bodyPr/>
                    <a:lstStyle/>
                    <a:p>
                      <a:r>
                        <a:rPr lang="fr-FR" sz="1500" b="1" dirty="0" smtClean="0">
                          <a:latin typeface="Tahoma" pitchFamily="34" charset="0"/>
                          <a:ea typeface="Tahoma" pitchFamily="34" charset="0"/>
                          <a:cs typeface="Tahoma" pitchFamily="34" charset="0"/>
                        </a:rPr>
                        <a:t>TSH : 0.5 - 2</a:t>
                      </a:r>
                      <a:endParaRPr lang="fr-FR" sz="1500" b="1" dirty="0">
                        <a:latin typeface="Tahoma" pitchFamily="34" charset="0"/>
                        <a:ea typeface="Tahoma" pitchFamily="34" charset="0"/>
                        <a:cs typeface="Tahoma" pitchFamily="34" charset="0"/>
                      </a:endParaRPr>
                    </a:p>
                  </a:txBody>
                  <a:tcPr/>
                </a:tc>
              </a:tr>
              <a:tr h="981731">
                <a:tc>
                  <a:txBody>
                    <a:bodyPr/>
                    <a:lstStyle/>
                    <a:p>
                      <a:r>
                        <a:rPr lang="fr-FR" sz="1600" b="1" dirty="0" smtClean="0">
                          <a:latin typeface="Tahoma" pitchFamily="34" charset="0"/>
                          <a:ea typeface="Tahoma" pitchFamily="34" charset="0"/>
                          <a:cs typeface="Tahoma" pitchFamily="34" charset="0"/>
                        </a:rPr>
                        <a:t>Intermédiaire</a:t>
                      </a:r>
                    </a:p>
                    <a:p>
                      <a:r>
                        <a:rPr lang="fr-FR" sz="1600" b="1" dirty="0" smtClean="0">
                          <a:latin typeface="Tahoma" pitchFamily="34" charset="0"/>
                          <a:ea typeface="Tahoma" pitchFamily="34" charset="0"/>
                          <a:cs typeface="Tahoma" pitchFamily="34" charset="0"/>
                        </a:rPr>
                        <a:t>(risque intermédiaire)</a:t>
                      </a:r>
                      <a:endParaRPr lang="fr-FR" sz="1600" b="1" dirty="0">
                        <a:latin typeface="Tahoma" pitchFamily="34" charset="0"/>
                        <a:ea typeface="Tahoma" pitchFamily="34" charset="0"/>
                        <a:cs typeface="Tahoma" pitchFamily="34" charset="0"/>
                      </a:endParaRPr>
                    </a:p>
                  </a:txBody>
                  <a:tcPr/>
                </a:tc>
                <a:tc>
                  <a:txBody>
                    <a:bodyPr/>
                    <a:lstStyle/>
                    <a:p>
                      <a:pPr algn="l"/>
                      <a:r>
                        <a:rPr lang="fr-FR" sz="1500" b="1" dirty="0" smtClean="0">
                          <a:latin typeface="Tahoma" pitchFamily="34" charset="0"/>
                          <a:ea typeface="Tahoma" pitchFamily="34" charset="0"/>
                          <a:cs typeface="Tahoma" pitchFamily="34" charset="0"/>
                        </a:rPr>
                        <a:t>Tg anormalement </a:t>
                      </a:r>
                      <a:r>
                        <a:rPr lang="fr-FR" sz="1500" b="1" dirty="0" smtClean="0">
                          <a:latin typeface="Tahoma" pitchFamily="34" charset="0"/>
                          <a:ea typeface="Tahoma" pitchFamily="34" charset="0"/>
                          <a:cs typeface="Tahoma" pitchFamily="34" charset="0"/>
                          <a:sym typeface="Symbol"/>
                        </a:rPr>
                        <a:t> persistante  ou </a:t>
                      </a:r>
                    </a:p>
                    <a:p>
                      <a:pPr algn="l"/>
                      <a:r>
                        <a:rPr lang="fr-FR" sz="1500" b="1" dirty="0" smtClean="0">
                          <a:latin typeface="Tahoma" pitchFamily="34" charset="0"/>
                          <a:ea typeface="Tahoma" pitchFamily="34" charset="0"/>
                          <a:cs typeface="Tahoma" pitchFamily="34" charset="0"/>
                          <a:sym typeface="Symbol"/>
                        </a:rPr>
                        <a:t>Anti Tg</a:t>
                      </a:r>
                      <a:r>
                        <a:rPr lang="fr-FR" sz="1500" b="1" baseline="0" dirty="0" smtClean="0">
                          <a:latin typeface="Tahoma" pitchFamily="34" charset="0"/>
                          <a:ea typeface="Tahoma" pitchFamily="34" charset="0"/>
                          <a:cs typeface="Tahoma" pitchFamily="34" charset="0"/>
                          <a:sym typeface="Symbol"/>
                        </a:rPr>
                        <a:t> </a:t>
                      </a:r>
                      <a:r>
                        <a:rPr lang="fr-FR" sz="1500" b="1" dirty="0" smtClean="0">
                          <a:latin typeface="Tahoma" pitchFamily="34" charset="0"/>
                          <a:ea typeface="Tahoma" pitchFamily="34" charset="0"/>
                          <a:cs typeface="Tahoma" pitchFamily="34" charset="0"/>
                          <a:sym typeface="Symbol"/>
                        </a:rPr>
                        <a:t>  </a:t>
                      </a:r>
                    </a:p>
                    <a:p>
                      <a:pPr algn="l"/>
                      <a:r>
                        <a:rPr lang="fr-FR" sz="1500" b="1" dirty="0" smtClean="0">
                          <a:latin typeface="Tahoma" pitchFamily="34" charset="0"/>
                          <a:ea typeface="Tahoma" pitchFamily="34" charset="0"/>
                          <a:cs typeface="Tahoma" pitchFamily="34" charset="0"/>
                          <a:sym typeface="Symbol"/>
                        </a:rPr>
                        <a:t>sans signes </a:t>
                      </a:r>
                      <a:r>
                        <a:rPr lang="fr-FR" sz="1500" b="1" dirty="0" err="1" smtClean="0">
                          <a:latin typeface="Tahoma" pitchFamily="34" charset="0"/>
                          <a:ea typeface="Tahoma" pitchFamily="34" charset="0"/>
                          <a:cs typeface="Tahoma" pitchFamily="34" charset="0"/>
                          <a:sym typeface="Symbol"/>
                        </a:rPr>
                        <a:t>morhologiques</a:t>
                      </a:r>
                      <a:endParaRPr lang="fr-FR" sz="1500" b="1" dirty="0">
                        <a:latin typeface="Tahoma" pitchFamily="34" charset="0"/>
                        <a:ea typeface="Tahoma" pitchFamily="34" charset="0"/>
                        <a:cs typeface="Tahoma" pitchFamily="34" charset="0"/>
                      </a:endParaRPr>
                    </a:p>
                  </a:txBody>
                  <a:tcPr/>
                </a:tc>
                <a:tc>
                  <a:txBody>
                    <a:bodyPr/>
                    <a:lstStyle/>
                    <a:p>
                      <a:r>
                        <a:rPr lang="fr-FR" sz="1500" b="1" dirty="0" smtClean="0">
                          <a:latin typeface="Tahoma" pitchFamily="34" charset="0"/>
                          <a:ea typeface="Tahoma" pitchFamily="34" charset="0"/>
                          <a:cs typeface="Tahoma" pitchFamily="34" charset="0"/>
                        </a:rPr>
                        <a:t>Tg tous les ans</a:t>
                      </a:r>
                    </a:p>
                    <a:p>
                      <a:r>
                        <a:rPr lang="fr-FR" sz="1500" b="1" dirty="0" smtClean="0">
                          <a:latin typeface="Tahoma" pitchFamily="34" charset="0"/>
                          <a:ea typeface="Tahoma" pitchFamily="34" charset="0"/>
                          <a:cs typeface="Tahoma" pitchFamily="34" charset="0"/>
                        </a:rPr>
                        <a:t>Echo cervicale</a:t>
                      </a:r>
                      <a:endParaRPr lang="fr-FR" sz="1500" b="1" dirty="0">
                        <a:latin typeface="Tahoma" pitchFamily="34" charset="0"/>
                        <a:ea typeface="Tahoma" pitchFamily="34" charset="0"/>
                        <a:cs typeface="Tahom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500" b="1" dirty="0" smtClean="0">
                          <a:latin typeface="Tahoma" pitchFamily="34" charset="0"/>
                          <a:ea typeface="Tahoma" pitchFamily="34" charset="0"/>
                          <a:cs typeface="Tahoma" pitchFamily="34" charset="0"/>
                        </a:rPr>
                        <a:t>TSH : 0.1 - 0.5 </a:t>
                      </a:r>
                    </a:p>
                    <a:p>
                      <a:endParaRPr lang="fr-FR" sz="1500" b="1" dirty="0">
                        <a:latin typeface="Tahoma" pitchFamily="34" charset="0"/>
                        <a:ea typeface="Tahoma" pitchFamily="34" charset="0"/>
                        <a:cs typeface="Tahoma" pitchFamily="34" charset="0"/>
                      </a:endParaRPr>
                    </a:p>
                  </a:txBody>
                  <a:tcPr/>
                </a:tc>
              </a:tr>
              <a:tr h="1045876">
                <a:tc>
                  <a:txBody>
                    <a:bodyPr/>
                    <a:lstStyle/>
                    <a:p>
                      <a:r>
                        <a:rPr lang="fr-FR" sz="1600" b="1" dirty="0" smtClean="0">
                          <a:latin typeface="Tahoma" pitchFamily="34" charset="0"/>
                          <a:ea typeface="Tahoma" pitchFamily="34" charset="0"/>
                          <a:cs typeface="Tahoma" pitchFamily="34" charset="0"/>
                        </a:rPr>
                        <a:t>Biologiquement incomplète (haut risque )</a:t>
                      </a:r>
                      <a:endParaRPr lang="fr-FR" sz="1600" b="1" dirty="0">
                        <a:latin typeface="Tahoma" pitchFamily="34" charset="0"/>
                        <a:ea typeface="Tahoma" pitchFamily="34" charset="0"/>
                        <a:cs typeface="Tahoma" pitchFamily="34" charset="0"/>
                      </a:endParaRPr>
                    </a:p>
                  </a:txBody>
                  <a:tcPr/>
                </a:tc>
                <a:tc>
                  <a:txBody>
                    <a:bodyPr/>
                    <a:lstStyle/>
                    <a:p>
                      <a:pPr algn="l"/>
                      <a:r>
                        <a:rPr lang="fr-FR" sz="1500" b="1" dirty="0" smtClean="0">
                          <a:latin typeface="Tahoma" pitchFamily="34" charset="0"/>
                          <a:ea typeface="Tahoma" pitchFamily="34" charset="0"/>
                          <a:cs typeface="Tahoma" pitchFamily="34" charset="0"/>
                        </a:rPr>
                        <a:t>Tg </a:t>
                      </a:r>
                      <a:r>
                        <a:rPr lang="fr-FR" sz="1500" b="1" dirty="0" smtClean="0">
                          <a:latin typeface="Tahoma" pitchFamily="34" charset="0"/>
                          <a:ea typeface="Tahoma" pitchFamily="34" charset="0"/>
                          <a:cs typeface="Tahoma" pitchFamily="34" charset="0"/>
                          <a:sym typeface="Symbol"/>
                        </a:rPr>
                        <a:t> </a:t>
                      </a:r>
                      <a:endParaRPr lang="fr-FR" sz="1500" b="1" dirty="0" smtClean="0">
                        <a:latin typeface="Tahoma" pitchFamily="34" charset="0"/>
                        <a:ea typeface="Tahoma" pitchFamily="34" charset="0"/>
                        <a:cs typeface="Tahoma" pitchFamily="34" charset="0"/>
                      </a:endParaRPr>
                    </a:p>
                    <a:p>
                      <a:pPr algn="l"/>
                      <a:r>
                        <a:rPr lang="fr-FR" sz="1500" b="1" dirty="0" err="1" smtClean="0">
                          <a:latin typeface="Tahoma" pitchFamily="34" charset="0"/>
                          <a:ea typeface="Tahoma" pitchFamily="34" charset="0"/>
                          <a:cs typeface="Tahoma" pitchFamily="34" charset="0"/>
                        </a:rPr>
                        <a:t>AntiTg</a:t>
                      </a:r>
                      <a:r>
                        <a:rPr lang="fr-FR" sz="1500" b="1" dirty="0" smtClean="0">
                          <a:latin typeface="Tahoma" pitchFamily="34" charset="0"/>
                          <a:ea typeface="Tahoma" pitchFamily="34" charset="0"/>
                          <a:cs typeface="Tahoma" pitchFamily="34" charset="0"/>
                        </a:rPr>
                        <a:t> </a:t>
                      </a:r>
                      <a:r>
                        <a:rPr lang="fr-FR" sz="1500" b="1" dirty="0" smtClean="0">
                          <a:latin typeface="Tahoma" pitchFamily="34" charset="0"/>
                          <a:ea typeface="Tahoma" pitchFamily="34" charset="0"/>
                          <a:cs typeface="Tahoma" pitchFamily="34" charset="0"/>
                          <a:sym typeface="Symbol"/>
                        </a:rPr>
                        <a:t> </a:t>
                      </a:r>
                    </a:p>
                    <a:p>
                      <a:pPr algn="l"/>
                      <a:r>
                        <a:rPr lang="fr-FR" sz="1500" b="1" dirty="0" smtClean="0">
                          <a:latin typeface="Tahoma" pitchFamily="34" charset="0"/>
                          <a:ea typeface="Tahoma" pitchFamily="34" charset="0"/>
                          <a:cs typeface="Tahoma" pitchFamily="34" charset="0"/>
                          <a:sym typeface="Symbol"/>
                        </a:rPr>
                        <a:t>Sans</a:t>
                      </a:r>
                      <a:r>
                        <a:rPr lang="fr-FR" sz="1500" b="1" baseline="0" dirty="0" smtClean="0">
                          <a:latin typeface="Tahoma" pitchFamily="34" charset="0"/>
                          <a:ea typeface="Tahoma" pitchFamily="34" charset="0"/>
                          <a:cs typeface="Tahoma" pitchFamily="34" charset="0"/>
                          <a:sym typeface="Symbol"/>
                        </a:rPr>
                        <a:t> </a:t>
                      </a:r>
                      <a:r>
                        <a:rPr lang="fr-FR" sz="1500" b="1" dirty="0" smtClean="0">
                          <a:latin typeface="Tahoma" pitchFamily="34" charset="0"/>
                          <a:ea typeface="Tahoma" pitchFamily="34" charset="0"/>
                          <a:cs typeface="Tahoma" pitchFamily="34" charset="0"/>
                          <a:sym typeface="Symbol"/>
                        </a:rPr>
                        <a:t>signes morphologiques visibles</a:t>
                      </a:r>
                      <a:endParaRPr lang="fr-FR" sz="1500" b="1" dirty="0">
                        <a:latin typeface="Tahoma" pitchFamily="34" charset="0"/>
                        <a:ea typeface="Tahoma" pitchFamily="34" charset="0"/>
                        <a:cs typeface="Tahoma" pitchFamily="34" charset="0"/>
                      </a:endParaRPr>
                    </a:p>
                  </a:txBody>
                  <a:tcPr/>
                </a:tc>
                <a:tc>
                  <a:txBody>
                    <a:bodyPr/>
                    <a:lstStyle/>
                    <a:p>
                      <a:r>
                        <a:rPr lang="fr-FR" sz="1500" b="1" dirty="0" err="1" smtClean="0">
                          <a:latin typeface="Tahoma" pitchFamily="34" charset="0"/>
                          <a:ea typeface="Tahoma" pitchFamily="34" charset="0"/>
                          <a:cs typeface="Tahoma" pitchFamily="34" charset="0"/>
                        </a:rPr>
                        <a:t>Tgus</a:t>
                      </a:r>
                      <a:r>
                        <a:rPr lang="fr-FR" sz="1500" b="1" dirty="0" smtClean="0">
                          <a:latin typeface="Tahoma" pitchFamily="34" charset="0"/>
                          <a:ea typeface="Tahoma" pitchFamily="34" charset="0"/>
                          <a:cs typeface="Tahoma" pitchFamily="34" charset="0"/>
                        </a:rPr>
                        <a:t> ou Tg-TSH tous les ans</a:t>
                      </a:r>
                      <a:endParaRPr lang="fr-FR" sz="1500" b="1" dirty="0">
                        <a:latin typeface="Tahoma" pitchFamily="34" charset="0"/>
                        <a:ea typeface="Tahoma" pitchFamily="34" charset="0"/>
                        <a:cs typeface="Tahoma" pitchFamily="34" charset="0"/>
                      </a:endParaRPr>
                    </a:p>
                  </a:txBody>
                  <a:tcPr/>
                </a:tc>
                <a:tc>
                  <a:txBody>
                    <a:bodyPr/>
                    <a:lstStyle/>
                    <a:p>
                      <a:r>
                        <a:rPr lang="fr-FR" sz="1500" b="1" dirty="0" smtClean="0">
                          <a:latin typeface="Tahoma" pitchFamily="34" charset="0"/>
                          <a:ea typeface="Tahoma" pitchFamily="34" charset="0"/>
                          <a:cs typeface="Tahoma" pitchFamily="34" charset="0"/>
                        </a:rPr>
                        <a:t>TSH &lt;0.1</a:t>
                      </a:r>
                      <a:endParaRPr lang="fr-FR" sz="1500" b="1" dirty="0">
                        <a:latin typeface="Tahoma" pitchFamily="34" charset="0"/>
                        <a:ea typeface="Tahoma" pitchFamily="34" charset="0"/>
                        <a:cs typeface="Tahoma" pitchFamily="34" charset="0"/>
                      </a:endParaRPr>
                    </a:p>
                  </a:txBody>
                  <a:tcPr/>
                </a:tc>
              </a:tr>
              <a:tr h="928694">
                <a:tc>
                  <a:txBody>
                    <a:bodyPr/>
                    <a:lstStyle/>
                    <a:p>
                      <a:r>
                        <a:rPr lang="fr-FR" sz="1600" b="1" dirty="0" smtClean="0">
                          <a:latin typeface="Tahoma" pitchFamily="34" charset="0"/>
                          <a:ea typeface="Tahoma" pitchFamily="34" charset="0"/>
                          <a:cs typeface="Tahoma" pitchFamily="34" charset="0"/>
                        </a:rPr>
                        <a:t>Morphologique incomplète</a:t>
                      </a:r>
                    </a:p>
                    <a:p>
                      <a:r>
                        <a:rPr lang="fr-FR" sz="1600" b="1" dirty="0" smtClean="0">
                          <a:latin typeface="Tahoma" pitchFamily="34" charset="0"/>
                          <a:ea typeface="Tahoma" pitchFamily="34" charset="0"/>
                          <a:cs typeface="Tahoma" pitchFamily="34" charset="0"/>
                        </a:rPr>
                        <a:t>(haut risque )</a:t>
                      </a:r>
                      <a:endParaRPr lang="fr-FR" sz="1600" b="1" dirty="0">
                        <a:latin typeface="Tahoma" pitchFamily="34" charset="0"/>
                        <a:ea typeface="Tahoma" pitchFamily="34" charset="0"/>
                        <a:cs typeface="Tahoma" pitchFamily="34" charset="0"/>
                      </a:endParaRPr>
                    </a:p>
                  </a:txBody>
                  <a:tcPr/>
                </a:tc>
                <a:tc>
                  <a:txBody>
                    <a:bodyPr/>
                    <a:lstStyle/>
                    <a:p>
                      <a:pPr algn="l"/>
                      <a:r>
                        <a:rPr lang="fr-FR" sz="1500" b="1" dirty="0" smtClean="0">
                          <a:latin typeface="Tahoma" pitchFamily="34" charset="0"/>
                          <a:ea typeface="Tahoma" pitchFamily="34" charset="0"/>
                          <a:cs typeface="Tahoma" pitchFamily="34" charset="0"/>
                        </a:rPr>
                        <a:t>Lésion persistante ou récidivante à distance ou locorégionale</a:t>
                      </a:r>
                    </a:p>
                    <a:p>
                      <a:pPr algn="l"/>
                      <a:r>
                        <a:rPr lang="fr-FR" sz="1500" b="1" dirty="0" smtClean="0">
                          <a:latin typeface="Tahoma" pitchFamily="34" charset="0"/>
                          <a:ea typeface="Tahoma" pitchFamily="34" charset="0"/>
                          <a:cs typeface="Tahoma" pitchFamily="34" charset="0"/>
                        </a:rPr>
                        <a:t>Tg stable</a:t>
                      </a:r>
                      <a:endParaRPr lang="fr-FR" sz="1500" b="1" dirty="0">
                        <a:latin typeface="Tahoma" pitchFamily="34" charset="0"/>
                        <a:ea typeface="Tahoma" pitchFamily="34" charset="0"/>
                        <a:cs typeface="Tahom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500" b="1" dirty="0" err="1" smtClean="0">
                          <a:latin typeface="Tahoma" pitchFamily="34" charset="0"/>
                          <a:ea typeface="Tahoma" pitchFamily="34" charset="0"/>
                          <a:cs typeface="Tahoma" pitchFamily="34" charset="0"/>
                        </a:rPr>
                        <a:t>Tgus</a:t>
                      </a:r>
                      <a:r>
                        <a:rPr lang="fr-FR" sz="1500" b="1" dirty="0" smtClean="0">
                          <a:latin typeface="Tahoma" pitchFamily="34" charset="0"/>
                          <a:ea typeface="Tahoma" pitchFamily="34" charset="0"/>
                          <a:cs typeface="Tahoma" pitchFamily="34" charset="0"/>
                        </a:rPr>
                        <a:t> ou Tg-TSH tous les ans</a:t>
                      </a:r>
                    </a:p>
                    <a:p>
                      <a:endParaRPr lang="fr-FR" sz="1500" b="1" dirty="0">
                        <a:latin typeface="Tahoma" pitchFamily="34" charset="0"/>
                        <a:ea typeface="Tahoma" pitchFamily="34" charset="0"/>
                        <a:cs typeface="Tahoma" pitchFamily="34" charset="0"/>
                      </a:endParaRPr>
                    </a:p>
                  </a:txBody>
                  <a:tcPr/>
                </a:tc>
                <a:tc>
                  <a:txBody>
                    <a:bodyPr/>
                    <a:lstStyle/>
                    <a:p>
                      <a:r>
                        <a:rPr lang="fr-FR" sz="1500" b="1" dirty="0" smtClean="0">
                          <a:latin typeface="Tahoma" pitchFamily="34" charset="0"/>
                          <a:ea typeface="Tahoma" pitchFamily="34" charset="0"/>
                          <a:cs typeface="Tahoma" pitchFamily="34" charset="0"/>
                        </a:rPr>
                        <a:t>TSH : &lt; 0.1</a:t>
                      </a:r>
                      <a:endParaRPr lang="fr-FR" sz="1500" b="1" dirty="0">
                        <a:latin typeface="Tahoma" pitchFamily="34" charset="0"/>
                        <a:ea typeface="Tahoma" pitchFamily="34" charset="0"/>
                        <a:cs typeface="Tahoma" pitchFamily="34" charset="0"/>
                      </a:endParaRPr>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8001056" cy="571496"/>
          </a:xfrm>
        </p:spPr>
        <p:txBody>
          <a:bodyPr>
            <a:normAutofit/>
          </a:bodyPr>
          <a:lstStyle/>
          <a:p>
            <a:pPr algn="ctr"/>
            <a:r>
              <a:rPr lang="fr-FR" sz="2800" b="1" dirty="0" smtClean="0">
                <a:latin typeface="Tahoma" pitchFamily="34" charset="0"/>
                <a:ea typeface="Tahoma" pitchFamily="34" charset="0"/>
                <a:cs typeface="Tahoma" pitchFamily="34" charset="0"/>
              </a:rPr>
              <a:t>Principales indications du dosage de la CT</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500034" y="1500174"/>
            <a:ext cx="8072494" cy="4929222"/>
          </a:xfrm>
        </p:spPr>
        <p:txBody>
          <a:bodyPr>
            <a:noAutofit/>
          </a:bodyPr>
          <a:lstStyle/>
          <a:p>
            <a:pPr marL="0" indent="0" algn="just">
              <a:lnSpc>
                <a:spcPct val="160000"/>
              </a:lnSpc>
              <a:buNone/>
            </a:pPr>
            <a:r>
              <a:rPr lang="fr-FR" sz="1600" b="1" dirty="0" smtClean="0">
                <a:solidFill>
                  <a:srgbClr val="7030A0"/>
                </a:solidFill>
                <a:latin typeface="Tahoma" pitchFamily="34" charset="0"/>
                <a:ea typeface="Tahoma" pitchFamily="34" charset="0"/>
                <a:cs typeface="Tahoma" pitchFamily="34" charset="0"/>
              </a:rPr>
              <a:t>Mêmes techniques </a:t>
            </a:r>
            <a:r>
              <a:rPr lang="fr-FR" sz="1600" b="1" dirty="0" smtClean="0">
                <a:latin typeface="Tahoma" pitchFamily="34" charset="0"/>
                <a:ea typeface="Tahoma" pitchFamily="34" charset="0"/>
                <a:cs typeface="Tahoma" pitchFamily="34" charset="0"/>
              </a:rPr>
              <a:t>de dosage pour la Tg sérique avec mêmes difficultés analytiques.</a:t>
            </a:r>
          </a:p>
          <a:p>
            <a:pPr marL="0" indent="0" algn="just">
              <a:lnSpc>
                <a:spcPct val="160000"/>
              </a:lnSpc>
              <a:buNone/>
            </a:pPr>
            <a:r>
              <a:rPr lang="fr-FR" sz="1600" b="1" dirty="0" smtClean="0">
                <a:latin typeface="Tahoma" pitchFamily="34" charset="0"/>
                <a:ea typeface="Tahoma" pitchFamily="34" charset="0"/>
                <a:cs typeface="Tahoma" pitchFamily="34" charset="0"/>
              </a:rPr>
              <a:t>Doit être réalisé à distance d’une </a:t>
            </a:r>
            <a:r>
              <a:rPr lang="fr-FR" sz="1600" b="1" dirty="0" err="1" smtClean="0">
                <a:latin typeface="Tahoma" pitchFamily="34" charset="0"/>
                <a:ea typeface="Tahoma" pitchFamily="34" charset="0"/>
                <a:cs typeface="Tahoma" pitchFamily="34" charset="0"/>
              </a:rPr>
              <a:t>IRAthérapie</a:t>
            </a:r>
            <a:r>
              <a:rPr lang="fr-FR" sz="1600" b="1" dirty="0" smtClean="0">
                <a:latin typeface="Tahoma" pitchFamily="34" charset="0"/>
                <a:ea typeface="Tahoma" pitchFamily="34" charset="0"/>
                <a:cs typeface="Tahoma" pitchFamily="34" charset="0"/>
              </a:rPr>
              <a:t> : risque de faux positifs.</a:t>
            </a:r>
          </a:p>
          <a:p>
            <a:pPr algn="just">
              <a:lnSpc>
                <a:spcPct val="160000"/>
              </a:lnSpc>
              <a:buNone/>
            </a:pPr>
            <a:r>
              <a:rPr lang="fr-FR" sz="1600" b="1" dirty="0" smtClean="0">
                <a:latin typeface="Tahoma" pitchFamily="34" charset="0"/>
                <a:ea typeface="Tahoma" pitchFamily="34" charset="0"/>
                <a:cs typeface="Tahoma" pitchFamily="34" charset="0"/>
              </a:rPr>
              <a:t>Résultats exprimés en</a:t>
            </a:r>
            <a:r>
              <a:rPr lang="fr-FR" sz="1600" b="1" dirty="0" smtClean="0">
                <a:solidFill>
                  <a:srgbClr val="7030A0"/>
                </a:solidFill>
                <a:latin typeface="Tahoma" pitchFamily="34" charset="0"/>
                <a:ea typeface="Tahoma" pitchFamily="34" charset="0"/>
                <a:cs typeface="Tahoma" pitchFamily="34" charset="0"/>
              </a:rPr>
              <a:t> µg/l.</a:t>
            </a:r>
          </a:p>
          <a:p>
            <a:pPr marL="0" indent="0" algn="just">
              <a:lnSpc>
                <a:spcPct val="160000"/>
              </a:lnSpc>
              <a:buNone/>
            </a:pPr>
            <a:r>
              <a:rPr lang="fr-FR" sz="1600" b="1" dirty="0" smtClean="0">
                <a:solidFill>
                  <a:srgbClr val="7030A0"/>
                </a:solidFill>
                <a:latin typeface="Tahoma" pitchFamily="34" charset="0"/>
                <a:ea typeface="Tahoma" pitchFamily="34" charset="0"/>
                <a:cs typeface="Tahoma" pitchFamily="34" charset="0"/>
              </a:rPr>
              <a:t>Interprétation </a:t>
            </a:r>
            <a:r>
              <a:rPr lang="fr-FR" sz="1600" b="1" dirty="0" smtClean="0">
                <a:latin typeface="Tahoma" pitchFamily="34" charset="0"/>
                <a:ea typeface="Tahoma" pitchFamily="34" charset="0"/>
                <a:cs typeface="Tahoma" pitchFamily="34" charset="0"/>
              </a:rPr>
              <a:t>en fonction de la </a:t>
            </a:r>
            <a:r>
              <a:rPr lang="fr-FR" sz="1600" b="1" dirty="0" err="1" smtClean="0">
                <a:solidFill>
                  <a:srgbClr val="7030A0"/>
                </a:solidFill>
                <a:latin typeface="Tahoma" pitchFamily="34" charset="0"/>
                <a:ea typeface="Tahoma" pitchFamily="34" charset="0"/>
                <a:cs typeface="Tahoma" pitchFamily="34" charset="0"/>
              </a:rPr>
              <a:t>SeF</a:t>
            </a:r>
            <a:r>
              <a:rPr lang="fr-FR" sz="1600" b="1" dirty="0" smtClean="0">
                <a:solidFill>
                  <a:srgbClr val="7030A0"/>
                </a:solidFill>
                <a:latin typeface="Tahoma" pitchFamily="34" charset="0"/>
                <a:ea typeface="Tahoma" pitchFamily="34" charset="0"/>
                <a:cs typeface="Tahoma" pitchFamily="34" charset="0"/>
              </a:rPr>
              <a:t> de la technique.</a:t>
            </a:r>
          </a:p>
          <a:p>
            <a:pPr marL="0" indent="0" algn="just">
              <a:lnSpc>
                <a:spcPct val="160000"/>
              </a:lnSpc>
              <a:buNone/>
            </a:pPr>
            <a:r>
              <a:rPr lang="fr-FR" sz="1600" b="1" dirty="0" smtClean="0">
                <a:solidFill>
                  <a:srgbClr val="7030A0"/>
                </a:solidFill>
                <a:latin typeface="Tahoma" pitchFamily="34" charset="0"/>
                <a:ea typeface="Tahoma" pitchFamily="34" charset="0"/>
                <a:cs typeface="Tahoma" pitchFamily="34" charset="0"/>
              </a:rPr>
              <a:t>seuils de décision : </a:t>
            </a:r>
          </a:p>
          <a:p>
            <a:pPr algn="just">
              <a:lnSpc>
                <a:spcPct val="160000"/>
              </a:lnSpc>
              <a:buNone/>
            </a:pPr>
            <a:endParaRPr lang="fr-FR" sz="1600" b="1" dirty="0" smtClean="0">
              <a:solidFill>
                <a:srgbClr val="7030A0"/>
              </a:solidFill>
              <a:latin typeface="Tahoma" pitchFamily="34" charset="0"/>
              <a:ea typeface="Tahoma" pitchFamily="34" charset="0"/>
              <a:cs typeface="Tahoma" pitchFamily="34" charset="0"/>
            </a:endParaRP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29</a:t>
            </a:fld>
            <a:endParaRPr lang="fr-FR"/>
          </a:p>
        </p:txBody>
      </p:sp>
      <p:sp>
        <p:nvSpPr>
          <p:cNvPr id="7" name="Rectangle 6"/>
          <p:cNvSpPr/>
          <p:nvPr/>
        </p:nvSpPr>
        <p:spPr>
          <a:xfrm>
            <a:off x="1285852" y="928670"/>
            <a:ext cx="6651180" cy="514308"/>
          </a:xfrm>
          <a:prstGeom prst="rect">
            <a:avLst/>
          </a:prstGeom>
        </p:spPr>
        <p:txBody>
          <a:bodyPr wrap="none">
            <a:spAutoFit/>
          </a:bodyPr>
          <a:lstStyle/>
          <a:p>
            <a:pPr algn="just">
              <a:lnSpc>
                <a:spcPct val="160000"/>
              </a:lnSpc>
              <a:buNone/>
            </a:pPr>
            <a:r>
              <a:rPr lang="fr-FR" sz="2000" b="1" dirty="0" smtClean="0">
                <a:solidFill>
                  <a:srgbClr val="7030A0"/>
                </a:solidFill>
                <a:latin typeface="Tahoma" pitchFamily="34" charset="0"/>
                <a:ea typeface="Tahoma" pitchFamily="34" charset="0"/>
                <a:cs typeface="Tahoma" pitchFamily="34" charset="0"/>
              </a:rPr>
              <a:t>3) Dosage dans le liquide rinçage de l’aiguille fine </a:t>
            </a:r>
          </a:p>
        </p:txBody>
      </p:sp>
      <p:graphicFrame>
        <p:nvGraphicFramePr>
          <p:cNvPr id="8" name="Tableau 7"/>
          <p:cNvGraphicFramePr>
            <a:graphicFrameLocks noGrp="1"/>
          </p:cNvGraphicFramePr>
          <p:nvPr/>
        </p:nvGraphicFramePr>
        <p:xfrm>
          <a:off x="642910" y="4462482"/>
          <a:ext cx="7286676" cy="1752600"/>
        </p:xfrm>
        <a:graphic>
          <a:graphicData uri="http://schemas.openxmlformats.org/drawingml/2006/table">
            <a:tbl>
              <a:tblPr firstRow="1" bandRow="1">
                <a:tableStyleId>{5C22544A-7EE6-4342-B048-85BDC9FD1C3A}</a:tableStyleId>
              </a:tblPr>
              <a:tblGrid>
                <a:gridCol w="3671827"/>
                <a:gridCol w="3614849"/>
              </a:tblGrid>
              <a:tr h="370840">
                <a:tc>
                  <a:txBody>
                    <a:bodyPr/>
                    <a:lstStyle/>
                    <a:p>
                      <a:r>
                        <a:rPr lang="fr-FR" dirty="0" smtClean="0">
                          <a:solidFill>
                            <a:schemeClr val="tx2">
                              <a:lumMod val="75000"/>
                            </a:schemeClr>
                          </a:solidFill>
                          <a:latin typeface="Tahoma" pitchFamily="34" charset="0"/>
                          <a:ea typeface="Tahoma" pitchFamily="34" charset="0"/>
                          <a:cs typeface="Tahoma" pitchFamily="34" charset="0"/>
                        </a:rPr>
                        <a:t>Concentration en Tg en µ/l</a:t>
                      </a:r>
                      <a:endParaRPr lang="fr-FR" dirty="0">
                        <a:solidFill>
                          <a:schemeClr val="tx2">
                            <a:lumMod val="75000"/>
                          </a:schemeClr>
                        </a:solidFill>
                        <a:latin typeface="Tahoma" pitchFamily="34" charset="0"/>
                        <a:ea typeface="Tahoma" pitchFamily="34" charset="0"/>
                        <a:cs typeface="Tahoma" pitchFamily="34" charset="0"/>
                      </a:endParaRPr>
                    </a:p>
                  </a:txBody>
                  <a:tcPr/>
                </a:tc>
                <a:tc>
                  <a:txBody>
                    <a:bodyPr/>
                    <a:lstStyle/>
                    <a:p>
                      <a:r>
                        <a:rPr lang="fr-FR" dirty="0" smtClean="0">
                          <a:solidFill>
                            <a:schemeClr val="tx2">
                              <a:lumMod val="75000"/>
                            </a:schemeClr>
                          </a:solidFill>
                          <a:latin typeface="Tahoma" pitchFamily="34" charset="0"/>
                          <a:ea typeface="Tahoma" pitchFamily="34" charset="0"/>
                          <a:cs typeface="Tahoma" pitchFamily="34" charset="0"/>
                        </a:rPr>
                        <a:t>Résultat</a:t>
                      </a:r>
                      <a:endParaRPr lang="fr-FR" dirty="0">
                        <a:solidFill>
                          <a:schemeClr val="tx2">
                            <a:lumMod val="75000"/>
                          </a:schemeClr>
                        </a:solidFill>
                        <a:latin typeface="Tahoma" pitchFamily="34" charset="0"/>
                        <a:ea typeface="Tahoma" pitchFamily="34" charset="0"/>
                        <a:cs typeface="Tahoma" pitchFamily="34" charset="0"/>
                      </a:endParaRPr>
                    </a:p>
                  </a:txBody>
                  <a:tcPr/>
                </a:tc>
              </a:tr>
              <a:tr h="370840">
                <a:tc>
                  <a:txBody>
                    <a:bodyPr/>
                    <a:lstStyle/>
                    <a:p>
                      <a:r>
                        <a:rPr lang="fr-FR" b="1" dirty="0" smtClean="0"/>
                        <a:t>&lt; 1</a:t>
                      </a:r>
                      <a:endParaRPr lang="fr-FR" b="1" dirty="0"/>
                    </a:p>
                  </a:txBody>
                  <a:tcPr/>
                </a:tc>
                <a:tc>
                  <a:txBody>
                    <a:bodyPr/>
                    <a:lstStyle/>
                    <a:p>
                      <a:r>
                        <a:rPr lang="fr-FR" b="1" dirty="0" smtClean="0"/>
                        <a:t>Négatif</a:t>
                      </a:r>
                      <a:endParaRPr lang="fr-FR" b="1" dirty="0"/>
                    </a:p>
                  </a:txBody>
                  <a:tcPr/>
                </a:tc>
              </a:tr>
              <a:tr h="370840">
                <a:tc>
                  <a:txBody>
                    <a:bodyPr/>
                    <a:lstStyle/>
                    <a:p>
                      <a:r>
                        <a:rPr lang="fr-FR" b="1" dirty="0" smtClean="0"/>
                        <a:t>1&lt; Tg &lt; 10</a:t>
                      </a:r>
                      <a:endParaRPr lang="fr-FR" b="1" dirty="0"/>
                    </a:p>
                  </a:txBody>
                  <a:tcPr/>
                </a:tc>
                <a:tc>
                  <a:txBody>
                    <a:bodyPr/>
                    <a:lstStyle/>
                    <a:p>
                      <a:r>
                        <a:rPr lang="fr-FR" b="1" dirty="0" smtClean="0"/>
                        <a:t>À</a:t>
                      </a:r>
                      <a:r>
                        <a:rPr lang="fr-FR" b="1" baseline="0" dirty="0" smtClean="0"/>
                        <a:t> confronter à la cytologie</a:t>
                      </a:r>
                      <a:endParaRPr lang="fr-FR" b="1" dirty="0"/>
                    </a:p>
                  </a:txBody>
                  <a:tcPr/>
                </a:tc>
              </a:tr>
              <a:tr h="370840">
                <a:tc>
                  <a:txBody>
                    <a:bodyPr/>
                    <a:lstStyle/>
                    <a:p>
                      <a:r>
                        <a:rPr lang="fr-FR" b="1" dirty="0" smtClean="0"/>
                        <a:t>&gt; 10</a:t>
                      </a:r>
                      <a:endParaRPr lang="fr-FR" b="1" dirty="0"/>
                    </a:p>
                  </a:txBody>
                  <a:tcPr/>
                </a:tc>
                <a:tc>
                  <a:txBody>
                    <a:bodyPr/>
                    <a:lstStyle/>
                    <a:p>
                      <a:r>
                        <a:rPr lang="fr-FR" b="1" dirty="0" smtClean="0"/>
                        <a:t> forte suspicion de métastase</a:t>
                      </a:r>
                      <a:endParaRPr lang="fr-FR" b="1"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7738" y="142852"/>
            <a:ext cx="7467600" cy="1000132"/>
          </a:xfrm>
        </p:spPr>
        <p:txBody>
          <a:bodyPr>
            <a:normAutofit/>
          </a:bodyPr>
          <a:lstStyle/>
          <a:p>
            <a:pPr algn="ctr"/>
            <a:r>
              <a:rPr lang="fr-FR" sz="2800" b="1" dirty="0" smtClean="0">
                <a:solidFill>
                  <a:schemeClr val="tx2">
                    <a:lumMod val="75000"/>
                  </a:schemeClr>
                </a:solidFill>
                <a:latin typeface="Tahoma" pitchFamily="34" charset="0"/>
                <a:ea typeface="Tahoma" pitchFamily="34" charset="0"/>
                <a:cs typeface="Tahoma" pitchFamily="34" charset="0"/>
              </a:rPr>
              <a:t>introduction</a:t>
            </a:r>
            <a:endParaRPr lang="fr-FR" sz="2800" b="1" dirty="0">
              <a:solidFill>
                <a:schemeClr val="tx2">
                  <a:lumMod val="75000"/>
                </a:schemeClr>
              </a:solidFill>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214282" y="1555644"/>
            <a:ext cx="8429684" cy="4588000"/>
          </a:xfrm>
        </p:spPr>
        <p:txBody>
          <a:bodyPr>
            <a:normAutofit lnSpcReduction="10000"/>
          </a:bodyPr>
          <a:lstStyle/>
          <a:p>
            <a:pPr algn="just">
              <a:lnSpc>
                <a:spcPct val="150000"/>
              </a:lnSpc>
            </a:pPr>
            <a:r>
              <a:rPr lang="fr-FR" sz="2000" b="1" dirty="0" smtClean="0">
                <a:solidFill>
                  <a:srgbClr val="7030A0"/>
                </a:solidFill>
                <a:latin typeface="Tahoma" pitchFamily="34" charset="0"/>
                <a:ea typeface="Tahoma" pitchFamily="34" charset="0"/>
                <a:cs typeface="Tahoma" pitchFamily="34" charset="0"/>
              </a:rPr>
              <a:t>Thyroglobuline (Tg) </a:t>
            </a:r>
            <a:r>
              <a:rPr lang="fr-FR" sz="2000" b="1" dirty="0" smtClean="0">
                <a:latin typeface="Tahoma" pitchFamily="34" charset="0"/>
                <a:ea typeface="Tahoma" pitchFamily="34" charset="0"/>
                <a:cs typeface="Tahoma" pitchFamily="34" charset="0"/>
              </a:rPr>
              <a:t>: </a:t>
            </a:r>
          </a:p>
          <a:p>
            <a:pPr lvl="1" algn="just">
              <a:lnSpc>
                <a:spcPct val="150000"/>
              </a:lnSpc>
            </a:pPr>
            <a:r>
              <a:rPr lang="fr-FR" sz="1700" b="1" dirty="0" smtClean="0">
                <a:latin typeface="Tahoma" pitchFamily="34" charset="0"/>
                <a:ea typeface="Tahoma" pitchFamily="34" charset="0"/>
                <a:cs typeface="Tahoma" pitchFamily="34" charset="0"/>
              </a:rPr>
              <a:t>support de synthèse  et </a:t>
            </a:r>
            <a:r>
              <a:rPr lang="fr-FR" sz="1700" b="1" dirty="0" smtClean="0">
                <a:solidFill>
                  <a:schemeClr val="accent3">
                    <a:lumMod val="75000"/>
                  </a:schemeClr>
                </a:solidFill>
                <a:latin typeface="Tahoma" pitchFamily="34" charset="0"/>
                <a:ea typeface="Tahoma" pitchFamily="34" charset="0"/>
                <a:cs typeface="Tahoma" pitchFamily="34" charset="0"/>
              </a:rPr>
              <a:t>précurseur des hormones thyroïdiennes</a:t>
            </a:r>
            <a:r>
              <a:rPr lang="fr-FR" sz="1700" b="1" dirty="0" smtClean="0">
                <a:latin typeface="Tahoma" pitchFamily="34" charset="0"/>
                <a:ea typeface="Tahoma" pitchFamily="34" charset="0"/>
                <a:cs typeface="Tahoma" pitchFamily="34" charset="0"/>
              </a:rPr>
              <a:t>.</a:t>
            </a:r>
          </a:p>
          <a:p>
            <a:pPr lvl="1" algn="just">
              <a:lnSpc>
                <a:spcPct val="150000"/>
              </a:lnSpc>
            </a:pPr>
            <a:r>
              <a:rPr lang="fr-FR" sz="1700" b="1" dirty="0" smtClean="0">
                <a:latin typeface="Tahoma" pitchFamily="34" charset="0"/>
                <a:ea typeface="Tahoma" pitchFamily="34" charset="0"/>
                <a:cs typeface="Tahoma" pitchFamily="34" charset="0"/>
              </a:rPr>
              <a:t>Reflet du volume du tissu thyroïdien et de sa </a:t>
            </a:r>
            <a:r>
              <a:rPr lang="fr-FR" sz="1700" b="1" dirty="0" smtClean="0">
                <a:solidFill>
                  <a:srgbClr val="FF0000"/>
                </a:solidFill>
                <a:latin typeface="Tahoma" pitchFamily="34" charset="0"/>
                <a:ea typeface="Tahoma" pitchFamily="34" charset="0"/>
                <a:cs typeface="Tahoma" pitchFamily="34" charset="0"/>
              </a:rPr>
              <a:t>différenciation</a:t>
            </a:r>
            <a:r>
              <a:rPr lang="fr-FR" sz="1700" b="1" dirty="0" smtClean="0">
                <a:latin typeface="Tahoma" pitchFamily="34" charset="0"/>
                <a:ea typeface="Tahoma" pitchFamily="34" charset="0"/>
                <a:cs typeface="Tahoma" pitchFamily="34" charset="0"/>
              </a:rPr>
              <a:t>.</a:t>
            </a:r>
          </a:p>
          <a:p>
            <a:pPr algn="just">
              <a:lnSpc>
                <a:spcPct val="150000"/>
              </a:lnSpc>
            </a:pPr>
            <a:r>
              <a:rPr lang="fr-FR" sz="2000" b="1" dirty="0" smtClean="0">
                <a:solidFill>
                  <a:srgbClr val="7030A0"/>
                </a:solidFill>
                <a:latin typeface="Tahoma" pitchFamily="34" charset="0"/>
                <a:ea typeface="Tahoma" pitchFamily="34" charset="0"/>
                <a:cs typeface="Tahoma" pitchFamily="34" charset="0"/>
              </a:rPr>
              <a:t>Elément clé </a:t>
            </a:r>
            <a:r>
              <a:rPr lang="fr-FR" sz="2000" b="1" dirty="0" smtClean="0">
                <a:latin typeface="Tahoma" pitchFamily="34" charset="0"/>
                <a:ea typeface="Tahoma" pitchFamily="34" charset="0"/>
                <a:cs typeface="Tahoma" pitchFamily="34" charset="0"/>
              </a:rPr>
              <a:t>comme marqueur de suivi de persistance et/ou de récurrence des cancers différenciés de la thyroïde  (</a:t>
            </a:r>
            <a:r>
              <a:rPr lang="fr-FR" sz="2000" b="1" dirty="0" smtClean="0">
                <a:solidFill>
                  <a:schemeClr val="accent3">
                    <a:lumMod val="75000"/>
                  </a:schemeClr>
                </a:solidFill>
                <a:latin typeface="Tahoma" pitchFamily="34" charset="0"/>
                <a:ea typeface="Tahoma" pitchFamily="34" charset="0"/>
                <a:cs typeface="Tahoma" pitchFamily="34" charset="0"/>
              </a:rPr>
              <a:t>CDT</a:t>
            </a:r>
            <a:r>
              <a:rPr lang="fr-FR" sz="2000" b="1" dirty="0" smtClean="0">
                <a:latin typeface="Tahoma" pitchFamily="34" charset="0"/>
                <a:ea typeface="Tahoma" pitchFamily="34" charset="0"/>
                <a:cs typeface="Tahoma" pitchFamily="34" charset="0"/>
              </a:rPr>
              <a:t>) après thyroïdectomie et </a:t>
            </a:r>
            <a:r>
              <a:rPr lang="fr-FR" sz="2000" b="1" dirty="0" err="1" smtClean="0">
                <a:latin typeface="Tahoma" pitchFamily="34" charset="0"/>
                <a:ea typeface="Tahoma" pitchFamily="34" charset="0"/>
                <a:cs typeface="Tahoma" pitchFamily="34" charset="0"/>
              </a:rPr>
              <a:t>irathérapie</a:t>
            </a:r>
            <a:r>
              <a:rPr lang="fr-FR" sz="2000" b="1" dirty="0" smtClean="0">
                <a:latin typeface="Tahoma" pitchFamily="34" charset="0"/>
                <a:ea typeface="Tahoma" pitchFamily="34" charset="0"/>
                <a:cs typeface="Tahoma" pitchFamily="34" charset="0"/>
              </a:rPr>
              <a:t>.</a:t>
            </a:r>
          </a:p>
          <a:p>
            <a:pPr algn="just">
              <a:lnSpc>
                <a:spcPct val="150000"/>
              </a:lnSpc>
            </a:pPr>
            <a:r>
              <a:rPr lang="fr-FR" sz="2000" b="1" dirty="0" smtClean="0">
                <a:latin typeface="Tahoma" pitchFamily="34" charset="0"/>
                <a:ea typeface="Tahoma" pitchFamily="34" charset="0"/>
                <a:cs typeface="Tahoma" pitchFamily="34" charset="0"/>
              </a:rPr>
              <a:t>Au niveau laboratoire </a:t>
            </a:r>
          </a:p>
          <a:p>
            <a:pPr lvl="1" algn="just">
              <a:lnSpc>
                <a:spcPct val="150000"/>
              </a:lnSpc>
            </a:pPr>
            <a:r>
              <a:rPr lang="fr-FR" sz="1700" b="1" dirty="0" smtClean="0">
                <a:latin typeface="Tahoma" pitchFamily="34" charset="0"/>
                <a:ea typeface="Tahoma" pitchFamily="34" charset="0"/>
                <a:cs typeface="Tahoma" pitchFamily="34" charset="0"/>
              </a:rPr>
              <a:t>techniques grand progrès, </a:t>
            </a:r>
          </a:p>
          <a:p>
            <a:pPr lvl="1" algn="just">
              <a:lnSpc>
                <a:spcPct val="150000"/>
              </a:lnSpc>
            </a:pPr>
            <a:r>
              <a:rPr lang="fr-FR" sz="1700" b="1" dirty="0" smtClean="0">
                <a:latin typeface="Tahoma" pitchFamily="34" charset="0"/>
                <a:ea typeface="Tahoma" pitchFamily="34" charset="0"/>
                <a:cs typeface="Tahoma" pitchFamily="34" charset="0"/>
              </a:rPr>
              <a:t>actuellement plus sensibles voire ultrasensibles</a:t>
            </a:r>
          </a:p>
          <a:p>
            <a:pPr lvl="1" algn="just">
              <a:lnSpc>
                <a:spcPct val="150000"/>
              </a:lnSpc>
            </a:pPr>
            <a:r>
              <a:rPr lang="fr-FR" sz="1700" b="1" dirty="0" smtClean="0">
                <a:latin typeface="Tahoma" pitchFamily="34" charset="0"/>
                <a:ea typeface="Tahoma" pitchFamily="34" charset="0"/>
                <a:cs typeface="Tahoma" pitchFamily="34" charset="0"/>
              </a:rPr>
              <a:t>Difficultés et quelques limites.</a:t>
            </a:r>
            <a:endParaRPr lang="fr-FR" sz="1700" b="1" dirty="0">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65F4D26B-AA9B-4CCC-898D-7F43451DF1B3}" type="slidenum">
              <a:rPr lang="fr-FR" smtClean="0"/>
              <a:pPr/>
              <a:t>3</a:t>
            </a:fld>
            <a:endParaRPr lang="fr-F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001056" cy="571496"/>
          </a:xfrm>
        </p:spPr>
        <p:txBody>
          <a:bodyPr>
            <a:normAutofit/>
          </a:bodyPr>
          <a:lstStyle/>
          <a:p>
            <a:pPr algn="ctr"/>
            <a:r>
              <a:rPr lang="fr-FR" sz="2800" b="1" dirty="0" smtClean="0">
                <a:latin typeface="Tahoma" pitchFamily="34" charset="0"/>
                <a:ea typeface="Tahoma" pitchFamily="34" charset="0"/>
                <a:cs typeface="Tahoma" pitchFamily="34" charset="0"/>
              </a:rPr>
              <a:t>Principales indications du dosage de la CT</a:t>
            </a:r>
            <a:endParaRPr lang="fr-FR" sz="2800"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500034" y="1500174"/>
            <a:ext cx="8072494" cy="4929222"/>
          </a:xfrm>
        </p:spPr>
        <p:txBody>
          <a:bodyPr>
            <a:noAutofit/>
          </a:bodyPr>
          <a:lstStyle/>
          <a:p>
            <a:pPr algn="just">
              <a:lnSpc>
                <a:spcPct val="160000"/>
              </a:lnSpc>
              <a:buNone/>
            </a:pPr>
            <a:r>
              <a:rPr lang="fr-FR" sz="1800" b="1" dirty="0" smtClean="0">
                <a:solidFill>
                  <a:srgbClr val="0070C0"/>
                </a:solidFill>
                <a:latin typeface="Tahoma" pitchFamily="34" charset="0"/>
                <a:ea typeface="Tahoma" pitchFamily="34" charset="0"/>
                <a:cs typeface="Tahoma" pitchFamily="34" charset="0"/>
              </a:rPr>
              <a:t>Apport par rapport à la cytologie :</a:t>
            </a:r>
          </a:p>
          <a:p>
            <a:pPr marL="0" indent="0" algn="just">
              <a:lnSpc>
                <a:spcPct val="160000"/>
              </a:lnSpc>
              <a:buNone/>
            </a:pPr>
            <a:r>
              <a:rPr lang="fr-FR" sz="1800" b="1" dirty="0" smtClean="0">
                <a:latin typeface="Tahoma" pitchFamily="34" charset="0"/>
                <a:ea typeface="Tahoma" pitchFamily="34" charset="0"/>
                <a:cs typeface="Tahoma" pitchFamily="34" charset="0"/>
              </a:rPr>
              <a:t>Donner un diagnostic pour les échantillons </a:t>
            </a:r>
            <a:r>
              <a:rPr lang="fr-FR" sz="1800" b="1" dirty="0" smtClean="0">
                <a:solidFill>
                  <a:srgbClr val="0070C0"/>
                </a:solidFill>
                <a:latin typeface="Tahoma" pitchFamily="34" charset="0"/>
                <a:ea typeface="Tahoma" pitchFamily="34" charset="0"/>
                <a:cs typeface="Tahoma" pitchFamily="34" charset="0"/>
              </a:rPr>
              <a:t>peu cellulaires </a:t>
            </a:r>
            <a:r>
              <a:rPr lang="fr-FR" sz="1800" b="1" dirty="0" smtClean="0">
                <a:latin typeface="Tahoma" pitchFamily="34" charset="0"/>
                <a:ea typeface="Tahoma" pitchFamily="34" charset="0"/>
                <a:cs typeface="Tahoma" pitchFamily="34" charset="0"/>
              </a:rPr>
              <a:t>et les </a:t>
            </a:r>
            <a:r>
              <a:rPr lang="fr-FR" sz="1800" b="1" dirty="0" smtClean="0">
                <a:solidFill>
                  <a:srgbClr val="0070C0"/>
                </a:solidFill>
                <a:latin typeface="Tahoma" pitchFamily="34" charset="0"/>
                <a:ea typeface="Tahoma" pitchFamily="34" charset="0"/>
                <a:cs typeface="Tahoma" pitchFamily="34" charset="0"/>
              </a:rPr>
              <a:t>lésions kystiques </a:t>
            </a:r>
            <a:r>
              <a:rPr lang="fr-FR" sz="1800" b="1" dirty="0" smtClean="0">
                <a:latin typeface="Tahoma" pitchFamily="34" charset="0"/>
                <a:ea typeface="Tahoma" pitchFamily="34" charset="0"/>
                <a:cs typeface="Tahoma" pitchFamily="34" charset="0"/>
              </a:rPr>
              <a:t>: cytologie : </a:t>
            </a:r>
            <a:r>
              <a:rPr lang="fr-FR" sz="1800" b="1" dirty="0" smtClean="0">
                <a:solidFill>
                  <a:srgbClr val="C00000"/>
                </a:solidFill>
                <a:latin typeface="Tahoma" pitchFamily="34" charset="0"/>
                <a:ea typeface="Tahoma" pitchFamily="34" charset="0"/>
                <a:cs typeface="Tahoma" pitchFamily="34" charset="0"/>
              </a:rPr>
              <a:t>5- 10% </a:t>
            </a:r>
            <a:r>
              <a:rPr lang="fr-FR" sz="1800" b="1" dirty="0" smtClean="0">
                <a:latin typeface="Tahoma" pitchFamily="34" charset="0"/>
                <a:ea typeface="Tahoma" pitchFamily="34" charset="0"/>
                <a:cs typeface="Tahoma" pitchFamily="34" charset="0"/>
              </a:rPr>
              <a:t>de non diagnostic et </a:t>
            </a:r>
            <a:r>
              <a:rPr lang="fr-FR" sz="1800" b="1" dirty="0" smtClean="0">
                <a:solidFill>
                  <a:srgbClr val="C00000"/>
                </a:solidFill>
                <a:latin typeface="Tahoma" pitchFamily="34" charset="0"/>
                <a:ea typeface="Tahoma" pitchFamily="34" charset="0"/>
                <a:cs typeface="Tahoma" pitchFamily="34" charset="0"/>
              </a:rPr>
              <a:t>6 à 8% </a:t>
            </a:r>
            <a:r>
              <a:rPr lang="fr-FR" sz="1800" b="1" dirty="0" smtClean="0">
                <a:latin typeface="Tahoma" pitchFamily="34" charset="0"/>
                <a:ea typeface="Tahoma" pitchFamily="34" charset="0"/>
                <a:cs typeface="Tahoma" pitchFamily="34" charset="0"/>
              </a:rPr>
              <a:t>de faux négatifs.</a:t>
            </a:r>
          </a:p>
          <a:p>
            <a:pPr marL="0" indent="0" algn="just">
              <a:lnSpc>
                <a:spcPct val="160000"/>
              </a:lnSpc>
              <a:buNone/>
            </a:pPr>
            <a:r>
              <a:rPr lang="fr-FR" sz="1800" b="1" dirty="0" smtClean="0">
                <a:solidFill>
                  <a:srgbClr val="7030A0"/>
                </a:solidFill>
                <a:latin typeface="Tahoma" pitchFamily="34" charset="0"/>
                <a:ea typeface="Tahoma" pitchFamily="34" charset="0"/>
                <a:cs typeface="Tahoma" pitchFamily="34" charset="0"/>
              </a:rPr>
              <a:t>Peut-on remplacer la cytologie par la Tg de l’aiguille fine ?</a:t>
            </a:r>
          </a:p>
          <a:p>
            <a:pPr marL="0" indent="0" algn="just">
              <a:lnSpc>
                <a:spcPct val="160000"/>
              </a:lnSpc>
              <a:buNone/>
            </a:pPr>
            <a:r>
              <a:rPr lang="fr-FR" sz="1800" b="1" dirty="0" smtClean="0">
                <a:latin typeface="Tahoma" pitchFamily="34" charset="0"/>
                <a:ea typeface="Tahoma" pitchFamily="34" charset="0"/>
                <a:cs typeface="Tahoma" pitchFamily="34" charset="0"/>
              </a:rPr>
              <a:t>La réponse est </a:t>
            </a:r>
            <a:r>
              <a:rPr lang="fr-FR" sz="1800" b="1" dirty="0" smtClean="0">
                <a:solidFill>
                  <a:srgbClr val="7030A0"/>
                </a:solidFill>
                <a:latin typeface="Tahoma" pitchFamily="34" charset="0"/>
                <a:ea typeface="Tahoma" pitchFamily="34" charset="0"/>
                <a:cs typeface="Tahoma" pitchFamily="34" charset="0"/>
              </a:rPr>
              <a:t>non : </a:t>
            </a:r>
          </a:p>
          <a:p>
            <a:pPr marL="365760" lvl="1" indent="0" algn="just">
              <a:lnSpc>
                <a:spcPct val="160000"/>
              </a:lnSpc>
            </a:pPr>
            <a:r>
              <a:rPr lang="fr-FR" sz="1600" b="1" dirty="0" smtClean="0">
                <a:solidFill>
                  <a:srgbClr val="7030A0"/>
                </a:solidFill>
                <a:latin typeface="Tahoma" pitchFamily="34" charset="0"/>
                <a:ea typeface="Tahoma" pitchFamily="34" charset="0"/>
                <a:cs typeface="Tahoma" pitchFamily="34" charset="0"/>
              </a:rPr>
              <a:t> Faux négatifs : </a:t>
            </a:r>
            <a:r>
              <a:rPr lang="fr-FR" sz="1600" b="1" dirty="0" smtClean="0">
                <a:latin typeface="Tahoma" pitchFamily="34" charset="0"/>
                <a:ea typeface="Tahoma" pitchFamily="34" charset="0"/>
                <a:cs typeface="Tahoma" pitchFamily="34" charset="0"/>
              </a:rPr>
              <a:t>possibles dans les cancers peu différenciés</a:t>
            </a:r>
          </a:p>
          <a:p>
            <a:pPr marL="365760" lvl="1" indent="0" algn="just">
              <a:lnSpc>
                <a:spcPct val="160000"/>
              </a:lnSpc>
            </a:pPr>
            <a:r>
              <a:rPr lang="fr-FR" sz="1600" b="1" dirty="0" smtClean="0">
                <a:solidFill>
                  <a:srgbClr val="7030A0"/>
                </a:solidFill>
                <a:latin typeface="Tahoma" pitchFamily="34" charset="0"/>
                <a:ea typeface="Tahoma" pitchFamily="34" charset="0"/>
                <a:cs typeface="Tahoma" pitchFamily="34" charset="0"/>
              </a:rPr>
              <a:t> Faux positifs </a:t>
            </a:r>
            <a:r>
              <a:rPr lang="fr-FR" sz="1600" b="1" dirty="0" smtClean="0">
                <a:latin typeface="Tahoma" pitchFamily="34" charset="0"/>
                <a:ea typeface="Tahoma" pitchFamily="34" charset="0"/>
                <a:cs typeface="Tahoma" pitchFamily="34" charset="0"/>
              </a:rPr>
              <a:t>: juste après l’</a:t>
            </a:r>
            <a:r>
              <a:rPr lang="fr-FR" sz="1600" b="1" dirty="0" err="1" smtClean="0">
                <a:latin typeface="Tahoma" pitchFamily="34" charset="0"/>
                <a:ea typeface="Tahoma" pitchFamily="34" charset="0"/>
                <a:cs typeface="Tahoma" pitchFamily="34" charset="0"/>
              </a:rPr>
              <a:t>IRAthérapie</a:t>
            </a:r>
            <a:r>
              <a:rPr lang="fr-FR" sz="1600" b="1" dirty="0" smtClean="0">
                <a:latin typeface="Tahoma" pitchFamily="34" charset="0"/>
                <a:ea typeface="Tahoma" pitchFamily="34" charset="0"/>
                <a:cs typeface="Tahoma" pitchFamily="34" charset="0"/>
              </a:rPr>
              <a:t>.</a:t>
            </a:r>
          </a:p>
          <a:p>
            <a:pPr marL="365760" lvl="1" indent="0" algn="just">
              <a:lnSpc>
                <a:spcPct val="160000"/>
              </a:lnSpc>
            </a:pPr>
            <a:r>
              <a:rPr lang="fr-FR" sz="1600" b="1" dirty="0" smtClean="0">
                <a:solidFill>
                  <a:srgbClr val="7030A0"/>
                </a:solidFill>
                <a:latin typeface="Tahoma" pitchFamily="34" charset="0"/>
                <a:ea typeface="Tahoma" pitchFamily="34" charset="0"/>
                <a:cs typeface="Tahoma" pitchFamily="34" charset="0"/>
              </a:rPr>
              <a:t> </a:t>
            </a:r>
            <a:r>
              <a:rPr lang="fr-FR" sz="1600" b="1" dirty="0" smtClean="0">
                <a:latin typeface="Tahoma" pitchFamily="34" charset="0"/>
                <a:ea typeface="Tahoma" pitchFamily="34" charset="0"/>
                <a:cs typeface="Tahoma" pitchFamily="34" charset="0"/>
              </a:rPr>
              <a:t>L’association cytologie/Tg de l’aiguille fine améliore la sensibilité et la spécificité à </a:t>
            </a:r>
            <a:r>
              <a:rPr lang="fr-FR" sz="1600" b="1" dirty="0" smtClean="0">
                <a:solidFill>
                  <a:srgbClr val="7030A0"/>
                </a:solidFill>
                <a:latin typeface="Tahoma" pitchFamily="34" charset="0"/>
                <a:ea typeface="Tahoma" pitchFamily="34" charset="0"/>
                <a:cs typeface="Tahoma" pitchFamily="34" charset="0"/>
              </a:rPr>
              <a:t>100%.</a:t>
            </a:r>
          </a:p>
          <a:p>
            <a:pPr algn="just">
              <a:lnSpc>
                <a:spcPct val="160000"/>
              </a:lnSpc>
              <a:buNone/>
            </a:pPr>
            <a:endParaRPr lang="fr-FR" sz="1800" b="1" dirty="0" smtClean="0">
              <a:solidFill>
                <a:srgbClr val="7030A0"/>
              </a:solidFill>
              <a:latin typeface="Tahoma" pitchFamily="34" charset="0"/>
              <a:ea typeface="Tahoma" pitchFamily="34" charset="0"/>
              <a:cs typeface="Tahoma" pitchFamily="34" charset="0"/>
            </a:endParaRP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30</a:t>
            </a:fld>
            <a:endParaRPr lang="fr-FR"/>
          </a:p>
        </p:txBody>
      </p:sp>
      <p:sp>
        <p:nvSpPr>
          <p:cNvPr id="7" name="Rectangle 6"/>
          <p:cNvSpPr/>
          <p:nvPr/>
        </p:nvSpPr>
        <p:spPr>
          <a:xfrm>
            <a:off x="1142976" y="785794"/>
            <a:ext cx="6651180" cy="514308"/>
          </a:xfrm>
          <a:prstGeom prst="rect">
            <a:avLst/>
          </a:prstGeom>
        </p:spPr>
        <p:txBody>
          <a:bodyPr wrap="none">
            <a:spAutoFit/>
          </a:bodyPr>
          <a:lstStyle/>
          <a:p>
            <a:pPr algn="just">
              <a:lnSpc>
                <a:spcPct val="160000"/>
              </a:lnSpc>
              <a:buNone/>
            </a:pPr>
            <a:r>
              <a:rPr lang="fr-FR" sz="2000" b="1" dirty="0" smtClean="0">
                <a:solidFill>
                  <a:srgbClr val="7030A0"/>
                </a:solidFill>
                <a:latin typeface="Tahoma" pitchFamily="34" charset="0"/>
                <a:ea typeface="Tahoma" pitchFamily="34" charset="0"/>
                <a:cs typeface="Tahoma" pitchFamily="34" charset="0"/>
              </a:rPr>
              <a:t>3) Dosage dans le liquide rinçage de l’aiguille fine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7738" y="285728"/>
            <a:ext cx="7467600" cy="560406"/>
          </a:xfrm>
        </p:spPr>
        <p:txBody>
          <a:bodyPr/>
          <a:lstStyle/>
          <a:p>
            <a:pPr algn="ctr"/>
            <a:r>
              <a:rPr lang="fr-FR" b="1" dirty="0" smtClean="0">
                <a:latin typeface="Tahoma" pitchFamily="34" charset="0"/>
                <a:ea typeface="Tahoma" pitchFamily="34" charset="0"/>
                <a:cs typeface="Tahoma" pitchFamily="34" charset="0"/>
              </a:rPr>
              <a:t>CONCLUSION</a:t>
            </a:r>
            <a:endParaRPr lang="fr-FR" b="1" dirty="0">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357158" y="1357298"/>
            <a:ext cx="8215370" cy="4873752"/>
          </a:xfrm>
        </p:spPr>
        <p:txBody>
          <a:bodyPr>
            <a:normAutofit lnSpcReduction="10000"/>
          </a:bodyPr>
          <a:lstStyle/>
          <a:p>
            <a:pPr>
              <a:lnSpc>
                <a:spcPct val="150000"/>
              </a:lnSpc>
            </a:pPr>
            <a:r>
              <a:rPr lang="fr-FR" sz="2000" b="1" dirty="0" smtClean="0">
                <a:latin typeface="Tahoma" pitchFamily="34" charset="0"/>
                <a:ea typeface="Tahoma" pitchFamily="34" charset="0"/>
                <a:cs typeface="Tahoma" pitchFamily="34" charset="0"/>
              </a:rPr>
              <a:t>Suivi des patients porteurs de CDT a largement évolué</a:t>
            </a:r>
          </a:p>
          <a:p>
            <a:pPr>
              <a:lnSpc>
                <a:spcPct val="150000"/>
              </a:lnSpc>
            </a:pPr>
            <a:r>
              <a:rPr lang="fr-FR" sz="2000" b="1" dirty="0" smtClean="0">
                <a:latin typeface="Tahoma" pitchFamily="34" charset="0"/>
                <a:ea typeface="Tahoma" pitchFamily="34" charset="0"/>
                <a:cs typeface="Tahoma" pitchFamily="34" charset="0"/>
              </a:rPr>
              <a:t>A ce jour, </a:t>
            </a:r>
            <a:r>
              <a:rPr lang="fr-FR" sz="2000" b="1" dirty="0" err="1" smtClean="0">
                <a:latin typeface="Tahoma" pitchFamily="34" charset="0"/>
                <a:ea typeface="Tahoma" pitchFamily="34" charset="0"/>
                <a:cs typeface="Tahoma" pitchFamily="34" charset="0"/>
              </a:rPr>
              <a:t>Eléménts</a:t>
            </a:r>
            <a:r>
              <a:rPr lang="fr-FR" sz="2000" b="1" dirty="0" smtClean="0">
                <a:latin typeface="Tahoma" pitchFamily="34" charset="0"/>
                <a:ea typeface="Tahoma" pitchFamily="34" charset="0"/>
                <a:cs typeface="Tahoma" pitchFamily="34" charset="0"/>
              </a:rPr>
              <a:t> clé de ce suivi : le dosage de la Tg et l’échographie cervicale.</a:t>
            </a:r>
          </a:p>
          <a:p>
            <a:pPr>
              <a:lnSpc>
                <a:spcPct val="150000"/>
              </a:lnSpc>
            </a:pPr>
            <a:r>
              <a:rPr lang="fr-FR" sz="2000" b="1" dirty="0" smtClean="0">
                <a:latin typeface="Tahoma" pitchFamily="34" charset="0"/>
                <a:ea typeface="Tahoma" pitchFamily="34" charset="0"/>
                <a:cs typeface="Tahoma" pitchFamily="34" charset="0"/>
              </a:rPr>
              <a:t>Les dosages de Tg sont actuellement bien maitrisés  bien que certains écueils restent inévitables : </a:t>
            </a:r>
          </a:p>
          <a:p>
            <a:pPr lvl="1">
              <a:lnSpc>
                <a:spcPct val="150000"/>
              </a:lnSpc>
            </a:pPr>
            <a:r>
              <a:rPr lang="fr-FR" sz="2000" b="1" dirty="0" smtClean="0">
                <a:latin typeface="Tahoma" pitchFamily="34" charset="0"/>
                <a:ea typeface="Tahoma" pitchFamily="34" charset="0"/>
                <a:cs typeface="Tahoma" pitchFamily="34" charset="0"/>
              </a:rPr>
              <a:t>différence de standardisation, </a:t>
            </a:r>
          </a:p>
          <a:p>
            <a:pPr lvl="1">
              <a:lnSpc>
                <a:spcPct val="150000"/>
              </a:lnSpc>
            </a:pPr>
            <a:r>
              <a:rPr lang="fr-FR" sz="2000" b="1" dirty="0" smtClean="0">
                <a:latin typeface="Tahoma" pitchFamily="34" charset="0"/>
                <a:ea typeface="Tahoma" pitchFamily="34" charset="0"/>
                <a:cs typeface="Tahoma" pitchFamily="34" charset="0"/>
              </a:rPr>
              <a:t>interférences des auto-anticorps </a:t>
            </a:r>
          </a:p>
          <a:p>
            <a:pPr lvl="1">
              <a:lnSpc>
                <a:spcPct val="150000"/>
              </a:lnSpc>
            </a:pPr>
            <a:r>
              <a:rPr lang="fr-FR" sz="2000" b="1" dirty="0" smtClean="0">
                <a:latin typeface="Tahoma" pitchFamily="34" charset="0"/>
                <a:ea typeface="Tahoma" pitchFamily="34" charset="0"/>
                <a:cs typeface="Tahoma" pitchFamily="34" charset="0"/>
              </a:rPr>
              <a:t>Seuils de sensibilité différents</a:t>
            </a:r>
          </a:p>
          <a:p>
            <a:pPr lvl="1">
              <a:lnSpc>
                <a:spcPct val="150000"/>
              </a:lnSpc>
            </a:pPr>
            <a:r>
              <a:rPr lang="fr-FR" sz="2000" b="1" dirty="0" smtClean="0">
                <a:latin typeface="Tahoma" pitchFamily="34" charset="0"/>
                <a:ea typeface="Tahoma" pitchFamily="34" charset="0"/>
                <a:cs typeface="Tahoma" pitchFamily="34" charset="0"/>
              </a:rPr>
              <a:t>Pb de discordance : Communication biologiste –clinicien : incontournable</a:t>
            </a:r>
            <a:endParaRPr lang="fr-FR" sz="2000" b="1" dirty="0">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65F4D26B-AA9B-4CCC-898D-7F43451DF1B3}" type="slidenum">
              <a:rPr lang="fr-FR" smtClean="0"/>
              <a:pPr/>
              <a:t>31</a:t>
            </a:fld>
            <a:endParaRPr lang="fr-F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sz="quarter" idx="1"/>
          </p:nvPr>
        </p:nvSpPr>
        <p:spPr/>
        <p:txBody>
          <a:bodyPr/>
          <a:lstStyle/>
          <a:p>
            <a:pPr>
              <a:buNone/>
            </a:pPr>
            <a:r>
              <a:rPr lang="fr-FR" dirty="0" smtClean="0"/>
              <a:t>Merci de votre attention</a:t>
            </a:r>
            <a:endParaRPr lang="fr-FR" dirty="0"/>
          </a:p>
        </p:txBody>
      </p:sp>
      <p:sp>
        <p:nvSpPr>
          <p:cNvPr id="4" name="Espace réservé du numéro de diapositive 3"/>
          <p:cNvSpPr>
            <a:spLocks noGrp="1"/>
          </p:cNvSpPr>
          <p:nvPr>
            <p:ph type="sldNum" sz="quarter" idx="15"/>
          </p:nvPr>
        </p:nvSpPr>
        <p:spPr/>
        <p:txBody>
          <a:bodyPr/>
          <a:lstStyle/>
          <a:p>
            <a:fld id="{65F4D26B-AA9B-4CCC-898D-7F43451DF1B3}" type="slidenum">
              <a:rPr lang="fr-FR" smtClean="0"/>
              <a:pPr/>
              <a:t>32</a:t>
            </a:fld>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47738" y="500050"/>
            <a:ext cx="7467600" cy="571496"/>
          </a:xfrm>
        </p:spPr>
        <p:txBody>
          <a:bodyPr>
            <a:normAutofit/>
          </a:bodyPr>
          <a:lstStyle/>
          <a:p>
            <a:pPr algn="ctr"/>
            <a:r>
              <a:rPr lang="fr-FR" sz="2800" b="1" dirty="0" smtClean="0">
                <a:solidFill>
                  <a:schemeClr val="tx2">
                    <a:lumMod val="75000"/>
                  </a:schemeClr>
                </a:solidFill>
                <a:latin typeface="Tahoma" pitchFamily="34" charset="0"/>
                <a:ea typeface="Tahoma" pitchFamily="34" charset="0"/>
                <a:cs typeface="Tahoma" pitchFamily="34" charset="0"/>
              </a:rPr>
              <a:t>STRUCTURE</a:t>
            </a:r>
            <a:endParaRPr lang="fr-FR" sz="2800" b="1" dirty="0">
              <a:solidFill>
                <a:schemeClr val="tx2">
                  <a:lumMod val="75000"/>
                </a:schemeClr>
              </a:solidFill>
              <a:latin typeface="Tahoma" pitchFamily="34" charset="0"/>
              <a:ea typeface="Tahoma" pitchFamily="34" charset="0"/>
              <a:cs typeface="Tahoma" pitchFamily="34" charset="0"/>
            </a:endParaRPr>
          </a:p>
        </p:txBody>
      </p:sp>
      <p:sp>
        <p:nvSpPr>
          <p:cNvPr id="3" name="Espace réservé du contenu 2"/>
          <p:cNvSpPr>
            <a:spLocks noGrp="1"/>
          </p:cNvSpPr>
          <p:nvPr>
            <p:ph sz="quarter" idx="1"/>
          </p:nvPr>
        </p:nvSpPr>
        <p:spPr>
          <a:xfrm>
            <a:off x="285720" y="1357298"/>
            <a:ext cx="8358246" cy="5143536"/>
          </a:xfrm>
        </p:spPr>
        <p:txBody>
          <a:bodyPr>
            <a:noAutofit/>
          </a:bodyPr>
          <a:lstStyle/>
          <a:p>
            <a:pPr algn="just">
              <a:lnSpc>
                <a:spcPct val="150000"/>
              </a:lnSpc>
            </a:pPr>
            <a:r>
              <a:rPr lang="fr-FR" sz="1800" b="1" dirty="0" smtClean="0">
                <a:latin typeface="Tahoma" pitchFamily="34" charset="0"/>
                <a:ea typeface="Tahoma" pitchFamily="34" charset="0"/>
                <a:cs typeface="Tahoma" pitchFamily="34" charset="0"/>
              </a:rPr>
              <a:t>Glycoprotéine iodée  </a:t>
            </a:r>
            <a:r>
              <a:rPr lang="fr-FR" sz="1800" b="1" dirty="0" err="1" smtClean="0">
                <a:latin typeface="Tahoma" pitchFamily="34" charset="0"/>
                <a:ea typeface="Tahoma" pitchFamily="34" charset="0"/>
                <a:cs typeface="Tahoma" pitchFamily="34" charset="0"/>
              </a:rPr>
              <a:t>homodimérique</a:t>
            </a:r>
            <a:r>
              <a:rPr lang="fr-FR" sz="1800" b="1" dirty="0" smtClean="0">
                <a:latin typeface="Tahoma" pitchFamily="34" charset="0"/>
                <a:ea typeface="Tahoma" pitchFamily="34" charset="0"/>
                <a:cs typeface="Tahoma" pitchFamily="34" charset="0"/>
              </a:rPr>
              <a:t> de 660 </a:t>
            </a:r>
            <a:r>
              <a:rPr lang="fr-FR" sz="1800" b="1" dirty="0" err="1" smtClean="0">
                <a:latin typeface="Tahoma" pitchFamily="34" charset="0"/>
                <a:ea typeface="Tahoma" pitchFamily="34" charset="0"/>
                <a:cs typeface="Tahoma" pitchFamily="34" charset="0"/>
              </a:rPr>
              <a:t>Kda</a:t>
            </a:r>
            <a:r>
              <a:rPr lang="fr-FR" sz="1800" b="1" dirty="0" smtClean="0">
                <a:latin typeface="Tahoma" pitchFamily="34" charset="0"/>
                <a:ea typeface="Tahoma" pitchFamily="34" charset="0"/>
                <a:cs typeface="Tahoma" pitchFamily="34" charset="0"/>
              </a:rPr>
              <a:t> </a:t>
            </a:r>
          </a:p>
          <a:p>
            <a:pPr algn="just">
              <a:lnSpc>
                <a:spcPct val="150000"/>
              </a:lnSpc>
            </a:pPr>
            <a:r>
              <a:rPr lang="fr-FR" sz="1800" b="1" dirty="0" smtClean="0">
                <a:latin typeface="Tahoma" pitchFamily="34" charset="0"/>
                <a:ea typeface="Tahoma" pitchFamily="34" charset="0"/>
                <a:cs typeface="Tahoma" pitchFamily="34" charset="0"/>
              </a:rPr>
              <a:t>Formée de 2 s/unités de </a:t>
            </a:r>
            <a:r>
              <a:rPr lang="fr-FR" sz="1800" b="1" dirty="0" smtClean="0">
                <a:solidFill>
                  <a:srgbClr val="C00000"/>
                </a:solidFill>
                <a:latin typeface="Tahoma" pitchFamily="34" charset="0"/>
                <a:ea typeface="Tahoma" pitchFamily="34" charset="0"/>
                <a:cs typeface="Tahoma" pitchFamily="34" charset="0"/>
              </a:rPr>
              <a:t>2749 AA </a:t>
            </a:r>
            <a:r>
              <a:rPr lang="fr-FR" sz="1800" b="1" dirty="0" smtClean="0">
                <a:latin typeface="Tahoma" pitchFamily="34" charset="0"/>
                <a:ea typeface="Tahoma" pitchFamily="34" charset="0"/>
                <a:cs typeface="Tahoma" pitchFamily="34" charset="0"/>
              </a:rPr>
              <a:t>(330 </a:t>
            </a:r>
            <a:r>
              <a:rPr lang="fr-FR" sz="1800" b="1" dirty="0" err="1" smtClean="0">
                <a:latin typeface="Tahoma" pitchFamily="34" charset="0"/>
                <a:ea typeface="Tahoma" pitchFamily="34" charset="0"/>
                <a:cs typeface="Tahoma" pitchFamily="34" charset="0"/>
              </a:rPr>
              <a:t>Kda</a:t>
            </a:r>
            <a:r>
              <a:rPr lang="fr-FR" sz="1800" b="1" dirty="0" smtClean="0">
                <a:latin typeface="Tahoma" pitchFamily="34" charset="0"/>
                <a:ea typeface="Tahoma" pitchFamily="34" charset="0"/>
                <a:cs typeface="Tahoma" pitchFamily="34" charset="0"/>
              </a:rPr>
              <a:t>) liées par des </a:t>
            </a:r>
            <a:r>
              <a:rPr lang="fr-FR" sz="1800" b="1" dirty="0" smtClean="0">
                <a:solidFill>
                  <a:srgbClr val="C00000"/>
                </a:solidFill>
                <a:latin typeface="Tahoma" pitchFamily="34" charset="0"/>
                <a:ea typeface="Tahoma" pitchFamily="34" charset="0"/>
                <a:cs typeface="Tahoma" pitchFamily="34" charset="0"/>
              </a:rPr>
              <a:t>ponts disulfures.</a:t>
            </a:r>
          </a:p>
          <a:p>
            <a:pPr algn="just">
              <a:lnSpc>
                <a:spcPct val="150000"/>
              </a:lnSpc>
            </a:pPr>
            <a:r>
              <a:rPr lang="fr-FR" sz="1800" b="1" dirty="0" smtClean="0">
                <a:latin typeface="Tahoma" pitchFamily="34" charset="0"/>
                <a:ea typeface="Tahoma" pitchFamily="34" charset="0"/>
                <a:cs typeface="Tahoma" pitchFamily="34" charset="0"/>
              </a:rPr>
              <a:t>Les 2 chaînes sont </a:t>
            </a:r>
            <a:r>
              <a:rPr lang="fr-FR" sz="1800" b="1" dirty="0" smtClean="0">
                <a:solidFill>
                  <a:srgbClr val="C00000"/>
                </a:solidFill>
                <a:latin typeface="Tahoma" pitchFamily="34" charset="0"/>
                <a:ea typeface="Tahoma" pitchFamily="34" charset="0"/>
                <a:cs typeface="Tahoma" pitchFamily="34" charset="0"/>
              </a:rPr>
              <a:t>identiques </a:t>
            </a:r>
            <a:r>
              <a:rPr lang="fr-FR" sz="1800" b="1" dirty="0" smtClean="0">
                <a:latin typeface="Tahoma" pitchFamily="34" charset="0"/>
                <a:ea typeface="Tahoma" pitchFamily="34" charset="0"/>
                <a:cs typeface="Tahoma" pitchFamily="34" charset="0"/>
              </a:rPr>
              <a:t>au moment de leur synthèse puis subissent des </a:t>
            </a:r>
            <a:r>
              <a:rPr lang="fr-FR" sz="1800" b="1" dirty="0" err="1" smtClean="0">
                <a:solidFill>
                  <a:srgbClr val="7030A0"/>
                </a:solidFill>
                <a:latin typeface="Tahoma" pitchFamily="34" charset="0"/>
                <a:ea typeface="Tahoma" pitchFamily="34" charset="0"/>
                <a:cs typeface="Tahoma" pitchFamily="34" charset="0"/>
              </a:rPr>
              <a:t>glycosylations</a:t>
            </a:r>
            <a:r>
              <a:rPr lang="fr-FR" sz="1800" b="1" dirty="0" smtClean="0">
                <a:solidFill>
                  <a:srgbClr val="C00000"/>
                </a:solidFill>
                <a:latin typeface="Tahoma" pitchFamily="34" charset="0"/>
                <a:ea typeface="Tahoma" pitchFamily="34" charset="0"/>
                <a:cs typeface="Tahoma" pitchFamily="34" charset="0"/>
              </a:rPr>
              <a:t>, </a:t>
            </a:r>
            <a:r>
              <a:rPr lang="fr-FR" sz="1800" b="1" dirty="0" smtClean="0">
                <a:solidFill>
                  <a:srgbClr val="7030A0"/>
                </a:solidFill>
                <a:latin typeface="Tahoma" pitchFamily="34" charset="0"/>
                <a:ea typeface="Tahoma" pitchFamily="34" charset="0"/>
                <a:cs typeface="Tahoma" pitchFamily="34" charset="0"/>
              </a:rPr>
              <a:t>phosphorylations</a:t>
            </a:r>
            <a:r>
              <a:rPr lang="fr-FR" sz="1800" b="1" dirty="0" smtClean="0">
                <a:solidFill>
                  <a:srgbClr val="C00000"/>
                </a:solidFill>
                <a:latin typeface="Tahoma" pitchFamily="34" charset="0"/>
                <a:ea typeface="Tahoma" pitchFamily="34" charset="0"/>
                <a:cs typeface="Tahoma" pitchFamily="34" charset="0"/>
              </a:rPr>
              <a:t>, </a:t>
            </a:r>
            <a:r>
              <a:rPr lang="fr-FR" sz="1800" b="1" dirty="0" smtClean="0">
                <a:solidFill>
                  <a:srgbClr val="7030A0"/>
                </a:solidFill>
                <a:latin typeface="Tahoma" pitchFamily="34" charset="0"/>
                <a:ea typeface="Tahoma" pitchFamily="34" charset="0"/>
                <a:cs typeface="Tahoma" pitchFamily="34" charset="0"/>
              </a:rPr>
              <a:t>iodations</a:t>
            </a:r>
            <a:r>
              <a:rPr lang="fr-FR" sz="1800" b="1" dirty="0" smtClean="0">
                <a:solidFill>
                  <a:srgbClr val="C00000"/>
                </a:solidFill>
                <a:latin typeface="Tahoma" pitchFamily="34" charset="0"/>
                <a:ea typeface="Tahoma" pitchFamily="34" charset="0"/>
                <a:cs typeface="Tahoma" pitchFamily="34" charset="0"/>
              </a:rPr>
              <a:t>.</a:t>
            </a:r>
          </a:p>
          <a:p>
            <a:pPr algn="just">
              <a:lnSpc>
                <a:spcPct val="150000"/>
              </a:lnSpc>
            </a:pPr>
            <a:r>
              <a:rPr lang="fr-FR" sz="1800" b="1" dirty="0" smtClean="0">
                <a:latin typeface="Tahoma" pitchFamily="34" charset="0"/>
                <a:ea typeface="Tahoma" pitchFamily="34" charset="0"/>
                <a:cs typeface="Tahoma" pitchFamily="34" charset="0"/>
              </a:rPr>
              <a:t>Les chaînes s’associent en</a:t>
            </a:r>
            <a:r>
              <a:rPr lang="fr-FR" sz="1800" b="1" dirty="0" smtClean="0">
                <a:solidFill>
                  <a:srgbClr val="C00000"/>
                </a:solidFill>
                <a:latin typeface="Tahoma" pitchFamily="34" charset="0"/>
                <a:ea typeface="Tahoma" pitchFamily="34" charset="0"/>
                <a:cs typeface="Tahoma" pitchFamily="34" charset="0"/>
              </a:rPr>
              <a:t> </a:t>
            </a:r>
            <a:r>
              <a:rPr lang="fr-FR" sz="1800" b="1" dirty="0" err="1" smtClean="0">
                <a:solidFill>
                  <a:srgbClr val="0070C0"/>
                </a:solidFill>
                <a:latin typeface="Tahoma" pitchFamily="34" charset="0"/>
                <a:ea typeface="Tahoma" pitchFamily="34" charset="0"/>
                <a:cs typeface="Tahoma" pitchFamily="34" charset="0"/>
              </a:rPr>
              <a:t>tetramères</a:t>
            </a:r>
            <a:r>
              <a:rPr lang="fr-FR" sz="1800" b="1" dirty="0" smtClean="0">
                <a:solidFill>
                  <a:srgbClr val="C0000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ou</a:t>
            </a:r>
            <a:r>
              <a:rPr lang="fr-FR" sz="1800" b="1" dirty="0" smtClean="0">
                <a:solidFill>
                  <a:srgbClr val="C00000"/>
                </a:solidFill>
                <a:latin typeface="Tahoma" pitchFamily="34" charset="0"/>
                <a:ea typeface="Tahoma" pitchFamily="34" charset="0"/>
                <a:cs typeface="Tahoma" pitchFamily="34" charset="0"/>
              </a:rPr>
              <a:t> </a:t>
            </a:r>
            <a:r>
              <a:rPr lang="fr-FR" sz="1800" b="1" dirty="0" smtClean="0">
                <a:solidFill>
                  <a:srgbClr val="0070C0"/>
                </a:solidFill>
                <a:latin typeface="Tahoma" pitchFamily="34" charset="0"/>
                <a:ea typeface="Tahoma" pitchFamily="34" charset="0"/>
                <a:cs typeface="Tahoma" pitchFamily="34" charset="0"/>
              </a:rPr>
              <a:t>hexamères</a:t>
            </a:r>
            <a:r>
              <a:rPr lang="fr-FR" sz="1800" b="1" dirty="0" smtClean="0">
                <a:solidFill>
                  <a:srgbClr val="C0000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dont</a:t>
            </a:r>
            <a:r>
              <a:rPr lang="fr-FR" sz="1800" b="1" dirty="0" smtClean="0">
                <a:solidFill>
                  <a:srgbClr val="C00000"/>
                </a:solidFill>
                <a:latin typeface="Tahoma" pitchFamily="34" charset="0"/>
                <a:ea typeface="Tahoma" pitchFamily="34" charset="0"/>
                <a:cs typeface="Tahoma" pitchFamily="34" charset="0"/>
              </a:rPr>
              <a:t> l’iode </a:t>
            </a:r>
            <a:r>
              <a:rPr lang="fr-FR" sz="1800" b="1" dirty="0" smtClean="0">
                <a:latin typeface="Tahoma" pitchFamily="34" charset="0"/>
                <a:ea typeface="Tahoma" pitchFamily="34" charset="0"/>
                <a:cs typeface="Tahoma" pitchFamily="34" charset="0"/>
              </a:rPr>
              <a:t>est</a:t>
            </a:r>
            <a:r>
              <a:rPr lang="fr-FR" sz="1800" b="1" dirty="0" smtClean="0">
                <a:solidFill>
                  <a:srgbClr val="C0000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un </a:t>
            </a:r>
            <a:r>
              <a:rPr lang="fr-FR" sz="1800" b="1" dirty="0" smtClean="0">
                <a:solidFill>
                  <a:srgbClr val="C00000"/>
                </a:solidFill>
                <a:latin typeface="Tahoma" pitchFamily="34" charset="0"/>
                <a:ea typeface="Tahoma" pitchFamily="34" charset="0"/>
                <a:cs typeface="Tahoma" pitchFamily="34" charset="0"/>
              </a:rPr>
              <a:t>stabilisant </a:t>
            </a:r>
            <a:r>
              <a:rPr lang="fr-FR" sz="1800" b="1" dirty="0" smtClean="0">
                <a:latin typeface="Tahoma" pitchFamily="34" charset="0"/>
                <a:ea typeface="Tahoma" pitchFamily="34" charset="0"/>
                <a:cs typeface="Tahoma" pitchFamily="34" charset="0"/>
              </a:rPr>
              <a:t>de la conformation.</a:t>
            </a:r>
          </a:p>
          <a:p>
            <a:pPr algn="just">
              <a:lnSpc>
                <a:spcPct val="150000"/>
              </a:lnSpc>
            </a:pPr>
            <a:r>
              <a:rPr lang="fr-FR" sz="1800" b="1" dirty="0" smtClean="0">
                <a:latin typeface="Tahoma" pitchFamily="34" charset="0"/>
                <a:ea typeface="Tahoma" pitchFamily="34" charset="0"/>
                <a:cs typeface="Tahoma" pitchFamily="34" charset="0"/>
              </a:rPr>
              <a:t>Chez les sujets </a:t>
            </a:r>
            <a:r>
              <a:rPr lang="fr-FR" sz="1800" b="1" dirty="0" smtClean="0">
                <a:solidFill>
                  <a:srgbClr val="C00000"/>
                </a:solidFill>
                <a:latin typeface="Tahoma" pitchFamily="34" charset="0"/>
                <a:ea typeface="Tahoma" pitchFamily="34" charset="0"/>
                <a:cs typeface="Tahoma" pitchFamily="34" charset="0"/>
              </a:rPr>
              <a:t>normaux : </a:t>
            </a:r>
            <a:r>
              <a:rPr lang="fr-FR" sz="1800" b="1" dirty="0" smtClean="0">
                <a:latin typeface="Tahoma" pitchFamily="34" charset="0"/>
                <a:ea typeface="Tahoma" pitchFamily="34" charset="0"/>
                <a:cs typeface="Tahoma" pitchFamily="34" charset="0"/>
              </a:rPr>
              <a:t>différents degrés d’iodation et de </a:t>
            </a:r>
            <a:r>
              <a:rPr lang="fr-FR" sz="1800" b="1" dirty="0" err="1" smtClean="0">
                <a:latin typeface="Tahoma" pitchFamily="34" charset="0"/>
                <a:ea typeface="Tahoma" pitchFamily="34" charset="0"/>
                <a:cs typeface="Tahoma" pitchFamily="34" charset="0"/>
              </a:rPr>
              <a:t>glycosylation</a:t>
            </a:r>
            <a:r>
              <a:rPr lang="fr-FR" sz="1800" b="1" dirty="0" smtClean="0">
                <a:latin typeface="Tahoma" pitchFamily="34" charset="0"/>
                <a:ea typeface="Tahoma" pitchFamily="34" charset="0"/>
                <a:cs typeface="Tahoma" pitchFamily="34" charset="0"/>
              </a:rPr>
              <a:t> </a:t>
            </a:r>
            <a:r>
              <a:rPr lang="fr-FR" sz="1800" b="1" dirty="0" smtClean="0">
                <a:solidFill>
                  <a:srgbClr val="C00000"/>
                </a:solidFill>
                <a:latin typeface="Tahoma" pitchFamily="34" charset="0"/>
                <a:ea typeface="Tahoma" pitchFamily="34" charset="0"/>
                <a:cs typeface="Tahoma" pitchFamily="34" charset="0"/>
              </a:rPr>
              <a:t>: masquer ou exposer des </a:t>
            </a:r>
            <a:r>
              <a:rPr lang="fr-FR" sz="1800" b="1" dirty="0" err="1" smtClean="0">
                <a:solidFill>
                  <a:srgbClr val="C00000"/>
                </a:solidFill>
                <a:latin typeface="Tahoma" pitchFamily="34" charset="0"/>
                <a:ea typeface="Tahoma" pitchFamily="34" charset="0"/>
                <a:cs typeface="Tahoma" pitchFamily="34" charset="0"/>
              </a:rPr>
              <a:t>épitopes</a:t>
            </a:r>
            <a:r>
              <a:rPr lang="fr-FR" sz="1800" b="1" dirty="0" smtClean="0">
                <a:solidFill>
                  <a:srgbClr val="C00000"/>
                </a:solidFill>
                <a:latin typeface="Tahoma" pitchFamily="34" charset="0"/>
                <a:ea typeface="Tahoma" pitchFamily="34" charset="0"/>
                <a:cs typeface="Tahoma" pitchFamily="34" charset="0"/>
              </a:rPr>
              <a:t> de la Tg.</a:t>
            </a:r>
          </a:p>
          <a:p>
            <a:pPr algn="just">
              <a:lnSpc>
                <a:spcPct val="150000"/>
              </a:lnSpc>
            </a:pPr>
            <a:r>
              <a:rPr lang="fr-FR" sz="1800" b="1" dirty="0" smtClean="0">
                <a:solidFill>
                  <a:srgbClr val="C00000"/>
                </a:solidFill>
                <a:latin typeface="Tahoma" pitchFamily="34" charset="0"/>
                <a:ea typeface="Tahoma" pitchFamily="34" charset="0"/>
                <a:cs typeface="Tahoma" pitchFamily="34" charset="0"/>
              </a:rPr>
              <a:t>CDT : </a:t>
            </a:r>
            <a:r>
              <a:rPr lang="fr-FR" sz="1800" b="1" dirty="0" smtClean="0">
                <a:latin typeface="Tahoma" pitchFamily="34" charset="0"/>
                <a:ea typeface="Tahoma" pitchFamily="34" charset="0"/>
                <a:cs typeface="Tahoma" pitchFamily="34" charset="0"/>
              </a:rPr>
              <a:t>structure de Tg plutôt </a:t>
            </a:r>
            <a:r>
              <a:rPr lang="fr-FR" sz="1800" b="1" dirty="0" smtClean="0">
                <a:solidFill>
                  <a:srgbClr val="C00000"/>
                </a:solidFill>
                <a:latin typeface="Tahoma" pitchFamily="34" charset="0"/>
                <a:ea typeface="Tahoma" pitchFamily="34" charset="0"/>
                <a:cs typeface="Tahoma" pitchFamily="34" charset="0"/>
              </a:rPr>
              <a:t>homogène, peu ou pas iodée </a:t>
            </a:r>
            <a:r>
              <a:rPr lang="fr-FR" sz="1800" b="1" dirty="0" smtClean="0">
                <a:latin typeface="Tahoma" pitchFamily="34" charset="0"/>
                <a:ea typeface="Tahoma" pitchFamily="34" charset="0"/>
                <a:cs typeface="Tahoma" pitchFamily="34" charset="0"/>
              </a:rPr>
              <a:t>avec</a:t>
            </a:r>
            <a:r>
              <a:rPr lang="fr-FR" sz="1800" b="1" dirty="0" smtClean="0">
                <a:solidFill>
                  <a:srgbClr val="C00000"/>
                </a:solidFill>
                <a:latin typeface="Tahoma" pitchFamily="34" charset="0"/>
                <a:ea typeface="Tahoma" pitchFamily="34" charset="0"/>
                <a:cs typeface="Tahoma" pitchFamily="34" charset="0"/>
              </a:rPr>
              <a:t> </a:t>
            </a:r>
            <a:r>
              <a:rPr lang="fr-FR" sz="1800" b="1" dirty="0" smtClean="0">
                <a:latin typeface="Tahoma" pitchFamily="34" charset="0"/>
                <a:ea typeface="Tahoma" pitchFamily="34" charset="0"/>
                <a:cs typeface="Tahoma" pitchFamily="34" charset="0"/>
              </a:rPr>
              <a:t>des</a:t>
            </a:r>
            <a:r>
              <a:rPr lang="fr-FR" sz="1800" b="1" dirty="0" smtClean="0">
                <a:solidFill>
                  <a:srgbClr val="C00000"/>
                </a:solidFill>
                <a:latin typeface="Tahoma" pitchFamily="34" charset="0"/>
                <a:ea typeface="Tahoma" pitchFamily="34" charset="0"/>
                <a:cs typeface="Tahoma" pitchFamily="34" charset="0"/>
              </a:rPr>
              <a:t> altérations </a:t>
            </a:r>
            <a:r>
              <a:rPr lang="fr-FR" sz="1800" b="1" dirty="0" smtClean="0">
                <a:latin typeface="Tahoma" pitchFamily="34" charset="0"/>
                <a:ea typeface="Tahoma" pitchFamily="34" charset="0"/>
                <a:cs typeface="Tahoma" pitchFamily="34" charset="0"/>
              </a:rPr>
              <a:t>de la </a:t>
            </a:r>
            <a:r>
              <a:rPr lang="fr-FR" sz="1800" b="1" dirty="0" err="1" smtClean="0">
                <a:latin typeface="Tahoma" pitchFamily="34" charset="0"/>
                <a:ea typeface="Tahoma" pitchFamily="34" charset="0"/>
                <a:cs typeface="Tahoma" pitchFamily="34" charset="0"/>
              </a:rPr>
              <a:t>glycosylation</a:t>
            </a:r>
            <a:r>
              <a:rPr lang="fr-FR" sz="1800" b="1" dirty="0" smtClean="0">
                <a:latin typeface="Tahoma" pitchFamily="34" charset="0"/>
                <a:ea typeface="Tahoma" pitchFamily="34" charset="0"/>
                <a:cs typeface="Tahoma" pitchFamily="34" charset="0"/>
              </a:rPr>
              <a:t>.</a:t>
            </a:r>
            <a:endParaRPr lang="fr-FR" sz="1800" b="1" dirty="0">
              <a:latin typeface="Tahoma" pitchFamily="34" charset="0"/>
              <a:ea typeface="Tahoma" pitchFamily="34" charset="0"/>
              <a:cs typeface="Tahoma" pitchFamily="34" charset="0"/>
            </a:endParaRPr>
          </a:p>
        </p:txBody>
      </p:sp>
      <p:sp>
        <p:nvSpPr>
          <p:cNvPr id="6" name="Espace réservé du numéro de diapositive 5"/>
          <p:cNvSpPr>
            <a:spLocks noGrp="1"/>
          </p:cNvSpPr>
          <p:nvPr>
            <p:ph type="sldNum" sz="quarter" idx="15"/>
          </p:nvPr>
        </p:nvSpPr>
        <p:spPr/>
        <p:txBody>
          <a:bodyPr/>
          <a:lstStyle/>
          <a:p>
            <a:fld id="{F0197FF5-8EAF-44E8-A9D2-E24EE693E041}" type="slidenum">
              <a:rPr lang="fr-FR" smtClean="0"/>
              <a:pPr/>
              <a:t>4</a:t>
            </a:fld>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19176" y="142852"/>
            <a:ext cx="7467600" cy="714380"/>
          </a:xfrm>
        </p:spPr>
        <p:txBody>
          <a:bodyPr>
            <a:normAutofit/>
          </a:bodyPr>
          <a:lstStyle/>
          <a:p>
            <a:pPr algn="ctr"/>
            <a:r>
              <a:rPr lang="fr-FR" sz="2800" b="1" dirty="0" smtClean="0">
                <a:solidFill>
                  <a:schemeClr val="tx2">
                    <a:lumMod val="75000"/>
                  </a:schemeClr>
                </a:solidFill>
                <a:latin typeface="Tahoma" pitchFamily="34" charset="0"/>
                <a:ea typeface="Tahoma" pitchFamily="34" charset="0"/>
                <a:cs typeface="Tahoma" pitchFamily="34" charset="0"/>
              </a:rPr>
              <a:t>SYNTHÈSE ET SÉCRÉTION</a:t>
            </a:r>
            <a:endParaRPr lang="fr-FR" sz="2800" b="1" dirty="0">
              <a:solidFill>
                <a:schemeClr val="tx2">
                  <a:lumMod val="75000"/>
                </a:schemeClr>
              </a:solidFill>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5"/>
          </p:nvPr>
        </p:nvSpPr>
        <p:spPr/>
        <p:txBody>
          <a:bodyPr/>
          <a:lstStyle/>
          <a:p>
            <a:fld id="{F0197FF5-8EAF-44E8-A9D2-E24EE693E041}" type="slidenum">
              <a:rPr lang="fr-FR" smtClean="0"/>
              <a:pPr/>
              <a:t>5</a:t>
            </a:fld>
            <a:endParaRPr lang="fr-FR"/>
          </a:p>
        </p:txBody>
      </p:sp>
      <p:sp>
        <p:nvSpPr>
          <p:cNvPr id="6" name="Espace réservé du contenu 5"/>
          <p:cNvSpPr>
            <a:spLocks noGrp="1"/>
          </p:cNvSpPr>
          <p:nvPr>
            <p:ph sz="quarter" idx="1"/>
          </p:nvPr>
        </p:nvSpPr>
        <p:spPr>
          <a:xfrm>
            <a:off x="214282" y="1000108"/>
            <a:ext cx="8358246" cy="5643602"/>
          </a:xfrm>
        </p:spPr>
        <p:txBody>
          <a:bodyPr>
            <a:normAutofit fontScale="85000" lnSpcReduction="10000"/>
          </a:bodyPr>
          <a:lstStyle/>
          <a:p>
            <a:pPr algn="just">
              <a:lnSpc>
                <a:spcPct val="170000"/>
              </a:lnSpc>
            </a:pPr>
            <a:r>
              <a:rPr lang="fr-FR" b="1" dirty="0" smtClean="0">
                <a:latin typeface="Tahoma" pitchFamily="34" charset="0"/>
                <a:ea typeface="Tahoma" pitchFamily="34" charset="0"/>
                <a:cs typeface="Tahoma" pitchFamily="34" charset="0"/>
              </a:rPr>
              <a:t>Gène : </a:t>
            </a:r>
            <a:r>
              <a:rPr lang="fr-FR" b="1" dirty="0" err="1" smtClean="0">
                <a:solidFill>
                  <a:srgbClr val="C00000"/>
                </a:solidFill>
                <a:latin typeface="Tahoma" pitchFamily="34" charset="0"/>
                <a:ea typeface="Tahoma" pitchFamily="34" charset="0"/>
                <a:cs typeface="Tahoma" pitchFamily="34" charset="0"/>
              </a:rPr>
              <a:t>cHr</a:t>
            </a:r>
            <a:r>
              <a:rPr lang="fr-FR" b="1" dirty="0" smtClean="0">
                <a:solidFill>
                  <a:srgbClr val="C00000"/>
                </a:solidFill>
                <a:latin typeface="Tahoma" pitchFamily="34" charset="0"/>
                <a:ea typeface="Tahoma" pitchFamily="34" charset="0"/>
                <a:cs typeface="Tahoma" pitchFamily="34" charset="0"/>
              </a:rPr>
              <a:t> 8</a:t>
            </a:r>
            <a:r>
              <a:rPr lang="fr-FR" b="1" dirty="0" smtClean="0">
                <a:latin typeface="Tahoma" pitchFamily="34" charset="0"/>
                <a:ea typeface="Tahoma" pitchFamily="34" charset="0"/>
                <a:cs typeface="Tahoma" pitchFamily="34" charset="0"/>
              </a:rPr>
              <a:t> (un seul exemplaire par génome haploïde).</a:t>
            </a:r>
          </a:p>
          <a:p>
            <a:pPr algn="just">
              <a:lnSpc>
                <a:spcPct val="170000"/>
              </a:lnSpc>
            </a:pPr>
            <a:r>
              <a:rPr lang="fr-FR" b="1" dirty="0" smtClean="0">
                <a:latin typeface="Tahoma" pitchFamily="34" charset="0"/>
                <a:ea typeface="Tahoma" pitchFamily="34" charset="0"/>
                <a:cs typeface="Tahoma" pitchFamily="34" charset="0"/>
              </a:rPr>
              <a:t>Synthèse </a:t>
            </a:r>
            <a:r>
              <a:rPr lang="fr-FR" b="1" dirty="0" smtClean="0">
                <a:solidFill>
                  <a:srgbClr val="7030A0"/>
                </a:solidFill>
                <a:latin typeface="Tahoma" pitchFamily="34" charset="0"/>
                <a:ea typeface="Tahoma" pitchFamily="34" charset="0"/>
                <a:cs typeface="Tahoma" pitchFamily="34" charset="0"/>
              </a:rPr>
              <a:t>exclusive</a:t>
            </a:r>
            <a:r>
              <a:rPr lang="fr-FR" b="1" dirty="0" smtClean="0">
                <a:latin typeface="Tahoma" pitchFamily="34" charset="0"/>
                <a:ea typeface="Tahoma" pitchFamily="34" charset="0"/>
                <a:cs typeface="Tahoma" pitchFamily="34" charset="0"/>
              </a:rPr>
              <a:t> par les </a:t>
            </a:r>
            <a:r>
              <a:rPr lang="fr-FR" b="1" dirty="0" err="1" smtClean="0">
                <a:solidFill>
                  <a:srgbClr val="C00000"/>
                </a:solidFill>
                <a:latin typeface="Tahoma" pitchFamily="34" charset="0"/>
                <a:ea typeface="Tahoma" pitchFamily="34" charset="0"/>
                <a:cs typeface="Tahoma" pitchFamily="34" charset="0"/>
              </a:rPr>
              <a:t>thyréocytes</a:t>
            </a:r>
            <a:r>
              <a:rPr lang="fr-FR" b="1" dirty="0" smtClean="0">
                <a:latin typeface="Tahoma" pitchFamily="34" charset="0"/>
                <a:ea typeface="Tahoma" pitchFamily="34" charset="0"/>
                <a:cs typeface="Tahoma" pitchFamily="34" charset="0"/>
              </a:rPr>
              <a:t> sous l’action de la TSH hypophysaire et aussi par les </a:t>
            </a:r>
            <a:r>
              <a:rPr lang="fr-FR" b="1" dirty="0" smtClean="0">
                <a:solidFill>
                  <a:srgbClr val="C00000"/>
                </a:solidFill>
                <a:latin typeface="Tahoma" pitchFamily="34" charset="0"/>
                <a:ea typeface="Tahoma" pitchFamily="34" charset="0"/>
                <a:cs typeface="Tahoma" pitchFamily="34" charset="0"/>
              </a:rPr>
              <a:t>cellules cancéreuses</a:t>
            </a:r>
            <a:r>
              <a:rPr lang="fr-FR" b="1" dirty="0" smtClean="0">
                <a:latin typeface="Tahoma" pitchFamily="34" charset="0"/>
                <a:ea typeface="Tahoma" pitchFamily="34" charset="0"/>
                <a:cs typeface="Tahoma" pitchFamily="34" charset="0"/>
              </a:rPr>
              <a:t>.</a:t>
            </a:r>
          </a:p>
          <a:p>
            <a:pPr algn="just">
              <a:lnSpc>
                <a:spcPct val="170000"/>
              </a:lnSpc>
            </a:pPr>
            <a:r>
              <a:rPr lang="fr-FR" b="1" dirty="0" smtClean="0">
                <a:latin typeface="Tahoma" pitchFamily="34" charset="0"/>
                <a:ea typeface="Tahoma" pitchFamily="34" charset="0"/>
                <a:cs typeface="Tahoma" pitchFamily="34" charset="0"/>
              </a:rPr>
              <a:t>Sécrétion et stockage : lumière folliculaire : 90 % des protéines de la colloïde. </a:t>
            </a:r>
          </a:p>
          <a:p>
            <a:pPr algn="just">
              <a:lnSpc>
                <a:spcPct val="170000"/>
              </a:lnSpc>
            </a:pPr>
            <a:r>
              <a:rPr lang="fr-FR" b="1" dirty="0" smtClean="0">
                <a:latin typeface="Tahoma" pitchFamily="34" charset="0"/>
                <a:ea typeface="Tahoma" pitchFamily="34" charset="0"/>
                <a:cs typeface="Tahoma" pitchFamily="34" charset="0"/>
              </a:rPr>
              <a:t>Contient de l’iode sur les résidus </a:t>
            </a:r>
            <a:r>
              <a:rPr lang="fr-FR" b="1" dirty="0" err="1" smtClean="0">
                <a:latin typeface="Tahoma" pitchFamily="34" charset="0"/>
                <a:ea typeface="Tahoma" pitchFamily="34" charset="0"/>
                <a:cs typeface="Tahoma" pitchFamily="34" charset="0"/>
              </a:rPr>
              <a:t>tyrosyls</a:t>
            </a:r>
            <a:r>
              <a:rPr lang="fr-FR" b="1" dirty="0" smtClean="0">
                <a:latin typeface="Tahoma" pitchFamily="34" charset="0"/>
                <a:ea typeface="Tahoma" pitchFamily="34" charset="0"/>
                <a:cs typeface="Tahoma" pitchFamily="34" charset="0"/>
              </a:rPr>
              <a:t> : sites d’iodations les plus précoces sont situés en 5 points bien précis : </a:t>
            </a:r>
            <a:r>
              <a:rPr lang="fr-FR" b="1" dirty="0" smtClean="0">
                <a:solidFill>
                  <a:schemeClr val="accent3">
                    <a:lumMod val="75000"/>
                  </a:schemeClr>
                </a:solidFill>
                <a:latin typeface="Tahoma" pitchFamily="34" charset="0"/>
                <a:ea typeface="Tahoma" pitchFamily="34" charset="0"/>
                <a:cs typeface="Tahoma" pitchFamily="34" charset="0"/>
              </a:rPr>
              <a:t>44 % de la synthèse de la T</a:t>
            </a:r>
            <a:r>
              <a:rPr lang="fr-FR" b="1" baseline="-25000" dirty="0" smtClean="0">
                <a:solidFill>
                  <a:schemeClr val="accent3">
                    <a:lumMod val="75000"/>
                  </a:schemeClr>
                </a:solidFill>
                <a:latin typeface="Tahoma" pitchFamily="34" charset="0"/>
                <a:ea typeface="Tahoma" pitchFamily="34" charset="0"/>
                <a:cs typeface="Tahoma" pitchFamily="34" charset="0"/>
              </a:rPr>
              <a:t>4</a:t>
            </a:r>
            <a:r>
              <a:rPr lang="fr-FR" b="1" dirty="0" smtClean="0">
                <a:solidFill>
                  <a:schemeClr val="accent3">
                    <a:lumMod val="75000"/>
                  </a:schemeClr>
                </a:solidFill>
                <a:latin typeface="Tahoma" pitchFamily="34" charset="0"/>
                <a:ea typeface="Tahoma" pitchFamily="34" charset="0"/>
                <a:cs typeface="Tahoma" pitchFamily="34" charset="0"/>
              </a:rPr>
              <a:t> </a:t>
            </a:r>
            <a:r>
              <a:rPr lang="fr-FR" b="1" dirty="0" smtClean="0">
                <a:latin typeface="Tahoma" pitchFamily="34" charset="0"/>
                <a:ea typeface="Tahoma" pitchFamily="34" charset="0"/>
                <a:cs typeface="Tahoma" pitchFamily="34" charset="0"/>
              </a:rPr>
              <a:t>et </a:t>
            </a:r>
            <a:r>
              <a:rPr lang="fr-FR" b="1" dirty="0" smtClean="0">
                <a:solidFill>
                  <a:schemeClr val="accent3">
                    <a:lumMod val="75000"/>
                  </a:schemeClr>
                </a:solidFill>
                <a:latin typeface="Tahoma" pitchFamily="34" charset="0"/>
                <a:ea typeface="Tahoma" pitchFamily="34" charset="0"/>
                <a:cs typeface="Tahoma" pitchFamily="34" charset="0"/>
              </a:rPr>
              <a:t>25 % de celle de la T</a:t>
            </a:r>
            <a:r>
              <a:rPr lang="fr-FR" b="1" baseline="-25000" dirty="0" smtClean="0">
                <a:solidFill>
                  <a:schemeClr val="accent3">
                    <a:lumMod val="75000"/>
                  </a:schemeClr>
                </a:solidFill>
                <a:latin typeface="Tahoma" pitchFamily="34" charset="0"/>
                <a:ea typeface="Tahoma" pitchFamily="34" charset="0"/>
                <a:cs typeface="Tahoma" pitchFamily="34" charset="0"/>
              </a:rPr>
              <a:t>3</a:t>
            </a:r>
            <a:r>
              <a:rPr lang="fr-FR" b="1" dirty="0" smtClean="0">
                <a:solidFill>
                  <a:schemeClr val="accent3">
                    <a:lumMod val="75000"/>
                  </a:schemeClr>
                </a:solidFill>
                <a:latin typeface="Tahoma" pitchFamily="34" charset="0"/>
                <a:ea typeface="Tahoma" pitchFamily="34" charset="0"/>
                <a:cs typeface="Tahoma" pitchFamily="34" charset="0"/>
              </a:rPr>
              <a:t> </a:t>
            </a:r>
            <a:r>
              <a:rPr lang="fr-FR" b="1" dirty="0" smtClean="0">
                <a:latin typeface="Tahoma" pitchFamily="34" charset="0"/>
                <a:ea typeface="Tahoma" pitchFamily="34" charset="0"/>
                <a:cs typeface="Tahoma" pitchFamily="34" charset="0"/>
              </a:rPr>
              <a:t>sont réalisées au niveau du site </a:t>
            </a:r>
            <a:r>
              <a:rPr lang="fr-FR" b="1" dirty="0" smtClean="0">
                <a:solidFill>
                  <a:srgbClr val="0070C0"/>
                </a:solidFill>
                <a:latin typeface="Tahoma" pitchFamily="34" charset="0"/>
                <a:ea typeface="Tahoma" pitchFamily="34" charset="0"/>
                <a:cs typeface="Tahoma" pitchFamily="34" charset="0"/>
              </a:rPr>
              <a:t>Tyr5</a:t>
            </a:r>
            <a:r>
              <a:rPr lang="fr-FR" b="1" dirty="0" smtClean="0">
                <a:latin typeface="Tahoma" pitchFamily="34" charset="0"/>
                <a:ea typeface="Tahoma" pitchFamily="34" charset="0"/>
                <a:cs typeface="Tahoma" pitchFamily="34" charset="0"/>
              </a:rPr>
              <a:t> (extrémité N terminale).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1280px-Thyroid_hormone_synthesis.png"/>
          <p:cNvPicPr>
            <a:picLocks noChangeAspect="1" noChangeArrowheads="1"/>
          </p:cNvPicPr>
          <p:nvPr/>
        </p:nvPicPr>
        <p:blipFill>
          <a:blip r:embed="rId3"/>
          <a:srcRect/>
          <a:stretch>
            <a:fillRect/>
          </a:stretch>
        </p:blipFill>
        <p:spPr bwMode="auto">
          <a:xfrm>
            <a:off x="785786" y="642918"/>
            <a:ext cx="7715304" cy="4828091"/>
          </a:xfrm>
          <a:prstGeom prst="rect">
            <a:avLst/>
          </a:prstGeom>
          <a:noFill/>
        </p:spPr>
      </p:pic>
      <p:sp>
        <p:nvSpPr>
          <p:cNvPr id="5" name="Titre 1"/>
          <p:cNvSpPr txBox="1">
            <a:spLocks noGrp="1"/>
          </p:cNvSpPr>
          <p:nvPr>
            <p:ph type="title"/>
          </p:nvPr>
        </p:nvSpPr>
        <p:spPr>
          <a:xfrm>
            <a:off x="857224" y="142852"/>
            <a:ext cx="7467600" cy="560406"/>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small" spc="0" normalizeH="0" baseline="0" noProof="0" dirty="0" smtClean="0">
                <a:ln>
                  <a:noFill/>
                </a:ln>
                <a:solidFill>
                  <a:schemeClr val="tx2">
                    <a:lumMod val="75000"/>
                  </a:schemeClr>
                </a:solidFill>
                <a:effectLst/>
                <a:uLnTx/>
                <a:uFillTx/>
                <a:latin typeface="Tahoma" pitchFamily="34" charset="0"/>
                <a:ea typeface="Tahoma" pitchFamily="34" charset="0"/>
                <a:cs typeface="Tahoma" pitchFamily="34" charset="0"/>
              </a:rPr>
              <a:t>RÔLE PHYSIOLOGIQUE</a:t>
            </a:r>
            <a:endParaRPr kumimoji="0" lang="fr-FR" sz="2800" b="1" i="0" u="none" strike="noStrike" kern="1200" cap="small" spc="0" normalizeH="0" baseline="0" noProof="0" dirty="0">
              <a:ln>
                <a:noFill/>
              </a:ln>
              <a:solidFill>
                <a:schemeClr val="tx2">
                  <a:lumMod val="75000"/>
                </a:schemeClr>
              </a:solidFill>
              <a:effectLst/>
              <a:uLnTx/>
              <a:uFillTx/>
              <a:latin typeface="Tahoma" pitchFamily="34" charset="0"/>
              <a:ea typeface="Tahoma" pitchFamily="34" charset="0"/>
              <a:cs typeface="Tahoma" pitchFamily="34" charset="0"/>
            </a:endParaRPr>
          </a:p>
        </p:txBody>
      </p:sp>
      <p:sp>
        <p:nvSpPr>
          <p:cNvPr id="6" name="Rectangle 5"/>
          <p:cNvSpPr/>
          <p:nvPr/>
        </p:nvSpPr>
        <p:spPr>
          <a:xfrm>
            <a:off x="71406" y="5536980"/>
            <a:ext cx="8143932" cy="963854"/>
          </a:xfrm>
          <a:prstGeom prst="rect">
            <a:avLst/>
          </a:prstGeom>
        </p:spPr>
        <p:txBody>
          <a:bodyPr wrap="square">
            <a:spAutoFit/>
          </a:bodyPr>
          <a:lstStyle/>
          <a:p>
            <a:pPr algn="just">
              <a:lnSpc>
                <a:spcPct val="170000"/>
              </a:lnSpc>
            </a:pPr>
            <a:r>
              <a:rPr lang="fr-FR" b="1" dirty="0" smtClean="0">
                <a:latin typeface="Tahoma" pitchFamily="34" charset="0"/>
                <a:ea typeface="Tahoma" pitchFamily="34" charset="0"/>
                <a:cs typeface="Tahoma" pitchFamily="34" charset="0"/>
              </a:rPr>
              <a:t>La thyroïde humaine contient assez d’hormones pour assurer un état </a:t>
            </a:r>
            <a:r>
              <a:rPr lang="fr-FR" b="1" dirty="0" err="1" smtClean="0">
                <a:solidFill>
                  <a:schemeClr val="accent3">
                    <a:lumMod val="75000"/>
                  </a:schemeClr>
                </a:solidFill>
                <a:latin typeface="Tahoma" pitchFamily="34" charset="0"/>
                <a:ea typeface="Tahoma" pitchFamily="34" charset="0"/>
                <a:cs typeface="Tahoma" pitchFamily="34" charset="0"/>
              </a:rPr>
              <a:t>euthyroïdien</a:t>
            </a:r>
            <a:r>
              <a:rPr lang="fr-FR" b="1" dirty="0" smtClean="0">
                <a:latin typeface="Tahoma" pitchFamily="34" charset="0"/>
                <a:ea typeface="Tahoma" pitchFamily="34" charset="0"/>
                <a:cs typeface="Tahoma" pitchFamily="34" charset="0"/>
              </a:rPr>
              <a:t> pendant </a:t>
            </a:r>
            <a:r>
              <a:rPr lang="fr-FR" b="1" dirty="0" smtClean="0">
                <a:solidFill>
                  <a:schemeClr val="accent3">
                    <a:lumMod val="75000"/>
                  </a:schemeClr>
                </a:solidFill>
                <a:latin typeface="Tahoma" pitchFamily="34" charset="0"/>
                <a:ea typeface="Tahoma" pitchFamily="34" charset="0"/>
                <a:cs typeface="Tahoma" pitchFamily="34" charset="0"/>
              </a:rPr>
              <a:t>deux mois</a:t>
            </a:r>
            <a:r>
              <a:rPr lang="fr-FR" b="1" dirty="0" smtClean="0">
                <a:latin typeface="Tahoma" pitchFamily="34" charset="0"/>
                <a:ea typeface="Tahoma" pitchFamily="34" charset="0"/>
                <a:cs typeface="Tahoma" pitchFamily="34" charset="0"/>
              </a:rPr>
              <a:t>.</a:t>
            </a:r>
          </a:p>
        </p:txBody>
      </p:sp>
      <p:sp>
        <p:nvSpPr>
          <p:cNvPr id="7" name="Espace réservé du numéro de diapositive 6"/>
          <p:cNvSpPr>
            <a:spLocks noGrp="1"/>
          </p:cNvSpPr>
          <p:nvPr>
            <p:ph type="sldNum" sz="quarter" idx="15"/>
          </p:nvPr>
        </p:nvSpPr>
        <p:spPr/>
        <p:txBody>
          <a:bodyPr/>
          <a:lstStyle/>
          <a:p>
            <a:fld id="{65F4D26B-AA9B-4CCC-898D-7F43451DF1B3}" type="slidenum">
              <a:rPr lang="fr-FR" smtClean="0"/>
              <a:pPr/>
              <a:t>6</a:t>
            </a:fld>
            <a:endParaRPr lang="fr-F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57158" y="1224867"/>
            <a:ext cx="8215370" cy="4770537"/>
          </a:xfrm>
          <a:prstGeom prst="rect">
            <a:avLst/>
          </a:prstGeom>
          <a:noFill/>
        </p:spPr>
        <p:txBody>
          <a:bodyPr wrap="square" rtlCol="0">
            <a:spAutoFit/>
          </a:bodyPr>
          <a:lstStyle/>
          <a:p>
            <a:pPr algn="just">
              <a:lnSpc>
                <a:spcPct val="150000"/>
              </a:lnSpc>
            </a:pPr>
            <a:r>
              <a:rPr lang="fr-FR" sz="2000" b="1" dirty="0" smtClean="0">
                <a:latin typeface="Tahoma" pitchFamily="34" charset="0"/>
                <a:ea typeface="Tahoma" pitchFamily="34" charset="0"/>
                <a:cs typeface="Tahoma" pitchFamily="34" charset="0"/>
              </a:rPr>
              <a:t>Une petite quantité  de Tg est physiologiquement libérée dans la circulation sanguine :  </a:t>
            </a:r>
            <a:r>
              <a:rPr lang="fr-FR" sz="2000" b="1" dirty="0" smtClean="0">
                <a:solidFill>
                  <a:srgbClr val="7030A0"/>
                </a:solidFill>
                <a:latin typeface="Tahoma" pitchFamily="34" charset="0"/>
                <a:ea typeface="Tahoma" pitchFamily="34" charset="0"/>
                <a:cs typeface="Tahoma" pitchFamily="34" charset="0"/>
              </a:rPr>
              <a:t>3 – 40 µg/l</a:t>
            </a:r>
            <a:r>
              <a:rPr lang="fr-FR" sz="2000" b="1" dirty="0" smtClean="0">
                <a:latin typeface="Tahoma" pitchFamily="34" charset="0"/>
                <a:ea typeface="Tahoma" pitchFamily="34" charset="0"/>
                <a:cs typeface="Tahoma" pitchFamily="34" charset="0"/>
              </a:rPr>
              <a:t>.</a:t>
            </a:r>
          </a:p>
          <a:p>
            <a:pPr algn="just">
              <a:lnSpc>
                <a:spcPct val="150000"/>
              </a:lnSpc>
            </a:pPr>
            <a:r>
              <a:rPr lang="fr-FR" sz="2000" b="1" dirty="0" smtClean="0">
                <a:solidFill>
                  <a:srgbClr val="C00000"/>
                </a:solidFill>
                <a:latin typeface="Tahoma" pitchFamily="34" charset="0"/>
                <a:ea typeface="Tahoma" pitchFamily="34" charset="0"/>
                <a:cs typeface="Tahoma" pitchFamily="34" charset="0"/>
              </a:rPr>
              <a:t>0,5 à 1 µg/l </a:t>
            </a:r>
            <a:r>
              <a:rPr lang="fr-FR" sz="2000" b="1" dirty="0" smtClean="0">
                <a:latin typeface="Tahoma" pitchFamily="34" charset="0"/>
                <a:ea typeface="Tahoma" pitchFamily="34" charset="0"/>
                <a:cs typeface="Tahoma" pitchFamily="34" charset="0"/>
              </a:rPr>
              <a:t>de TG sérique correspond à </a:t>
            </a:r>
            <a:r>
              <a:rPr lang="fr-FR" sz="2000" b="1" dirty="0" smtClean="0">
                <a:solidFill>
                  <a:srgbClr val="C00000"/>
                </a:solidFill>
                <a:latin typeface="Tahoma" pitchFamily="34" charset="0"/>
                <a:ea typeface="Tahoma" pitchFamily="34" charset="0"/>
                <a:cs typeface="Tahoma" pitchFamily="34" charset="0"/>
              </a:rPr>
              <a:t>1g de tissu thyroïdien</a:t>
            </a:r>
            <a:r>
              <a:rPr lang="fr-FR" sz="2000" b="1" dirty="0" smtClean="0">
                <a:latin typeface="Tahoma" pitchFamily="34" charset="0"/>
                <a:ea typeface="Tahoma" pitchFamily="34" charset="0"/>
                <a:cs typeface="Tahoma" pitchFamily="34" charset="0"/>
              </a:rPr>
              <a:t>.</a:t>
            </a:r>
          </a:p>
          <a:p>
            <a:pPr algn="just">
              <a:lnSpc>
                <a:spcPct val="170000"/>
              </a:lnSpc>
            </a:pPr>
            <a:r>
              <a:rPr lang="fr-FR" sz="2000" b="1" dirty="0" smtClean="0">
                <a:latin typeface="Tahoma" pitchFamily="34" charset="0"/>
                <a:ea typeface="Tahoma" pitchFamily="34" charset="0"/>
                <a:cs typeface="Tahoma" pitchFamily="34" charset="0"/>
              </a:rPr>
              <a:t>1/2 vie : </a:t>
            </a:r>
            <a:r>
              <a:rPr lang="fr-FR" sz="2000" b="1" dirty="0" smtClean="0">
                <a:solidFill>
                  <a:srgbClr val="C00000"/>
                </a:solidFill>
                <a:latin typeface="Tahoma" pitchFamily="34" charset="0"/>
                <a:ea typeface="Tahoma" pitchFamily="34" charset="0"/>
                <a:cs typeface="Tahoma" pitchFamily="34" charset="0"/>
              </a:rPr>
              <a:t>65 heures</a:t>
            </a:r>
          </a:p>
          <a:p>
            <a:pPr algn="just">
              <a:lnSpc>
                <a:spcPct val="150000"/>
              </a:lnSpc>
            </a:pPr>
            <a:r>
              <a:rPr lang="fr-FR" sz="2000" b="1" dirty="0" smtClean="0">
                <a:latin typeface="Tahoma" pitchFamily="34" charset="0"/>
                <a:ea typeface="Tahoma" pitchFamily="34" charset="0"/>
                <a:cs typeface="Tahoma" pitchFamily="34" charset="0"/>
              </a:rPr>
              <a:t>Concentration sérique </a:t>
            </a:r>
            <a:r>
              <a:rPr lang="fr-FR" sz="2000" b="1" dirty="0" smtClean="0">
                <a:solidFill>
                  <a:srgbClr val="7030A0"/>
                </a:solidFill>
                <a:latin typeface="Tahoma" pitchFamily="34" charset="0"/>
                <a:ea typeface="Tahoma" pitchFamily="34" charset="0"/>
                <a:cs typeface="Tahoma" pitchFamily="34" charset="0"/>
              </a:rPr>
              <a:t>non influencée par la palpation mais elle augmentée lors de  la ponction à l’aiguille fine</a:t>
            </a:r>
            <a:r>
              <a:rPr lang="fr-FR" sz="2000" b="1" dirty="0" smtClean="0">
                <a:latin typeface="Tahoma" pitchFamily="34" charset="0"/>
                <a:ea typeface="Tahoma" pitchFamily="34" charset="0"/>
                <a:cs typeface="Tahoma" pitchFamily="34" charset="0"/>
              </a:rPr>
              <a:t>.</a:t>
            </a:r>
          </a:p>
          <a:p>
            <a:pPr algn="just">
              <a:lnSpc>
                <a:spcPct val="150000"/>
              </a:lnSpc>
            </a:pPr>
            <a:r>
              <a:rPr lang="fr-FR" sz="2000" b="1" dirty="0" smtClean="0">
                <a:latin typeface="Tahoma" pitchFamily="34" charset="0"/>
                <a:ea typeface="Tahoma" pitchFamily="34" charset="0"/>
                <a:cs typeface="Tahoma" pitchFamily="34" charset="0"/>
              </a:rPr>
              <a:t>Elle </a:t>
            </a:r>
            <a:r>
              <a:rPr lang="fr-FR" sz="2000" b="1" dirty="0" smtClean="0">
                <a:solidFill>
                  <a:srgbClr val="C00000"/>
                </a:solidFill>
                <a:latin typeface="Tahoma" pitchFamily="34" charset="0"/>
                <a:ea typeface="Tahoma" pitchFamily="34" charset="0"/>
                <a:cs typeface="Tahoma" pitchFamily="34" charset="0"/>
              </a:rPr>
              <a:t>augmente</a:t>
            </a:r>
            <a:r>
              <a:rPr lang="fr-FR" sz="2000" b="1" dirty="0" smtClean="0">
                <a:latin typeface="Tahoma" pitchFamily="34" charset="0"/>
                <a:ea typeface="Tahoma" pitchFamily="34" charset="0"/>
                <a:cs typeface="Tahoma" pitchFamily="34" charset="0"/>
              </a:rPr>
              <a:t> avec la </a:t>
            </a:r>
            <a:r>
              <a:rPr lang="fr-FR" sz="2000" b="1" dirty="0" smtClean="0">
                <a:solidFill>
                  <a:srgbClr val="C00000"/>
                </a:solidFill>
                <a:latin typeface="Tahoma" pitchFamily="34" charset="0"/>
                <a:ea typeface="Tahoma" pitchFamily="34" charset="0"/>
                <a:cs typeface="Tahoma" pitchFamily="34" charset="0"/>
              </a:rPr>
              <a:t>masse fonctionnelle</a:t>
            </a:r>
            <a:r>
              <a:rPr lang="fr-FR" sz="2000" b="1" dirty="0" smtClean="0">
                <a:latin typeface="Tahoma" pitchFamily="34" charset="0"/>
                <a:ea typeface="Tahoma" pitchFamily="34" charset="0"/>
                <a:cs typeface="Tahoma" pitchFamily="34" charset="0"/>
              </a:rPr>
              <a:t>, l’</a:t>
            </a:r>
            <a:r>
              <a:rPr lang="fr-FR" sz="2000" b="1" dirty="0" smtClean="0">
                <a:solidFill>
                  <a:srgbClr val="C00000"/>
                </a:solidFill>
                <a:latin typeface="Tahoma" pitchFamily="34" charset="0"/>
                <a:ea typeface="Tahoma" pitchFamily="34" charset="0"/>
                <a:cs typeface="Tahoma" pitchFamily="34" charset="0"/>
              </a:rPr>
              <a:t>inflammation</a:t>
            </a:r>
            <a:r>
              <a:rPr lang="fr-FR" sz="2000" b="1" dirty="0" smtClean="0">
                <a:latin typeface="Tahoma" pitchFamily="34" charset="0"/>
                <a:ea typeface="Tahoma" pitchFamily="34" charset="0"/>
                <a:cs typeface="Tahoma" pitchFamily="34" charset="0"/>
              </a:rPr>
              <a:t> et le degré de </a:t>
            </a:r>
            <a:r>
              <a:rPr lang="fr-FR" sz="2000" b="1" dirty="0" smtClean="0">
                <a:solidFill>
                  <a:srgbClr val="C00000"/>
                </a:solidFill>
                <a:latin typeface="Tahoma" pitchFamily="34" charset="0"/>
                <a:ea typeface="Tahoma" pitchFamily="34" charset="0"/>
                <a:cs typeface="Tahoma" pitchFamily="34" charset="0"/>
              </a:rPr>
              <a:t>stimulation du récepteur de la TSH </a:t>
            </a:r>
            <a:r>
              <a:rPr lang="fr-FR" sz="2000" b="1" dirty="0" smtClean="0">
                <a:latin typeface="Tahoma" pitchFamily="34" charset="0"/>
                <a:ea typeface="Tahoma" pitchFamily="34" charset="0"/>
                <a:cs typeface="Tahoma" pitchFamily="34" charset="0"/>
              </a:rPr>
              <a:t>de la glande thyroïde. </a:t>
            </a:r>
          </a:p>
          <a:p>
            <a:pPr algn="just">
              <a:lnSpc>
                <a:spcPct val="150000"/>
              </a:lnSpc>
            </a:pPr>
            <a:r>
              <a:rPr lang="fr-FR" sz="2000" b="1" dirty="0" smtClean="0">
                <a:latin typeface="Tahoma" pitchFamily="34" charset="0"/>
                <a:ea typeface="Tahoma" pitchFamily="34" charset="0"/>
                <a:cs typeface="Tahoma" pitchFamily="34" charset="0"/>
              </a:rPr>
              <a:t>Mesure de la TSH nécessaire conjointement à la TG.</a:t>
            </a:r>
            <a:endParaRPr lang="fr-FR" sz="2000" b="1" dirty="0">
              <a:latin typeface="Tahoma" pitchFamily="34" charset="0"/>
              <a:ea typeface="Tahoma" pitchFamily="34" charset="0"/>
              <a:cs typeface="Tahoma" pitchFamily="34" charset="0"/>
            </a:endParaRPr>
          </a:p>
        </p:txBody>
      </p:sp>
      <p:sp>
        <p:nvSpPr>
          <p:cNvPr id="4" name="Espace réservé du numéro de diapositive 3"/>
          <p:cNvSpPr>
            <a:spLocks noGrp="1"/>
          </p:cNvSpPr>
          <p:nvPr>
            <p:ph type="sldNum" sz="quarter" idx="12"/>
          </p:nvPr>
        </p:nvSpPr>
        <p:spPr/>
        <p:txBody>
          <a:bodyPr/>
          <a:lstStyle/>
          <a:p>
            <a:fld id="{65F4D26B-AA9B-4CCC-898D-7F43451DF1B3}"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5"/>
          </p:nvPr>
        </p:nvSpPr>
        <p:spPr/>
        <p:txBody>
          <a:bodyPr/>
          <a:lstStyle/>
          <a:p>
            <a:fld id="{F0197FF5-8EAF-44E8-A9D2-E24EE693E041}" type="slidenum">
              <a:rPr lang="fr-FR" smtClean="0"/>
              <a:pPr/>
              <a:t>8</a:t>
            </a:fld>
            <a:endParaRPr lang="fr-FR"/>
          </a:p>
        </p:txBody>
      </p:sp>
      <p:sp>
        <p:nvSpPr>
          <p:cNvPr id="9" name="Titre 8"/>
          <p:cNvSpPr>
            <a:spLocks noGrp="1"/>
          </p:cNvSpPr>
          <p:nvPr>
            <p:ph type="title"/>
          </p:nvPr>
        </p:nvSpPr>
        <p:spPr>
          <a:xfrm>
            <a:off x="500034" y="500042"/>
            <a:ext cx="8072494" cy="582594"/>
          </a:xfrm>
        </p:spPr>
        <p:txBody>
          <a:bodyPr>
            <a:normAutofit/>
          </a:bodyPr>
          <a:lstStyle/>
          <a:p>
            <a:pPr algn="ctr"/>
            <a:r>
              <a:rPr lang="fr-FR" b="1" dirty="0" smtClean="0">
                <a:solidFill>
                  <a:schemeClr val="tx2">
                    <a:lumMod val="75000"/>
                  </a:schemeClr>
                </a:solidFill>
                <a:latin typeface="Tahoma" pitchFamily="34" charset="0"/>
                <a:ea typeface="Tahoma" pitchFamily="34" charset="0"/>
                <a:cs typeface="Tahoma" pitchFamily="34" charset="0"/>
              </a:rPr>
              <a:t>Cartographie </a:t>
            </a:r>
            <a:r>
              <a:rPr lang="fr-FR" b="1" dirty="0" err="1" smtClean="0">
                <a:solidFill>
                  <a:schemeClr val="tx2">
                    <a:lumMod val="75000"/>
                  </a:schemeClr>
                </a:solidFill>
                <a:latin typeface="Tahoma" pitchFamily="34" charset="0"/>
                <a:ea typeface="Tahoma" pitchFamily="34" charset="0"/>
                <a:cs typeface="Tahoma" pitchFamily="34" charset="0"/>
              </a:rPr>
              <a:t>epitopique</a:t>
            </a:r>
            <a:endParaRPr lang="fr-FR" b="1" dirty="0">
              <a:solidFill>
                <a:schemeClr val="tx2">
                  <a:lumMod val="75000"/>
                </a:schemeClr>
              </a:solidFill>
              <a:latin typeface="Tahoma" pitchFamily="34" charset="0"/>
              <a:ea typeface="Tahoma" pitchFamily="34" charset="0"/>
              <a:cs typeface="Tahoma" pitchFamily="34" charset="0"/>
            </a:endParaRPr>
          </a:p>
        </p:txBody>
      </p:sp>
      <p:sp>
        <p:nvSpPr>
          <p:cNvPr id="11" name="Rectangle 3"/>
          <p:cNvSpPr txBox="1">
            <a:spLocks noChangeArrowheads="1"/>
          </p:cNvSpPr>
          <p:nvPr/>
        </p:nvSpPr>
        <p:spPr>
          <a:xfrm>
            <a:off x="285720" y="1214422"/>
            <a:ext cx="8358246" cy="5143536"/>
          </a:xfrm>
          <a:prstGeom prst="rect">
            <a:avLst/>
          </a:prstGeom>
        </p:spPr>
        <p:txBody>
          <a:bodyPr vert="horz">
            <a:noAutofit/>
          </a:bodyPr>
          <a:lstStyle/>
          <a:p>
            <a:pPr marL="274320" marR="0" lvl="0" indent="-274320" algn="just" defTabSz="914400" rtl="0" eaLnBrk="1" fontAlgn="auto" latinLnBrk="0" hangingPunct="1">
              <a:lnSpc>
                <a:spcPct val="150000"/>
              </a:lnSpc>
              <a:spcBef>
                <a:spcPts val="600"/>
              </a:spcBef>
              <a:spcAft>
                <a:spcPts val="0"/>
              </a:spcAft>
              <a:buClr>
                <a:schemeClr val="accent1"/>
              </a:buClr>
              <a:buSzPct val="70000"/>
              <a:buFont typeface="Wingdings"/>
              <a:buChar char=""/>
              <a:tabLst/>
              <a:defRPr/>
            </a:pP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La Tg est une protéine fortement antigénique. C’est le principal auto-antigène thyroïdien ;</a:t>
            </a:r>
          </a:p>
          <a:p>
            <a:pPr marL="274320" marR="0" lvl="0" indent="-274320" algn="just" defTabSz="914400" rtl="0" eaLnBrk="1" fontAlgn="auto" latinLnBrk="0" hangingPunct="1">
              <a:lnSpc>
                <a:spcPct val="150000"/>
              </a:lnSpc>
              <a:spcBef>
                <a:spcPts val="600"/>
              </a:spcBef>
              <a:spcAft>
                <a:spcPts val="0"/>
              </a:spcAft>
              <a:buClr>
                <a:schemeClr val="accent1"/>
              </a:buClr>
              <a:buSzPct val="70000"/>
              <a:buFont typeface="Wingdings"/>
              <a:buChar char=""/>
              <a:tabLst/>
              <a:defRPr/>
            </a:pP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 la fréquence des auto-anticorps </a:t>
            </a:r>
            <a:r>
              <a:rPr kumimoji="0" lang="fr-FR" sz="2000" b="1" i="0" u="none" strike="noStrike" kern="1200" cap="none" spc="0" normalizeH="0" baseline="0" noProof="0" dirty="0" err="1" smtClean="0">
                <a:ln>
                  <a:noFill/>
                </a:ln>
                <a:solidFill>
                  <a:schemeClr val="tx1"/>
                </a:solidFill>
                <a:effectLst/>
                <a:uLnTx/>
                <a:uFillTx/>
                <a:latin typeface="Tahoma" pitchFamily="34" charset="0"/>
                <a:ea typeface="Tahoma" pitchFamily="34" charset="0"/>
                <a:cs typeface="Tahoma" pitchFamily="34" charset="0"/>
              </a:rPr>
              <a:t>anti-Tg</a:t>
            </a: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 est importante (12% de la population générale, 20 à 29% en cas de CDT).</a:t>
            </a:r>
          </a:p>
          <a:p>
            <a:pPr marL="274320" lvl="0" indent="-274320" algn="just">
              <a:lnSpc>
                <a:spcPct val="150000"/>
              </a:lnSpc>
              <a:spcBef>
                <a:spcPts val="600"/>
              </a:spcBef>
              <a:buClr>
                <a:schemeClr val="accent1"/>
              </a:buClr>
              <a:buSzPct val="70000"/>
              <a:buFont typeface="Wingdings"/>
              <a:buChar char=""/>
            </a:pP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La molécule exprime </a:t>
            </a:r>
            <a:r>
              <a:rPr kumimoji="0" lang="fr-FR" sz="2000" b="1" i="0" u="none" strike="noStrike" kern="1200" cap="none" spc="0" normalizeH="0" baseline="0" noProof="0" dirty="0" smtClean="0">
                <a:ln>
                  <a:noFill/>
                </a:ln>
                <a:solidFill>
                  <a:srgbClr val="0070C0"/>
                </a:solidFill>
                <a:effectLst/>
                <a:uLnTx/>
                <a:uFillTx/>
                <a:latin typeface="Tahoma" pitchFamily="34" charset="0"/>
                <a:ea typeface="Tahoma" pitchFamily="34" charset="0"/>
                <a:cs typeface="Tahoma" pitchFamily="34" charset="0"/>
              </a:rPr>
              <a:t>au moins 40 déterminants antigéniques</a:t>
            </a:r>
          </a:p>
          <a:p>
            <a:pPr marL="274320" lvl="0" indent="-274320" algn="just">
              <a:lnSpc>
                <a:spcPct val="150000"/>
              </a:lnSpc>
              <a:spcBef>
                <a:spcPts val="600"/>
              </a:spcBef>
              <a:buClr>
                <a:schemeClr val="accent1"/>
              </a:buClr>
              <a:buSzPct val="70000"/>
              <a:buFont typeface="Wingdings"/>
              <a:buChar char=""/>
            </a:pPr>
            <a:r>
              <a:rPr lang="fr-FR" sz="2000" b="1" dirty="0" smtClean="0">
                <a:solidFill>
                  <a:srgbClr val="0070C0"/>
                </a:solidFill>
                <a:latin typeface="Tahoma" pitchFamily="34" charset="0"/>
                <a:ea typeface="Tahoma" pitchFamily="34" charset="0"/>
                <a:cs typeface="Tahoma" pitchFamily="34" charset="0"/>
              </a:rPr>
              <a:t>Une douzaine d’</a:t>
            </a:r>
            <a:r>
              <a:rPr lang="fr-FR" sz="2000" b="1" dirty="0" err="1" smtClean="0">
                <a:solidFill>
                  <a:srgbClr val="0070C0"/>
                </a:solidFill>
                <a:latin typeface="Tahoma" pitchFamily="34" charset="0"/>
                <a:ea typeface="Tahoma" pitchFamily="34" charset="0"/>
                <a:cs typeface="Tahoma" pitchFamily="34" charset="0"/>
              </a:rPr>
              <a:t>épitopes</a:t>
            </a:r>
            <a:r>
              <a:rPr lang="fr-FR" sz="2000" b="1" dirty="0" smtClean="0">
                <a:solidFill>
                  <a:srgbClr val="0070C0"/>
                </a:solidFill>
                <a:latin typeface="Tahoma" pitchFamily="34" charset="0"/>
                <a:ea typeface="Tahoma" pitchFamily="34" charset="0"/>
                <a:cs typeface="Tahoma" pitchFamily="34" charset="0"/>
              </a:rPr>
              <a:t> </a:t>
            </a: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 est bien identifiée.</a:t>
            </a:r>
          </a:p>
          <a:p>
            <a:pPr marL="274320" marR="0" lvl="0" indent="-274320" algn="just" defTabSz="914400" rtl="0" eaLnBrk="1" fontAlgn="auto" latinLnBrk="0" hangingPunct="1">
              <a:lnSpc>
                <a:spcPct val="150000"/>
              </a:lnSpc>
              <a:spcBef>
                <a:spcPts val="600"/>
              </a:spcBef>
              <a:spcAft>
                <a:spcPts val="0"/>
              </a:spcAft>
              <a:buClr>
                <a:schemeClr val="accent1"/>
              </a:buClr>
              <a:buSzPct val="70000"/>
              <a:buFont typeface="Wingdings"/>
              <a:buChar char=""/>
              <a:tabLst/>
              <a:defRPr/>
            </a:pP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La région centrale est majoritairement </a:t>
            </a:r>
            <a:r>
              <a:rPr kumimoji="0" lang="fr-FR" sz="2000" b="1" i="0" u="none" strike="noStrike" kern="1200" cap="none" spc="0" normalizeH="0" baseline="0" noProof="0" dirty="0" err="1" smtClean="0">
                <a:ln>
                  <a:noFill/>
                </a:ln>
                <a:solidFill>
                  <a:schemeClr val="tx1"/>
                </a:solidFill>
                <a:effectLst/>
                <a:uLnTx/>
                <a:uFillTx/>
                <a:latin typeface="Tahoma" pitchFamily="34" charset="0"/>
                <a:ea typeface="Tahoma" pitchFamily="34" charset="0"/>
                <a:cs typeface="Tahoma" pitchFamily="34" charset="0"/>
              </a:rPr>
              <a:t>immunoréactive</a:t>
            </a:r>
            <a:r>
              <a:rPr kumimoji="0" lang="fr-FR"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a:t>
            </a:r>
          </a:p>
          <a:p>
            <a:pPr marL="274320" lvl="0" indent="-274320" algn="just">
              <a:lnSpc>
                <a:spcPct val="150000"/>
              </a:lnSpc>
              <a:spcBef>
                <a:spcPts val="600"/>
              </a:spcBef>
              <a:buClr>
                <a:schemeClr val="accent1"/>
              </a:buClr>
              <a:buSzPct val="70000"/>
              <a:buFont typeface="Wingdings"/>
              <a:buChar char=""/>
            </a:pPr>
            <a:r>
              <a:rPr lang="fr-FR" sz="2000" b="1" dirty="0" smtClean="0">
                <a:latin typeface="Tahoma" pitchFamily="34" charset="0"/>
                <a:ea typeface="Tahoma" pitchFamily="34" charset="0"/>
                <a:cs typeface="Tahoma" pitchFamily="34" charset="0"/>
              </a:rPr>
              <a:t>Mais impossible de construire un dosage avec des AC monoclonaux qui ne seraient jamais présents chez des patients porteurs de CDT.</a:t>
            </a:r>
            <a:endParaRPr kumimoji="0" lang="en-US" sz="20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04862" y="439702"/>
            <a:ext cx="7467600" cy="560406"/>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3000" b="1" cap="small" dirty="0" smtClean="0">
                <a:solidFill>
                  <a:schemeClr val="tx2">
                    <a:lumMod val="75000"/>
                  </a:schemeClr>
                </a:solidFill>
                <a:latin typeface="Tahoma" pitchFamily="34" charset="0"/>
                <a:ea typeface="Tahoma" pitchFamily="34" charset="0"/>
                <a:cs typeface="Tahoma" pitchFamily="34" charset="0"/>
              </a:rPr>
              <a:t>Aspects analytiques</a:t>
            </a:r>
            <a:endParaRPr kumimoji="0" lang="fr-FR" sz="3000" b="1" i="0" u="none" strike="noStrike" kern="1200" cap="small" spc="0" normalizeH="0" baseline="0" noProof="0" dirty="0">
              <a:ln>
                <a:noFill/>
              </a:ln>
              <a:solidFill>
                <a:schemeClr val="tx2">
                  <a:lumMod val="75000"/>
                </a:schemeClr>
              </a:solidFill>
              <a:effectLst/>
              <a:uLnTx/>
              <a:uFillTx/>
              <a:latin typeface="Tahoma" pitchFamily="34" charset="0"/>
              <a:ea typeface="Tahoma" pitchFamily="34" charset="0"/>
              <a:cs typeface="Tahoma" pitchFamily="34" charset="0"/>
            </a:endParaRPr>
          </a:p>
        </p:txBody>
      </p:sp>
      <p:sp>
        <p:nvSpPr>
          <p:cNvPr id="5" name="Espace réservé du numéro de diapositive 4"/>
          <p:cNvSpPr>
            <a:spLocks noGrp="1"/>
          </p:cNvSpPr>
          <p:nvPr>
            <p:ph type="sldNum" sz="quarter" idx="15"/>
          </p:nvPr>
        </p:nvSpPr>
        <p:spPr/>
        <p:txBody>
          <a:bodyPr/>
          <a:lstStyle/>
          <a:p>
            <a:fld id="{F0197FF5-8EAF-44E8-A9D2-E24EE693E041}" type="slidenum">
              <a:rPr lang="fr-FR" smtClean="0"/>
              <a:pPr/>
              <a:t>9</a:t>
            </a:fld>
            <a:endParaRPr lang="fr-FR"/>
          </a:p>
        </p:txBody>
      </p:sp>
      <p:sp>
        <p:nvSpPr>
          <p:cNvPr id="6" name="Espace réservé du contenu 5"/>
          <p:cNvSpPr>
            <a:spLocks noGrp="1"/>
          </p:cNvSpPr>
          <p:nvPr>
            <p:ph sz="quarter" idx="1"/>
          </p:nvPr>
        </p:nvSpPr>
        <p:spPr>
          <a:xfrm>
            <a:off x="457200" y="1500174"/>
            <a:ext cx="7829576" cy="4545150"/>
          </a:xfrm>
        </p:spPr>
        <p:txBody>
          <a:bodyPr>
            <a:normAutofit/>
          </a:bodyPr>
          <a:lstStyle/>
          <a:p>
            <a:pPr>
              <a:lnSpc>
                <a:spcPct val="150000"/>
              </a:lnSpc>
            </a:pPr>
            <a:endParaRPr lang="fr-FR" sz="2000" dirty="0" smtClean="0">
              <a:solidFill>
                <a:srgbClr val="7030A0"/>
              </a:solidFill>
              <a:latin typeface="Tahoma" pitchFamily="34" charset="0"/>
              <a:ea typeface="Tahoma" pitchFamily="34" charset="0"/>
              <a:cs typeface="Tahoma" pitchFamily="34" charset="0"/>
            </a:endParaRPr>
          </a:p>
          <a:p>
            <a:pPr>
              <a:lnSpc>
                <a:spcPct val="150000"/>
              </a:lnSpc>
              <a:buNone/>
            </a:pPr>
            <a:r>
              <a:rPr lang="fr-FR" sz="2000" b="1" dirty="0" smtClean="0">
                <a:solidFill>
                  <a:srgbClr val="7030A0"/>
                </a:solidFill>
                <a:latin typeface="Tahoma" pitchFamily="34" charset="0"/>
                <a:ea typeface="Tahoma" pitchFamily="34" charset="0"/>
                <a:cs typeface="Tahoma" pitchFamily="34" charset="0"/>
              </a:rPr>
              <a:t>1) Prélèvement</a:t>
            </a:r>
          </a:p>
          <a:p>
            <a:pPr>
              <a:lnSpc>
                <a:spcPct val="150000"/>
              </a:lnSpc>
              <a:buNone/>
            </a:pPr>
            <a:r>
              <a:rPr lang="fr-FR" sz="2000" b="1" dirty="0" smtClean="0">
                <a:solidFill>
                  <a:srgbClr val="7030A0"/>
                </a:solidFill>
                <a:latin typeface="Tahoma" pitchFamily="34" charset="0"/>
                <a:ea typeface="Tahoma" pitchFamily="34" charset="0"/>
                <a:cs typeface="Tahoma" pitchFamily="34" charset="0"/>
              </a:rPr>
              <a:t>2) Techniques de dosage</a:t>
            </a:r>
          </a:p>
          <a:p>
            <a:pPr>
              <a:lnSpc>
                <a:spcPct val="150000"/>
              </a:lnSpc>
              <a:buNone/>
            </a:pPr>
            <a:r>
              <a:rPr lang="fr-FR" sz="2000" b="1" dirty="0" smtClean="0">
                <a:solidFill>
                  <a:srgbClr val="7030A0"/>
                </a:solidFill>
                <a:latin typeface="Tahoma" pitchFamily="34" charset="0"/>
                <a:ea typeface="Tahoma" pitchFamily="34" charset="0"/>
                <a:cs typeface="Tahoma" pitchFamily="34" charset="0"/>
              </a:rPr>
              <a:t>3) Difficultés techniques</a:t>
            </a:r>
          </a:p>
          <a:p>
            <a:pPr>
              <a:lnSpc>
                <a:spcPct val="150000"/>
              </a:lnSpc>
              <a:buNone/>
            </a:pPr>
            <a:r>
              <a:rPr lang="fr-FR" sz="2000" b="1" dirty="0" smtClean="0">
                <a:solidFill>
                  <a:srgbClr val="7030A0"/>
                </a:solidFill>
                <a:latin typeface="Tahoma" pitchFamily="34" charset="0"/>
                <a:ea typeface="Tahoma" pitchFamily="34" charset="0"/>
                <a:cs typeface="Tahoma" pitchFamily="34" charset="0"/>
              </a:rPr>
              <a:t>4) Principales recommandations</a:t>
            </a:r>
            <a:endParaRPr lang="fr-FR" sz="2000" dirty="0">
              <a:solidFill>
                <a:srgbClr val="7030A0"/>
              </a:solidFill>
              <a:latin typeface="Tahoma" pitchFamily="34" charset="0"/>
              <a:ea typeface="Tahoma" pitchFamily="34" charset="0"/>
              <a:cs typeface="Tahoma"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1412</TotalTime>
  <Words>2717</Words>
  <Application>Microsoft Office PowerPoint</Application>
  <PresentationFormat>Affichage à l'écran (4:3)</PresentationFormat>
  <Paragraphs>271</Paragraphs>
  <Slides>32</Slides>
  <Notes>11</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Oriel</vt:lpstr>
      <vt:lpstr>THYROGLOBULINE ET Cancers différenciés de la thyroïde</vt:lpstr>
      <vt:lpstr>PlAn</vt:lpstr>
      <vt:lpstr>introduction</vt:lpstr>
      <vt:lpstr>STRUCTURE</vt:lpstr>
      <vt:lpstr>SYNTHÈSE ET SÉCRÉTION</vt:lpstr>
      <vt:lpstr>RÔLE PHYSIOLOGIQUE</vt:lpstr>
      <vt:lpstr>Diapositive 7</vt:lpstr>
      <vt:lpstr>Cartographie epitopique</vt:lpstr>
      <vt:lpstr>Diapositive 9</vt:lpstr>
      <vt:lpstr>1) PRELEVEMENT  </vt:lpstr>
      <vt:lpstr>2)TECHNIQUES DE DOSAGE</vt:lpstr>
      <vt:lpstr>Diapositive 12</vt:lpstr>
      <vt:lpstr>Diapositive 13</vt:lpstr>
      <vt:lpstr>Diapositive 14</vt:lpstr>
      <vt:lpstr>Diapositive 15</vt:lpstr>
      <vt:lpstr>TG : VALEURS BASSES</vt:lpstr>
      <vt:lpstr>Diapositive 17</vt:lpstr>
      <vt:lpstr>3) DIFFICULTÉS TECHNIQUES  </vt:lpstr>
      <vt:lpstr>Diapositive 19</vt:lpstr>
      <vt:lpstr>Diapositive 20</vt:lpstr>
      <vt:lpstr>ANTICORPS ANTI-TG</vt:lpstr>
      <vt:lpstr>Diapositive 22</vt:lpstr>
      <vt:lpstr>Diapositive 23</vt:lpstr>
      <vt:lpstr>Principales indications du dosage de la thyroglobuline</vt:lpstr>
      <vt:lpstr>Principales indications du dosage de la Tg </vt:lpstr>
      <vt:lpstr>Principales indications du dosage de la CT</vt:lpstr>
      <vt:lpstr>Principales indications du dosage de la CT</vt:lpstr>
      <vt:lpstr>Diapositive 28</vt:lpstr>
      <vt:lpstr>Principales indications du dosage de la CT</vt:lpstr>
      <vt:lpstr>Principales indications du dosage de la CT</vt:lpstr>
      <vt:lpstr>CONCLUSION</vt:lpstr>
      <vt:lpstr>Diapositive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THYROGLOBULINE ET PATHOLOGIES THYROÎDIENNE</dc:title>
  <dc:creator>user</dc:creator>
  <cp:lastModifiedBy>dell</cp:lastModifiedBy>
  <cp:revision>60</cp:revision>
  <dcterms:created xsi:type="dcterms:W3CDTF">2015-03-10T14:02:12Z</dcterms:created>
  <dcterms:modified xsi:type="dcterms:W3CDTF">2015-03-13T18:35:55Z</dcterms:modified>
</cp:coreProperties>
</file>