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1"/>
  </p:notesMasterIdLst>
  <p:sldIdLst>
    <p:sldId id="256" r:id="rId2"/>
    <p:sldId id="405" r:id="rId3"/>
    <p:sldId id="406" r:id="rId4"/>
    <p:sldId id="407" r:id="rId5"/>
    <p:sldId id="408" r:id="rId6"/>
    <p:sldId id="409" r:id="rId7"/>
    <p:sldId id="410" r:id="rId8"/>
    <p:sldId id="411" r:id="rId9"/>
    <p:sldId id="266" r:id="rId10"/>
    <p:sldId id="267" r:id="rId11"/>
    <p:sldId id="268" r:id="rId12"/>
    <p:sldId id="269" r:id="rId13"/>
    <p:sldId id="412" r:id="rId14"/>
    <p:sldId id="413" r:id="rId15"/>
    <p:sldId id="488" r:id="rId16"/>
    <p:sldId id="415" r:id="rId17"/>
    <p:sldId id="416" r:id="rId18"/>
    <p:sldId id="417" r:id="rId19"/>
    <p:sldId id="418" r:id="rId20"/>
    <p:sldId id="278" r:id="rId21"/>
    <p:sldId id="419" r:id="rId22"/>
    <p:sldId id="420" r:id="rId23"/>
    <p:sldId id="281" r:id="rId24"/>
    <p:sldId id="504" r:id="rId25"/>
    <p:sldId id="421" r:id="rId26"/>
    <p:sldId id="422" r:id="rId27"/>
    <p:sldId id="284" r:id="rId28"/>
    <p:sldId id="423" r:id="rId29"/>
    <p:sldId id="424" r:id="rId30"/>
    <p:sldId id="287" r:id="rId31"/>
    <p:sldId id="425" r:id="rId32"/>
    <p:sldId id="426" r:id="rId33"/>
    <p:sldId id="427" r:id="rId34"/>
    <p:sldId id="428" r:id="rId35"/>
    <p:sldId id="429" r:id="rId36"/>
    <p:sldId id="431" r:id="rId37"/>
    <p:sldId id="432" r:id="rId38"/>
    <p:sldId id="433" r:id="rId39"/>
    <p:sldId id="441" r:id="rId40"/>
    <p:sldId id="440" r:id="rId41"/>
    <p:sldId id="442" r:id="rId42"/>
    <p:sldId id="443" r:id="rId43"/>
    <p:sldId id="444" r:id="rId44"/>
    <p:sldId id="495" r:id="rId45"/>
    <p:sldId id="446" r:id="rId46"/>
    <p:sldId id="447" r:id="rId47"/>
    <p:sldId id="448" r:id="rId48"/>
    <p:sldId id="449" r:id="rId49"/>
    <p:sldId id="452" r:id="rId50"/>
    <p:sldId id="453" r:id="rId51"/>
    <p:sldId id="456" r:id="rId52"/>
    <p:sldId id="457" r:id="rId53"/>
    <p:sldId id="460" r:id="rId54"/>
    <p:sldId id="311" r:id="rId55"/>
    <p:sldId id="459" r:id="rId56"/>
    <p:sldId id="505" r:id="rId57"/>
    <p:sldId id="461" r:id="rId58"/>
    <p:sldId id="462" r:id="rId59"/>
    <p:sldId id="463" r:id="rId60"/>
    <p:sldId id="466" r:id="rId61"/>
    <p:sldId id="467" r:id="rId62"/>
    <p:sldId id="469" r:id="rId63"/>
    <p:sldId id="470" r:id="rId64"/>
    <p:sldId id="471" r:id="rId65"/>
    <p:sldId id="327" r:id="rId66"/>
    <p:sldId id="328" r:id="rId67"/>
    <p:sldId id="472" r:id="rId68"/>
    <p:sldId id="331" r:id="rId69"/>
    <p:sldId id="473" r:id="rId70"/>
    <p:sldId id="474" r:id="rId71"/>
    <p:sldId id="476" r:id="rId72"/>
    <p:sldId id="475" r:id="rId73"/>
    <p:sldId id="479" r:id="rId74"/>
    <p:sldId id="481" r:id="rId75"/>
    <p:sldId id="506" r:id="rId76"/>
    <p:sldId id="482" r:id="rId77"/>
    <p:sldId id="483" r:id="rId78"/>
    <p:sldId id="484" r:id="rId79"/>
    <p:sldId id="486" r:id="rId80"/>
    <p:sldId id="489" r:id="rId81"/>
    <p:sldId id="490" r:id="rId82"/>
    <p:sldId id="491" r:id="rId83"/>
    <p:sldId id="497" r:id="rId84"/>
    <p:sldId id="498" r:id="rId85"/>
    <p:sldId id="496" r:id="rId86"/>
    <p:sldId id="501" r:id="rId87"/>
    <p:sldId id="500" r:id="rId88"/>
    <p:sldId id="503" r:id="rId89"/>
    <p:sldId id="499" r:id="rId9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24" autoAdjust="0"/>
  </p:normalViewPr>
  <p:slideViewPr>
    <p:cSldViewPr>
      <p:cViewPr varScale="1">
        <p:scale>
          <a:sx n="110" d="100"/>
          <a:sy n="110" d="100"/>
        </p:scale>
        <p:origin x="41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46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755FF-68E4-4032-8016-E8687F9DC9B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EC2E0-6039-49F2-A742-B352D0E3F205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29823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B23BC9-D631-4287-AC52-5FEAB81A7163}" type="slidenum">
              <a:rPr lang="en-US"/>
              <a:pPr/>
              <a:t>9</a:t>
            </a:fld>
            <a:endParaRPr lang="en-US"/>
          </a:p>
        </p:txBody>
      </p:sp>
      <p:sp>
        <p:nvSpPr>
          <p:cNvPr id="161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1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833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1FC057-8A0A-4029-B3E2-7F03572C27E1}" type="slidenum">
              <a:rPr lang="en-US"/>
              <a:pPr/>
              <a:t>65</a:t>
            </a:fld>
            <a:endParaRPr lang="en-US"/>
          </a:p>
        </p:txBody>
      </p:sp>
      <p:sp>
        <p:nvSpPr>
          <p:cNvPr id="2242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42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9064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1CFEC0E-B8F4-441E-B682-AC4FD8B65C86}" type="slidenum">
              <a:rPr lang="en-US"/>
              <a:pPr/>
              <a:t>66</a:t>
            </a:fld>
            <a:endParaRPr lang="en-US"/>
          </a:p>
        </p:txBody>
      </p:sp>
      <p:sp>
        <p:nvSpPr>
          <p:cNvPr id="2252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2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507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E1151D8-4E37-4827-8CD9-84A94B8AE445}" type="slidenum">
              <a:rPr lang="en-US"/>
              <a:pPr/>
              <a:t>68</a:t>
            </a:fld>
            <a:endParaRPr lang="en-US"/>
          </a:p>
        </p:txBody>
      </p:sp>
      <p:sp>
        <p:nvSpPr>
          <p:cNvPr id="2283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83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10978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MAPK (</a:t>
            </a:r>
            <a:r>
              <a:rPr lang="fr-FR" dirty="0" err="1" smtClean="0"/>
              <a:t>mutagenactivated</a:t>
            </a:r>
            <a:r>
              <a:rPr lang="fr-FR" dirty="0" smtClean="0"/>
              <a:t> </a:t>
            </a:r>
            <a:r>
              <a:rPr lang="fr-FR" dirty="0" err="1" smtClean="0"/>
              <a:t>protein</a:t>
            </a:r>
            <a:r>
              <a:rPr lang="fr-FR" dirty="0" smtClean="0"/>
              <a:t> kinase)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C2E0-6039-49F2-A742-B352D0E3F205}" type="slidenum">
              <a:rPr lang="fr-FR" smtClean="0"/>
              <a:pPr/>
              <a:t>72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02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5D51D0-8C71-4A90-85C4-06DF2393A710}" type="slidenum">
              <a:rPr lang="en-US"/>
              <a:pPr/>
              <a:t>10</a:t>
            </a:fld>
            <a:endParaRPr lang="en-US"/>
          </a:p>
        </p:txBody>
      </p:sp>
      <p:sp>
        <p:nvSpPr>
          <p:cNvPr id="162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2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7497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2B3388B-FA5C-4D14-97A3-5D188F86B0F4}" type="slidenum">
              <a:rPr lang="en-US"/>
              <a:pPr/>
              <a:t>11</a:t>
            </a:fld>
            <a:endParaRPr lang="en-US"/>
          </a:p>
        </p:txBody>
      </p:sp>
      <p:sp>
        <p:nvSpPr>
          <p:cNvPr id="163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171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20FCBC9-BB79-47CF-AF2C-626AA3700DC4}" type="slidenum">
              <a:rPr lang="en-US"/>
              <a:pPr/>
              <a:t>12</a:t>
            </a:fld>
            <a:endParaRPr lang="en-US"/>
          </a:p>
        </p:txBody>
      </p:sp>
      <p:sp>
        <p:nvSpPr>
          <p:cNvPr id="1648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48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1255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1BC2A17-78E8-425C-9293-E18DE2B2979E}" type="slidenum">
              <a:rPr lang="en-US"/>
              <a:pPr/>
              <a:t>20</a:t>
            </a:fld>
            <a:endParaRPr lang="en-US"/>
          </a:p>
        </p:txBody>
      </p:sp>
      <p:sp>
        <p:nvSpPr>
          <p:cNvPr id="1740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393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1143988-FD94-496C-86CE-E32DBEA81CA9}" type="slidenum">
              <a:rPr lang="en-US"/>
              <a:pPr/>
              <a:t>23</a:t>
            </a:fld>
            <a:endParaRPr lang="en-US"/>
          </a:p>
        </p:txBody>
      </p:sp>
      <p:sp>
        <p:nvSpPr>
          <p:cNvPr id="1771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71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2717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23F867-67D1-45C8-AC85-2D80B15A9B87}" type="slidenum">
              <a:rPr lang="en-US"/>
              <a:pPr/>
              <a:t>27</a:t>
            </a:fld>
            <a:endParaRPr lang="en-US"/>
          </a:p>
        </p:txBody>
      </p:sp>
      <p:sp>
        <p:nvSpPr>
          <p:cNvPr id="1802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6580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8D39D4E-2D4A-444A-8C8E-E21F3345B6D7}" type="slidenum">
              <a:rPr lang="en-US"/>
              <a:pPr/>
              <a:t>30</a:t>
            </a:fld>
            <a:endParaRPr lang="en-US"/>
          </a:p>
        </p:txBody>
      </p:sp>
      <p:sp>
        <p:nvSpPr>
          <p:cNvPr id="183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3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82563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BCF0DC7-A862-45A0-81EE-F4C41B23FA1F}" type="slidenum">
              <a:rPr lang="en-US"/>
              <a:pPr/>
              <a:t>54</a:t>
            </a:fld>
            <a:endParaRPr lang="en-US"/>
          </a:p>
        </p:txBody>
      </p:sp>
      <p:sp>
        <p:nvSpPr>
          <p:cNvPr id="2078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78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0273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le rect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grpSp>
        <p:nvGrpSpPr>
          <p:cNvPr id="2" name="Grou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e lib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Forme lib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Forme lib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Connecteur droit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53E5703-7B73-4547-A156-0CB661742BE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r-FR" dirty="0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D6608CC-3690-41F7-9C91-32AE61C36816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3E5703-7B73-4547-A156-0CB661742BE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6608CC-3690-41F7-9C91-32AE61C36816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3E5703-7B73-4547-A156-0CB661742BE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6608CC-3690-41F7-9C91-32AE61C36816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3E5703-7B73-4547-A156-0CB661742BE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6608CC-3690-41F7-9C91-32AE61C3681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3E5703-7B73-4547-A156-0CB661742BE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6608CC-3690-41F7-9C91-32AE61C3681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3E5703-7B73-4547-A156-0CB661742BE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6608CC-3690-41F7-9C91-32AE61C3681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3E5703-7B73-4547-A156-0CB661742BE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6608CC-3690-41F7-9C91-32AE61C36816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3E5703-7B73-4547-A156-0CB661742BE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6608CC-3690-41F7-9C91-32AE61C3681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3E5703-7B73-4547-A156-0CB661742BE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6608CC-3690-41F7-9C91-32AE61C36816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53E5703-7B73-4547-A156-0CB661742BE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6608CC-3690-41F7-9C91-32AE61C36816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53E5703-7B73-4547-A156-0CB661742BE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D6608CC-3690-41F7-9C91-32AE61C3681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Triangle rect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Connecteur droit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e lib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Triangle rect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Connecteur droit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53E5703-7B73-4547-A156-0CB661742BE2}" type="datetimeFigureOut">
              <a:rPr lang="fr-FR" smtClean="0"/>
              <a:pPr/>
              <a:t>13/03/2015</a:t>
            </a:fld>
            <a:endParaRPr lang="fr-FR" dirty="0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r-FR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D6608CC-3690-41F7-9C91-32AE61C36816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247311"/>
            <a:ext cx="7772400" cy="1829761"/>
          </a:xfrm>
        </p:spPr>
        <p:txBody>
          <a:bodyPr>
            <a:noAutofit/>
          </a:bodyPr>
          <a:lstStyle/>
          <a:p>
            <a:pPr algn="ctr"/>
            <a:r>
              <a:rPr lang="fr-FR" sz="3600" dirty="0" smtClean="0">
                <a:latin typeface="Arial" pitchFamily="34" charset="0"/>
                <a:cs typeface="Arial" pitchFamily="34" charset="0"/>
              </a:rPr>
              <a:t>CANCERS THYROIDIENS</a:t>
            </a:r>
            <a:br>
              <a:rPr lang="fr-FR" sz="3600" dirty="0" smtClean="0">
                <a:latin typeface="Arial" pitchFamily="34" charset="0"/>
                <a:cs typeface="Arial" pitchFamily="34" charset="0"/>
              </a:rPr>
            </a:br>
            <a:r>
              <a:rPr lang="fr-FR" sz="3600" dirty="0" smtClean="0">
                <a:latin typeface="Arial" pitchFamily="34" charset="0"/>
                <a:cs typeface="Arial" pitchFamily="34" charset="0"/>
              </a:rPr>
              <a:t>DIFFERENCIES </a:t>
            </a:r>
            <a:br>
              <a:rPr lang="fr-FR" sz="3600" dirty="0" smtClean="0">
                <a:latin typeface="Arial" pitchFamily="34" charset="0"/>
                <a:cs typeface="Arial" pitchFamily="34" charset="0"/>
              </a:rPr>
            </a:br>
            <a:r>
              <a:rPr lang="fr-FR" sz="3600" dirty="0" smtClean="0">
                <a:latin typeface="Arial" pitchFamily="34" charset="0"/>
                <a:cs typeface="Arial" pitchFamily="34" charset="0"/>
              </a:rPr>
              <a:t>NOTIONS D’HISTOPRONOSTIC</a:t>
            </a:r>
            <a:endParaRPr lang="fr-F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85800" y="5469656"/>
            <a:ext cx="7772400" cy="1199704"/>
          </a:xfrm>
        </p:spPr>
        <p:txBody>
          <a:bodyPr>
            <a:normAutofit/>
          </a:bodyPr>
          <a:lstStyle/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 </a:t>
            </a:r>
            <a:r>
              <a:rPr lang="fr-FR" sz="32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Rais H</a:t>
            </a:r>
            <a:endParaRPr lang="fr-FR" sz="3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13/3/2015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77981" t="13997" r="3670" b="9018"/>
          <a:stretch>
            <a:fillRect/>
          </a:stretch>
        </p:blipFill>
        <p:spPr bwMode="auto">
          <a:xfrm>
            <a:off x="7812360" y="-27384"/>
            <a:ext cx="1368152" cy="1504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27519" r="68540" b="25778"/>
          <a:stretch>
            <a:fillRect/>
          </a:stretch>
        </p:blipFill>
        <p:spPr bwMode="auto">
          <a:xfrm>
            <a:off x="0" y="0"/>
            <a:ext cx="2511896" cy="97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 l="6688" t="6406" r="11413" b="5636"/>
          <a:stretch>
            <a:fillRect/>
          </a:stretch>
        </p:blipFill>
        <p:spPr bwMode="auto">
          <a:xfrm>
            <a:off x="0" y="-1"/>
            <a:ext cx="9144000" cy="694592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print"/>
          <a:srcRect l="9838" t="9746" r="7476" b="13430"/>
          <a:stretch>
            <a:fillRect/>
          </a:stretch>
        </p:blipFill>
        <p:spPr bwMode="auto">
          <a:xfrm>
            <a:off x="0" y="0"/>
            <a:ext cx="9395520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/>
          <a:srcRect l="9838" t="9746" r="12988" b="7863"/>
          <a:stretch>
            <a:fillRect/>
          </a:stretch>
        </p:blipFill>
        <p:spPr bwMode="auto">
          <a:xfrm>
            <a:off x="0" y="0"/>
            <a:ext cx="9324528" cy="704097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Augmentation taille nucléaire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631" t="19173" r="11758" b="6050"/>
          <a:stretch>
            <a:fillRect/>
          </a:stretch>
        </p:blipFill>
        <p:spPr bwMode="auto">
          <a:xfrm>
            <a:off x="971600" y="1298272"/>
            <a:ext cx="7344816" cy="565912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C PAPILLAIRE : Architecture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Architecture papillaire 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Architecture vésiculaire</a:t>
            </a:r>
          </a:p>
        </p:txBody>
      </p:sp>
      <p:pic>
        <p:nvPicPr>
          <p:cNvPr id="7" name="Picture 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12732" t="35346" r="51622" b="24317"/>
          <a:stretch>
            <a:fillRect/>
          </a:stretch>
        </p:blipFill>
        <p:spPr bwMode="auto">
          <a:xfrm>
            <a:off x="251521" y="1556792"/>
            <a:ext cx="4320480" cy="345638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8" name="Picture 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l="51641" t="35352" r="12727" b="26847"/>
          <a:stretch>
            <a:fillRect/>
          </a:stretch>
        </p:blipFill>
        <p:spPr bwMode="auto">
          <a:xfrm>
            <a:off x="4716016" y="1556792"/>
            <a:ext cx="4248472" cy="345638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457200" y="485800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 PAPILLAIRE : stroma</a:t>
            </a:r>
            <a:endParaRPr kumimoji="0" lang="fr-FR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l="12988" t="36468" r="12988" b="20110"/>
          <a:stretch>
            <a:fillRect/>
          </a:stretch>
        </p:blipFill>
        <p:spPr bwMode="auto">
          <a:xfrm>
            <a:off x="-108520" y="2204864"/>
            <a:ext cx="9372118" cy="388843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0,1 à 10 cm</a:t>
            </a:r>
          </a:p>
          <a:p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Agressivité locale</a:t>
            </a:r>
          </a:p>
          <a:p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Dissémination: voie lymphatique</a:t>
            </a:r>
          </a:p>
          <a:p>
            <a:pPr lvl="1"/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pluri </a:t>
            </a:r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focalité</a:t>
            </a:r>
            <a:endParaRPr lang="fr-FR" dirty="0" smtClean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Bilatéralité</a:t>
            </a:r>
          </a:p>
          <a:p>
            <a:pPr lvl="1"/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Envahissement ganglionnaire</a:t>
            </a:r>
          </a:p>
          <a:p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Métastases hématogènes plus rares</a:t>
            </a:r>
            <a:endParaRPr lang="fr-FR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C Papillaire : macroscopie -</a:t>
            </a:r>
            <a:b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</a:b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évolution anatomique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53150" t="28674" r="16925" b="16770"/>
          <a:stretch>
            <a:fillRect/>
          </a:stretch>
        </p:blipFill>
        <p:spPr bwMode="auto">
          <a:xfrm>
            <a:off x="5067784" y="1682334"/>
            <a:ext cx="3199432" cy="412356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C Papillaire : 2 stades anatomiques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776" t="35354" r="9838" b="15657"/>
          <a:stretch>
            <a:fillRect/>
          </a:stretch>
        </p:blipFill>
        <p:spPr bwMode="auto">
          <a:xfrm>
            <a:off x="488595" y="1892723"/>
            <a:ext cx="8166810" cy="370279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Définition restrictive : carcinome de souche vésiculaire</a:t>
            </a:r>
          </a:p>
          <a:p>
            <a:r>
              <a:rPr lang="fr-FR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sans SIGNES NUCLEAIRES de tumeur papillaire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Critères de diagnostic :</a:t>
            </a:r>
          </a:p>
          <a:p>
            <a:pPr lvl="1"/>
            <a:r>
              <a:rPr lang="fr-FR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invasion capsulaire et / ou vasculaire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Fréquence en nette diminution ( &lt; 5 %)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Associé à la carence iodée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Adulte 30 – 50 ans ; 1,5 femme / 1homme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Diagnostic de présomption en cytologie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Carcinome vésiculaire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r>
              <a:rPr lang="fr-FR" dirty="0" smtClean="0">
                <a:latin typeface="Arial" pitchFamily="34" charset="0"/>
                <a:cs typeface="Arial" pitchFamily="34" charset="0"/>
              </a:rPr>
              <a:t>(folliculaire)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Carcinome vésiculaire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r>
              <a:rPr lang="fr-FR" dirty="0" smtClean="0">
                <a:latin typeface="Arial" pitchFamily="34" charset="0"/>
                <a:cs typeface="Arial" pitchFamily="34" charset="0"/>
              </a:rPr>
              <a:t>(folliculaire)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838" t="36468" r="12988" b="14543"/>
          <a:stretch>
            <a:fillRect/>
          </a:stretch>
        </p:blipFill>
        <p:spPr bwMode="auto">
          <a:xfrm>
            <a:off x="457200" y="1897538"/>
            <a:ext cx="8229600" cy="3693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Définition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Carcinomes nés aux dépens de la cellule vésiculaire (folliculaire)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&gt; 90 % des tumeurs 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Expriment la Thyroglobuline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2 types :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C. PAPILLAIRE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C. VESICULAIRE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Cancers thyroïdiens différenciés 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 l="60237" t="25334" r="12201" b="16770"/>
          <a:stretch>
            <a:fillRect/>
          </a:stretch>
        </p:blipFill>
        <p:spPr bwMode="auto">
          <a:xfrm>
            <a:off x="6623720" y="2852936"/>
            <a:ext cx="2520280" cy="374441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375"/>
            <a:ext cx="9144000" cy="64674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741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C VESICULAIRE : signes d’invasion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Invasion capsulaire 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Invasion vasculaire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12988" t="37581" r="50879" b="24564"/>
          <a:stretch>
            <a:fillRect/>
          </a:stretch>
        </p:blipFill>
        <p:spPr bwMode="auto">
          <a:xfrm>
            <a:off x="545714" y="1984887"/>
            <a:ext cx="3863160" cy="28612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8" name="Picture 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l="53150" t="37581" r="9838" b="24564"/>
          <a:stretch>
            <a:fillRect/>
          </a:stretch>
        </p:blipFill>
        <p:spPr bwMode="auto">
          <a:xfrm>
            <a:off x="4687343" y="1984887"/>
            <a:ext cx="3957138" cy="28612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État général de la capsule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Épaissie/ hyper vascularisée/ fibres modifiées</a:t>
            </a:r>
          </a:p>
          <a:p>
            <a:r>
              <a:rPr lang="fr-FR" dirty="0" err="1" smtClean="0">
                <a:latin typeface="Arial" pitchFamily="34" charset="0"/>
                <a:cs typeface="Arial" pitchFamily="34" charset="0"/>
              </a:rPr>
              <a:t>Protrusion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brusque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En bouchon de champagne, bouton de chemise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En champignon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Mouvement du tissu nodulaire vers l’extérieur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Nombreuses images trompeuses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Principale : trajet de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cytoponction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Suffisante au diagnostic de malignité?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 Non si incomplète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Oui si complète?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Invasion capsulaire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 cstate="print"/>
          <a:srcRect l="15350" t="9746" r="13776" b="10090"/>
          <a:stretch>
            <a:fillRect/>
          </a:stretch>
        </p:blipFill>
        <p:spPr bwMode="auto">
          <a:xfrm>
            <a:off x="0" y="-459026"/>
            <a:ext cx="9144000" cy="7315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peni.nlm.nih.gov/imgs/512/136/2807537/2807537_12105_2009_109_Fig1_HTM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1"/>
            <a:ext cx="749271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Invasion minime suffisante ?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883" t="36674" r="12883" b="23551"/>
          <a:stretch>
            <a:fillRect/>
          </a:stretch>
        </p:blipFill>
        <p:spPr bwMode="auto">
          <a:xfrm>
            <a:off x="-36512" y="2125603"/>
            <a:ext cx="9144000" cy="34636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2800" dirty="0" smtClean="0">
                <a:latin typeface="Arial" pitchFamily="34" charset="0"/>
                <a:cs typeface="Arial" pitchFamily="34" charset="0"/>
              </a:rPr>
              <a:t>Diagnostic différentiel de l’envahissement de la capsule : trajet de </a:t>
            </a:r>
            <a:r>
              <a:rPr lang="fr-FR" sz="2800" dirty="0" err="1" smtClean="0">
                <a:latin typeface="Arial" pitchFamily="34" charset="0"/>
                <a:cs typeface="Arial" pitchFamily="34" charset="0"/>
              </a:rPr>
              <a:t>cytoponction</a:t>
            </a: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883" t="35823" r="12445" b="25215"/>
          <a:stretch>
            <a:fillRect/>
          </a:stretch>
        </p:blipFill>
        <p:spPr bwMode="auto">
          <a:xfrm>
            <a:off x="114660" y="2271664"/>
            <a:ext cx="8993844" cy="331757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 cstate="print"/>
          <a:srcRect l="7476" t="4179" r="8263" b="5636"/>
          <a:stretch>
            <a:fillRect/>
          </a:stretch>
        </p:blipFill>
        <p:spPr bwMode="auto">
          <a:xfrm>
            <a:off x="-41232" y="0"/>
            <a:ext cx="9059334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seul critère reconnu pour le diagnostic de  cancer folliculaire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uniquement situé dans la capsule ou à son voisinage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complètement rattaché à la paroi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recouvert d’endothélium et de fibrine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Utilité des marqueurs vasculaires?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4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Invasion vasculaire</a:t>
            </a:r>
            <a:endParaRPr lang="fr-FR" sz="4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 smtClean="0">
                <a:latin typeface="Arial" pitchFamily="34" charset="0"/>
                <a:cs typeface="Arial" pitchFamily="34" charset="0"/>
              </a:rPr>
              <a:t>Embols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563" t="38694" r="12988" b="26791"/>
          <a:stretch>
            <a:fillRect/>
          </a:stretch>
        </p:blipFill>
        <p:spPr bwMode="auto">
          <a:xfrm>
            <a:off x="699057" y="2439725"/>
            <a:ext cx="7745886" cy="26087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1,5 % de l’ensemble des cancers</a:t>
            </a:r>
          </a:p>
          <a:p>
            <a:pPr lvl="1">
              <a:lnSpc>
                <a:spcPct val="150000"/>
              </a:lnSpc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la plus fréquente des tumeurs endocriniennes</a:t>
            </a:r>
          </a:p>
          <a:p>
            <a:pPr>
              <a:lnSpc>
                <a:spcPct val="150000"/>
              </a:lnSpc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5% des nodules opérés</a:t>
            </a:r>
          </a:p>
          <a:p>
            <a:pPr>
              <a:lnSpc>
                <a:spcPct val="150000"/>
              </a:lnSpc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Fréquence des nodules dans la population générale </a:t>
            </a:r>
          </a:p>
          <a:p>
            <a:pPr lvl="1">
              <a:lnSpc>
                <a:spcPct val="150000"/>
              </a:lnSpc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20% si nodules palpables</a:t>
            </a:r>
          </a:p>
          <a:p>
            <a:pPr lvl="1">
              <a:lnSpc>
                <a:spcPct val="150000"/>
              </a:lnSpc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70 % si le nodule est découvert par échographie</a:t>
            </a:r>
          </a:p>
          <a:p>
            <a:pPr>
              <a:lnSpc>
                <a:spcPct val="150000"/>
              </a:lnSpc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En France : 4 à 5000 nouveaux cas/an</a:t>
            </a:r>
          </a:p>
          <a:p>
            <a:r>
              <a:rPr lang="fr-FR" sz="2600" dirty="0" smtClean="0">
                <a:latin typeface="Arial" pitchFamily="34" charset="0"/>
                <a:cs typeface="Arial" pitchFamily="34" charset="0"/>
              </a:rPr>
              <a:t>Au Maroc: </a:t>
            </a:r>
            <a:r>
              <a:rPr lang="fr-FR" sz="2400" dirty="0" smtClean="0"/>
              <a:t>incidence standardisée</a:t>
            </a:r>
          </a:p>
          <a:p>
            <a:pPr lvl="1"/>
            <a:r>
              <a:rPr lang="fr-FR" sz="2000" dirty="0" smtClean="0"/>
              <a:t>4,78 /100000♀/an</a:t>
            </a:r>
          </a:p>
          <a:p>
            <a:pPr lvl="1"/>
            <a:r>
              <a:rPr lang="fr-FR" sz="2000" dirty="0" smtClean="0"/>
              <a:t>0,96 pour 100 000 ♂/an</a:t>
            </a:r>
          </a:p>
        </p:txBody>
      </p:sp>
      <p:sp>
        <p:nvSpPr>
          <p:cNvPr id="6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sz="3600" dirty="0" smtClean="0">
                <a:latin typeface="Arial" pitchFamily="34" charset="0"/>
                <a:cs typeface="Arial" pitchFamily="34" charset="0"/>
              </a:rPr>
              <a:t>Cancers thyroïdiens différenciés</a:t>
            </a:r>
            <a:br>
              <a:rPr lang="fr-FR" sz="3600" dirty="0" smtClean="0">
                <a:latin typeface="Arial" pitchFamily="34" charset="0"/>
                <a:cs typeface="Arial" pitchFamily="34" charset="0"/>
              </a:rPr>
            </a:br>
            <a:r>
              <a:rPr lang="fr-FR" sz="3600" dirty="0" smtClean="0">
                <a:latin typeface="Arial" pitchFamily="34" charset="0"/>
                <a:cs typeface="Arial" pitchFamily="34" charset="0"/>
              </a:rPr>
              <a:t>Incidence 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 cstate="print"/>
          <a:srcRect l="10768" t="12186" r="13386" b="73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 solitaire, à capsule épaisse</a:t>
            </a:r>
          </a:p>
          <a:p>
            <a:r>
              <a:rPr lang="fr-FR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Agressivité par dissémination hématogène</a:t>
            </a:r>
          </a:p>
          <a:p>
            <a:r>
              <a:rPr lang="fr-FR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 stades :</a:t>
            </a:r>
          </a:p>
          <a:p>
            <a:pPr lvl="1"/>
            <a:r>
              <a:rPr lang="fr-F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Encapsulé (invasion minime)</a:t>
            </a:r>
          </a:p>
          <a:p>
            <a:pPr lvl="1"/>
            <a:r>
              <a:rPr lang="fr-F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invasion franche</a:t>
            </a:r>
          </a:p>
          <a:p>
            <a:r>
              <a:rPr lang="fr-FR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Extension extra thyroïdienne rare</a:t>
            </a:r>
            <a:endParaRPr lang="fr-FR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CARCINOME VESICULAIRE </a:t>
            </a:r>
            <a:b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</a:b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Évolution anatomique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47638" t="34241" r="9838" b="24564"/>
          <a:stretch>
            <a:fillRect/>
          </a:stretch>
        </p:blipFill>
        <p:spPr bwMode="auto">
          <a:xfrm>
            <a:off x="4648200" y="2361179"/>
            <a:ext cx="4038600" cy="276588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Infiltration capsulaire </a:t>
            </a:r>
            <a:r>
              <a:rPr lang="fr-FR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focale</a:t>
            </a:r>
          </a:p>
          <a:p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Avec ou sans embole</a:t>
            </a:r>
          </a:p>
          <a:p>
            <a:r>
              <a:rPr lang="fr-FR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Diagnostic impossible en extemporané</a:t>
            </a:r>
          </a:p>
          <a:p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Nécessite des coupes multiples sur pièce fixée en formol</a:t>
            </a:r>
          </a:p>
          <a:p>
            <a:r>
              <a:rPr lang="fr-FR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Critères de malignité discutés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C Vésiculaire encapsulé à invasion</a:t>
            </a:r>
            <a:br>
              <a:rPr lang="fr-FR" sz="36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</a:br>
            <a:r>
              <a:rPr lang="fr-FR" sz="36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minime (</a:t>
            </a:r>
            <a:r>
              <a:rPr lang="fr-FR" sz="3600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minimally</a:t>
            </a:r>
            <a:r>
              <a:rPr lang="fr-FR" sz="36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invasive FC)</a:t>
            </a:r>
            <a:endParaRPr lang="fr-FR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56300" t="34310" r="14563" b="11134"/>
          <a:stretch>
            <a:fillRect/>
          </a:stretch>
        </p:blipFill>
        <p:spPr bwMode="auto">
          <a:xfrm>
            <a:off x="5270514" y="1682334"/>
            <a:ext cx="3909998" cy="517566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Franchissement total de la capsule du nodule tumoral et / ou</a:t>
            </a:r>
          </a:p>
          <a:p>
            <a:r>
              <a:rPr lang="fr-FR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Embols</a:t>
            </a:r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veineux</a:t>
            </a:r>
          </a:p>
          <a:p>
            <a:pPr lvl="1"/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&gt;3 ou &gt; 4</a:t>
            </a:r>
          </a:p>
          <a:p>
            <a:pPr lvl="1"/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… 1 seul</a:t>
            </a:r>
          </a:p>
          <a:p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Diagnostic extemporané facile</a:t>
            </a:r>
          </a:p>
          <a:p>
            <a:r>
              <a:rPr lang="fr-FR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Associée à une architecture moins différenciée</a:t>
            </a:r>
            <a:endParaRPr lang="fr-FR" b="1" dirty="0" smtClean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36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C Vésiculaire invasion massive</a:t>
            </a:r>
            <a:br>
              <a:rPr lang="fr-FR" sz="36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</a:br>
            <a:r>
              <a:rPr lang="fr-FR" sz="36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fr-FR" sz="3600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widely</a:t>
            </a:r>
            <a:r>
              <a:rPr lang="fr-FR" sz="36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invasive FC)</a:t>
            </a:r>
            <a:endParaRPr lang="fr-FR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58662" t="29787" r="14563" b="11203"/>
          <a:stretch>
            <a:fillRect/>
          </a:stretch>
        </p:blipFill>
        <p:spPr bwMode="auto">
          <a:xfrm>
            <a:off x="5293648" y="1514008"/>
            <a:ext cx="3454816" cy="538286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C. différenciés :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r>
              <a:rPr lang="fr-FR" dirty="0" smtClean="0">
                <a:latin typeface="Arial" pitchFamily="34" charset="0"/>
                <a:cs typeface="Arial" pitchFamily="34" charset="0"/>
              </a:rPr>
              <a:t> Évolution anatomique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28800"/>
            <a:ext cx="4040188" cy="762000"/>
          </a:xfrm>
        </p:spPr>
        <p:txBody>
          <a:bodyPr/>
          <a:lstStyle/>
          <a:p>
            <a:pPr algn="ctr"/>
            <a:r>
              <a:rPr lang="fr-FR" b="1" dirty="0" smtClean="0">
                <a:latin typeface="Arial" pitchFamily="34" charset="0"/>
                <a:cs typeface="Arial" pitchFamily="34" charset="0"/>
              </a:rPr>
              <a:t>C. Papillaire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6" y="1628800"/>
            <a:ext cx="4041775" cy="762000"/>
          </a:xfrm>
        </p:spPr>
        <p:txBody>
          <a:bodyPr>
            <a:normAutofit/>
          </a:bodyPr>
          <a:lstStyle/>
          <a:p>
            <a:pPr algn="ctr"/>
            <a:r>
              <a:rPr lang="fr-FR" b="1" dirty="0" smtClean="0">
                <a:latin typeface="Arial" pitchFamily="34" charset="0"/>
                <a:cs typeface="Arial" pitchFamily="34" charset="0"/>
              </a:rPr>
              <a:t>C. Vésiculaire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64904"/>
            <a:ext cx="4040188" cy="39417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Souvent multiple et bilatéral</a:t>
            </a:r>
          </a:p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 stades :</a:t>
            </a:r>
          </a:p>
          <a:p>
            <a:pPr lvl="1">
              <a:lnSpc>
                <a:spcPct val="150000"/>
              </a:lnSpc>
            </a:pPr>
            <a:r>
              <a:rPr lang="fr-FR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Intra thyroïdien</a:t>
            </a:r>
          </a:p>
          <a:p>
            <a:pPr lvl="1">
              <a:lnSpc>
                <a:spcPct val="150000"/>
              </a:lnSpc>
            </a:pPr>
            <a:r>
              <a:rPr lang="fr-FR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Extra thyroïdien</a:t>
            </a:r>
          </a:p>
          <a:p>
            <a:pPr lvl="1">
              <a:lnSpc>
                <a:spcPct val="150000"/>
              </a:lnSpc>
              <a:buNone/>
            </a:pPr>
            <a:endParaRPr lang="fr-FR" b="1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Tropisme lymphatique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64904"/>
            <a:ext cx="4041775" cy="39417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Unifocal</a:t>
            </a:r>
            <a:endParaRPr lang="fr-FR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None/>
            </a:pPr>
            <a:endParaRPr lang="fr-FR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 stades :</a:t>
            </a:r>
          </a:p>
          <a:p>
            <a:pPr lvl="1">
              <a:lnSpc>
                <a:spcPct val="150000"/>
              </a:lnSpc>
            </a:pP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micro invasif</a:t>
            </a:r>
          </a:p>
          <a:p>
            <a:pPr lvl="1">
              <a:lnSpc>
                <a:spcPct val="150000"/>
              </a:lnSpc>
            </a:pP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franchement invasif</a:t>
            </a:r>
          </a:p>
          <a:p>
            <a:pPr lvl="1">
              <a:lnSpc>
                <a:spcPct val="150000"/>
              </a:lnSpc>
            </a:pPr>
            <a:endParaRPr lang="fr-FR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tropisme veineux</a:t>
            </a:r>
          </a:p>
          <a:p>
            <a:pPr>
              <a:lnSpc>
                <a:spcPct val="150000"/>
              </a:lnSpc>
            </a:pPr>
            <a:endParaRPr lang="fr-FR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C. différenciés :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r>
              <a:rPr lang="fr-FR" dirty="0" smtClean="0">
                <a:latin typeface="Arial" pitchFamily="34" charset="0"/>
                <a:cs typeface="Arial" pitchFamily="34" charset="0"/>
              </a:rPr>
              <a:t> stade anatomique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28800"/>
            <a:ext cx="4040188" cy="762000"/>
          </a:xfrm>
        </p:spPr>
        <p:txBody>
          <a:bodyPr/>
          <a:lstStyle/>
          <a:p>
            <a:pPr algn="ctr"/>
            <a:r>
              <a:rPr lang="fr-FR" b="1" dirty="0" smtClean="0">
                <a:latin typeface="Arial" pitchFamily="34" charset="0"/>
                <a:cs typeface="Arial" pitchFamily="34" charset="0"/>
              </a:rPr>
              <a:t>C. Papillaire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6" y="1628800"/>
            <a:ext cx="4041775" cy="762000"/>
          </a:xfrm>
        </p:spPr>
        <p:txBody>
          <a:bodyPr>
            <a:normAutofit/>
          </a:bodyPr>
          <a:lstStyle/>
          <a:p>
            <a:pPr algn="ctr"/>
            <a:r>
              <a:rPr lang="fr-FR" b="1" dirty="0" smtClean="0">
                <a:latin typeface="Arial" pitchFamily="34" charset="0"/>
                <a:cs typeface="Arial" pitchFamily="34" charset="0"/>
              </a:rPr>
              <a:t>C. Vésiculaire</a:t>
            </a: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 cstate="print"/>
          <a:srcRect l="52362" t="36468" r="9051" b="10090"/>
          <a:stretch>
            <a:fillRect/>
          </a:stretch>
        </p:blipFill>
        <p:spPr bwMode="auto">
          <a:xfrm>
            <a:off x="4788023" y="2564904"/>
            <a:ext cx="3895933" cy="388843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9" name="Picture 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9450" t="36318" r="50388" b="10239"/>
          <a:stretch>
            <a:fillRect/>
          </a:stretch>
        </p:blipFill>
        <p:spPr bwMode="auto">
          <a:xfrm>
            <a:off x="457200" y="2635907"/>
            <a:ext cx="4040188" cy="380074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Classification TNM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263" t="17526" r="7476" b="7863"/>
          <a:stretch>
            <a:fillRect/>
          </a:stretch>
        </p:blipFill>
        <p:spPr bwMode="auto">
          <a:xfrm>
            <a:off x="36512" y="1484784"/>
            <a:ext cx="9144000" cy="537321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Classification TNM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988" t="27560" r="12201" b="14544"/>
          <a:stretch>
            <a:fillRect/>
          </a:stretch>
        </p:blipFill>
        <p:spPr bwMode="auto">
          <a:xfrm>
            <a:off x="572790" y="1556108"/>
            <a:ext cx="7998419" cy="437602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THYROGLOBULINE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: marqueur spécifique du tissu thyroïdien normal et pathologique</a:t>
            </a:r>
          </a:p>
          <a:p>
            <a:pPr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TTF1: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marqueur tissu thyroïdien normal et pathologique et du tissu pulmonaire</a:t>
            </a:r>
          </a:p>
          <a:p>
            <a:pPr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Marqueur de malignité</a:t>
            </a:r>
          </a:p>
          <a:p>
            <a:pPr lvl="1"/>
            <a:r>
              <a:rPr lang="fr-FR" sz="27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Galectine</a:t>
            </a:r>
            <a:r>
              <a:rPr lang="fr-FR" sz="27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3</a:t>
            </a:r>
          </a:p>
          <a:p>
            <a:pPr lvl="1"/>
            <a:r>
              <a:rPr lang="fr-FR" sz="27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TPO</a:t>
            </a:r>
          </a:p>
          <a:p>
            <a:pPr lvl="1"/>
            <a:r>
              <a:rPr lang="fr-FR" sz="27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CK19</a:t>
            </a:r>
          </a:p>
          <a:p>
            <a:pPr lvl="1"/>
            <a:r>
              <a:rPr lang="fr-FR" sz="27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HBME1</a:t>
            </a:r>
            <a:endParaRPr lang="fr-FR" sz="27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sz="3600" dirty="0" err="1" smtClean="0">
                <a:latin typeface="Arial" pitchFamily="34" charset="0"/>
                <a:cs typeface="Arial" pitchFamily="34" charset="0"/>
              </a:rPr>
              <a:t>Immunohistochimie</a:t>
            </a:r>
            <a:r>
              <a:rPr lang="fr-FR" sz="3600" dirty="0" smtClean="0">
                <a:latin typeface="Arial" pitchFamily="34" charset="0"/>
                <a:cs typeface="Arial" pitchFamily="34" charset="0"/>
              </a:rPr>
              <a:t> des carcinomes</a:t>
            </a:r>
            <a:br>
              <a:rPr lang="fr-FR" sz="3600" dirty="0" smtClean="0">
                <a:latin typeface="Arial" pitchFamily="34" charset="0"/>
                <a:cs typeface="Arial" pitchFamily="34" charset="0"/>
              </a:rPr>
            </a:br>
            <a:r>
              <a:rPr lang="fr-FR" sz="3600" dirty="0" smtClean="0">
                <a:latin typeface="Arial" pitchFamily="34" charset="0"/>
                <a:cs typeface="Arial" pitchFamily="34" charset="0"/>
              </a:rPr>
              <a:t>thyroïdiens différenciés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PRONOSTIC GENERAL DU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r>
              <a:rPr lang="fr-FR" dirty="0" smtClean="0">
                <a:latin typeface="Arial" pitchFamily="34" charset="0"/>
                <a:cs typeface="Arial" pitchFamily="34" charset="0"/>
              </a:rPr>
              <a:t>CANCER DIFFERENCIE DE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r>
              <a:rPr lang="fr-FR" dirty="0" smtClean="0">
                <a:latin typeface="Arial" pitchFamily="34" charset="0"/>
                <a:cs typeface="Arial" pitchFamily="34" charset="0"/>
              </a:rPr>
              <a:t>SOUCHE VESICULAIRE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fr-FR" sz="2500" b="1" dirty="0" smtClean="0">
                <a:latin typeface="Arial" pitchFamily="34" charset="0"/>
                <a:cs typeface="Arial" pitchFamily="34" charset="0"/>
              </a:rPr>
              <a:t>Augmentation de l’incidence par :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Dépistage plus actif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Modifications des pratiques</a:t>
            </a:r>
          </a:p>
          <a:p>
            <a:pPr lvl="2"/>
            <a:r>
              <a:rPr lang="fr-FR" dirty="0" smtClean="0">
                <a:latin typeface="Arial" pitchFamily="34" charset="0"/>
                <a:cs typeface="Arial" pitchFamily="34" charset="0"/>
              </a:rPr>
              <a:t>cliniques (échographie – thyroïdectomie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pr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goitres)</a:t>
            </a:r>
          </a:p>
          <a:p>
            <a:pPr lvl="2"/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Histopathologiques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: coupes fines</a:t>
            </a:r>
          </a:p>
          <a:p>
            <a:pPr lvl="2"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2500" b="1" dirty="0" smtClean="0">
                <a:latin typeface="Arial" pitchFamily="34" charset="0"/>
                <a:cs typeface="Arial" pitchFamily="34" charset="0"/>
              </a:rPr>
              <a:t> Augmentation surtout </a:t>
            </a:r>
            <a:r>
              <a:rPr lang="fr-FR" sz="2500" b="1" dirty="0" err="1" smtClean="0">
                <a:latin typeface="Arial" pitchFamily="34" charset="0"/>
                <a:cs typeface="Arial" pitchFamily="34" charset="0"/>
              </a:rPr>
              <a:t>microcancers</a:t>
            </a:r>
            <a:r>
              <a:rPr lang="fr-FR" sz="2500" b="1" dirty="0" smtClean="0">
                <a:latin typeface="Arial" pitchFamily="34" charset="0"/>
                <a:cs typeface="Arial" pitchFamily="34" charset="0"/>
              </a:rPr>
              <a:t> papillaires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jusqu’à 38% des cancers papillaires</a:t>
            </a:r>
          </a:p>
          <a:p>
            <a:pPr lvl="1"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2500" b="1" dirty="0" smtClean="0">
                <a:latin typeface="Arial" pitchFamily="34" charset="0"/>
                <a:cs typeface="Arial" pitchFamily="34" charset="0"/>
              </a:rPr>
              <a:t>Le pronostic est bon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:</a:t>
            </a:r>
            <a:endParaRPr lang="fr-FR" sz="25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10 % de récidive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loco-régionale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ou métastases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5 % de décès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sz="3600" dirty="0" smtClean="0">
                <a:latin typeface="Arial" pitchFamily="34" charset="0"/>
                <a:cs typeface="Arial" pitchFamily="34" charset="0"/>
              </a:rPr>
              <a:t>Cancers thyroïdiens différenciés :</a:t>
            </a:r>
            <a:br>
              <a:rPr lang="fr-FR" sz="3600" dirty="0" smtClean="0">
                <a:latin typeface="Arial" pitchFamily="34" charset="0"/>
                <a:cs typeface="Arial" pitchFamily="34" charset="0"/>
              </a:rPr>
            </a:br>
            <a:r>
              <a:rPr lang="fr-FR" sz="3600" dirty="0" smtClean="0">
                <a:latin typeface="Arial" pitchFamily="34" charset="0"/>
                <a:cs typeface="Arial" pitchFamily="34" charset="0"/>
              </a:rPr>
              <a:t>Incidence 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Bon pronostic</a:t>
            </a:r>
          </a:p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Evolution défavorable : 10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%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Envahissement ganglionnaire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Métastases à distance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Récidives locales</a:t>
            </a:r>
          </a:p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Décès : 5 %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Peut-on détecter ces formes défavorables ?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Développement de plusieurs systèmes pronostiques qui utilisent des données cliniques et anatomiques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r>
              <a:rPr lang="fr-FR" dirty="0" smtClean="0">
                <a:latin typeface="Arial" pitchFamily="34" charset="0"/>
                <a:cs typeface="Arial" pitchFamily="34" charset="0"/>
              </a:rPr>
              <a:t>comparables : AGES, AMES, MACIS, AJCC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3200" dirty="0" smtClean="0">
                <a:latin typeface="Arial" pitchFamily="34" charset="0"/>
                <a:cs typeface="Arial" pitchFamily="34" charset="0"/>
              </a:rPr>
              <a:t>Pronostic général des Carcinome différenciés se la </a:t>
            </a:r>
            <a:r>
              <a:rPr lang="fr-FR" sz="3200" dirty="0" smtClean="0">
                <a:latin typeface="Arial" pitchFamily="34" charset="0"/>
                <a:cs typeface="Arial" pitchFamily="34" charset="0"/>
              </a:rPr>
              <a:t>thyroïde</a:t>
            </a:r>
            <a:endParaRPr lang="fr-F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Paramètres cliniques +++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Âge du patient : avant ou après 45 ans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Présence de métastases à distance (hématogènes)</a:t>
            </a:r>
          </a:p>
          <a:p>
            <a:pPr lvl="1"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fr-FR" dirty="0" smtClean="0">
                <a:latin typeface="Arial" pitchFamily="34" charset="0"/>
                <a:cs typeface="Arial" pitchFamily="34" charset="0"/>
              </a:rPr>
              <a:t>Au moment du diagnostic (os, poumon)</a:t>
            </a:r>
          </a:p>
          <a:p>
            <a:pPr lvl="3"/>
            <a:r>
              <a:rPr lang="fr-FR" dirty="0" smtClean="0">
                <a:latin typeface="Arial" pitchFamily="34" charset="0"/>
                <a:cs typeface="Arial" pitchFamily="34" charset="0"/>
              </a:rPr>
              <a:t>Paramètres anatomiques</a:t>
            </a:r>
          </a:p>
          <a:p>
            <a:pPr lvl="3"/>
            <a:r>
              <a:rPr lang="fi-FI" dirty="0" smtClean="0">
                <a:latin typeface="Arial" pitchFamily="34" charset="0"/>
                <a:cs typeface="Arial" pitchFamily="34" charset="0"/>
              </a:rPr>
              <a:t>Taille &gt; 4 – 5 cm</a:t>
            </a:r>
          </a:p>
          <a:p>
            <a:pPr lvl="3"/>
            <a:r>
              <a:rPr lang="fr-FR" dirty="0" smtClean="0">
                <a:latin typeface="Arial" pitchFamily="34" charset="0"/>
                <a:cs typeface="Arial" pitchFamily="34" charset="0"/>
              </a:rPr>
              <a:t>Extension extra thyroïdienne pour les CP</a:t>
            </a:r>
          </a:p>
          <a:p>
            <a:pPr lvl="3"/>
            <a:r>
              <a:rPr lang="fr-FR" dirty="0" smtClean="0">
                <a:latin typeface="Arial" pitchFamily="34" charset="0"/>
                <a:cs typeface="Arial" pitchFamily="34" charset="0"/>
              </a:rPr>
              <a:t>Forme avec invasion franche pour les CV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sz="4000" dirty="0" smtClean="0">
                <a:latin typeface="Arial" pitchFamily="34" charset="0"/>
                <a:cs typeface="Arial" pitchFamily="34" charset="0"/>
              </a:rPr>
              <a:t>Paramètres pronostiques classiques</a:t>
            </a:r>
            <a:br>
              <a:rPr lang="fr-FR" sz="4000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2800" dirty="0" smtClean="0">
                <a:latin typeface="Arial" pitchFamily="34" charset="0"/>
                <a:cs typeface="Arial" pitchFamily="34" charset="0"/>
              </a:rPr>
              <a:t>Exemple : classification pronostique AMES</a:t>
            </a:r>
            <a:br>
              <a:rPr lang="fr-FR" sz="2800" dirty="0" smtClean="0">
                <a:latin typeface="Arial" pitchFamily="34" charset="0"/>
                <a:cs typeface="Arial" pitchFamily="34" charset="0"/>
              </a:rPr>
            </a:br>
            <a:r>
              <a:rPr lang="fr-FR" sz="2800" dirty="0" smtClean="0">
                <a:latin typeface="Arial" pitchFamily="34" charset="0"/>
                <a:cs typeface="Arial" pitchFamily="34" charset="0"/>
              </a:rPr>
              <a:t>2 groupes de patients</a:t>
            </a: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 l="12988" t="25334" r="9838" b="16770"/>
          <a:stretch>
            <a:fillRect/>
          </a:stretch>
        </p:blipFill>
        <p:spPr bwMode="auto">
          <a:xfrm>
            <a:off x="0" y="1412776"/>
            <a:ext cx="9278458" cy="544522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sz="4000" dirty="0" smtClean="0">
                <a:latin typeface="Arial" pitchFamily="34" charset="0"/>
                <a:cs typeface="Arial" pitchFamily="34" charset="0"/>
              </a:rPr>
              <a:t>Classification Pronostique MACIS</a:t>
            </a:r>
            <a:br>
              <a:rPr lang="fr-FR" sz="4000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b="1" i="1" dirty="0" smtClean="0">
                <a:latin typeface="Arial" pitchFamily="34" charset="0"/>
                <a:cs typeface="Arial" pitchFamily="34" charset="0"/>
              </a:rPr>
              <a:t>Exclusivement réservée aux</a:t>
            </a:r>
          </a:p>
          <a:p>
            <a:pPr algn="ctr"/>
            <a:r>
              <a:rPr lang="fr-FR" b="1" i="1" dirty="0" err="1" smtClean="0">
                <a:latin typeface="Arial" pitchFamily="34" charset="0"/>
                <a:cs typeface="Arial" pitchFamily="34" charset="0"/>
              </a:rPr>
              <a:t>C.Papillaires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M : métastases à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distance</a:t>
            </a:r>
          </a:p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A : âge</a:t>
            </a:r>
          </a:p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C : caractère complet de la résection tumorale (R)</a:t>
            </a:r>
          </a:p>
          <a:p>
            <a:r>
              <a:rPr lang="it-IT" b="1" dirty="0" smtClean="0">
                <a:latin typeface="Arial" pitchFamily="34" charset="0"/>
                <a:cs typeface="Arial" pitchFamily="34" charset="0"/>
              </a:rPr>
              <a:t>I : invasion T. Primitive: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intra ou extra glandulaire</a:t>
            </a:r>
          </a:p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S : taille (Size)</a:t>
            </a:r>
          </a:p>
          <a:p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l="52344" t="27737" r="14843" b="12616"/>
          <a:stretch>
            <a:fillRect/>
          </a:stretch>
        </p:blipFill>
        <p:spPr bwMode="auto">
          <a:xfrm>
            <a:off x="4860032" y="1094781"/>
            <a:ext cx="4484668" cy="576321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600" dirty="0" smtClean="0">
                <a:effectLst/>
              </a:rPr>
              <a:t>Système AJC/UICC (TNM+Age)</a:t>
            </a:r>
            <a:endParaRPr lang="fr-FR" sz="3600" dirty="0">
              <a:effectLst/>
            </a:endParaRPr>
          </a:p>
        </p:txBody>
      </p:sp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712" t="17013" r="16403" b="23299"/>
          <a:stretch>
            <a:fillRect/>
          </a:stretch>
        </p:blipFill>
        <p:spPr bwMode="auto">
          <a:xfrm>
            <a:off x="0" y="1340769"/>
            <a:ext cx="9144000" cy="554461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0000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C. Papillaire :</a:t>
            </a:r>
          </a:p>
          <a:p>
            <a:pPr lvl="1">
              <a:lnSpc>
                <a:spcPct val="150000"/>
              </a:lnSpc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Évolution locorégionale plus fréquente :</a:t>
            </a:r>
          </a:p>
          <a:p>
            <a:pPr lvl="2">
              <a:lnSpc>
                <a:spcPct val="150000"/>
              </a:lnSpc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Pluri focal et bilatéral</a:t>
            </a:r>
          </a:p>
          <a:p>
            <a:pPr lvl="2">
              <a:lnSpc>
                <a:spcPct val="150000"/>
              </a:lnSpc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Envahissements ganglionnaires</a:t>
            </a:r>
          </a:p>
          <a:p>
            <a:pPr lvl="1">
              <a:lnSpc>
                <a:spcPct val="150000"/>
              </a:lnSpc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Mais peu de forme insulaire</a:t>
            </a:r>
          </a:p>
          <a:p>
            <a:pPr>
              <a:lnSpc>
                <a:spcPct val="150000"/>
              </a:lnSpc>
            </a:pPr>
            <a:r>
              <a:rPr lang="fr-FR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C. </a:t>
            </a:r>
            <a:r>
              <a:rPr lang="fr-FR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Vésiculaire</a:t>
            </a:r>
          </a:p>
          <a:p>
            <a:pPr lvl="1">
              <a:lnSpc>
                <a:spcPct val="160000"/>
              </a:lnSpc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Forme encapsulée sans </a:t>
            </a:r>
            <a:r>
              <a:rPr lang="fr-FR" sz="2600" dirty="0" err="1" smtClean="0">
                <a:latin typeface="Arial" pitchFamily="34" charset="0"/>
                <a:cs typeface="Arial" pitchFamily="34" charset="0"/>
              </a:rPr>
              <a:t>embol</a:t>
            </a:r>
            <a:endParaRPr lang="fr-FR" sz="2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Importance pronostique de l’âge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r>
              <a:rPr lang="fr-FR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Sujet Jeune</a:t>
            </a:r>
            <a:endParaRPr lang="fr-FR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27992"/>
          </a:xfrm>
        </p:spPr>
        <p:txBody>
          <a:bodyPr>
            <a:normAutofit/>
          </a:bodyPr>
          <a:lstStyle/>
          <a:p>
            <a:r>
              <a:rPr lang="fr-FR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C. Papillaire </a:t>
            </a:r>
          </a:p>
          <a:p>
            <a:pPr lvl="1"/>
            <a:r>
              <a:rPr lang="fr-FR" sz="2600" dirty="0" smtClean="0">
                <a:latin typeface="Arial" pitchFamily="34" charset="0"/>
                <a:cs typeface="Arial" pitchFamily="34" charset="0"/>
              </a:rPr>
              <a:t>Moins de N+</a:t>
            </a:r>
          </a:p>
          <a:p>
            <a:pPr lvl="1"/>
            <a:r>
              <a:rPr lang="fr-FR" sz="2600" dirty="0" smtClean="0">
                <a:latin typeface="Arial" pitchFamily="34" charset="0"/>
                <a:cs typeface="Arial" pitchFamily="34" charset="0"/>
              </a:rPr>
              <a:t>Plus invasif localement</a:t>
            </a:r>
          </a:p>
          <a:p>
            <a:pPr lvl="1"/>
            <a:r>
              <a:rPr lang="fr-FR" sz="2600" dirty="0" smtClean="0">
                <a:latin typeface="Arial" pitchFamily="34" charset="0"/>
                <a:cs typeface="Arial" pitchFamily="34" charset="0"/>
              </a:rPr>
              <a:t>Risque de contingent insulaire associé</a:t>
            </a:r>
          </a:p>
          <a:p>
            <a:pPr lvl="1"/>
            <a:r>
              <a:rPr lang="fr-FR" sz="2600" dirty="0" smtClean="0">
                <a:latin typeface="Arial" pitchFamily="34" charset="0"/>
                <a:cs typeface="Arial" pitchFamily="34" charset="0"/>
              </a:rPr>
              <a:t>Risque de transformation </a:t>
            </a:r>
            <a:r>
              <a:rPr lang="fr-FR" sz="2600" dirty="0" err="1" smtClean="0">
                <a:latin typeface="Arial" pitchFamily="34" charset="0"/>
                <a:cs typeface="Arial" pitchFamily="34" charset="0"/>
              </a:rPr>
              <a:t>anaplasique</a:t>
            </a:r>
            <a:endParaRPr lang="fr-FR" sz="2600" dirty="0" smtClean="0">
              <a:latin typeface="Arial" pitchFamily="34" charset="0"/>
              <a:cs typeface="Arial" pitchFamily="34" charset="0"/>
            </a:endParaRPr>
          </a:p>
          <a:p>
            <a:pPr lvl="1">
              <a:buNone/>
            </a:pPr>
            <a:endParaRPr lang="fr-FR" sz="2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C. Vésiculaire</a:t>
            </a:r>
            <a:endParaRPr lang="fr-FR" sz="32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fr-FR" sz="2600" dirty="0" smtClean="0">
                <a:latin typeface="Arial" pitchFamily="34" charset="0"/>
                <a:cs typeface="Arial" pitchFamily="34" charset="0"/>
              </a:rPr>
              <a:t>T. Encapsulée → T. Invasive</a:t>
            </a:r>
          </a:p>
          <a:p>
            <a:pPr lvl="1"/>
            <a:r>
              <a:rPr lang="fr-FR" sz="2600" dirty="0" smtClean="0">
                <a:latin typeface="Arial" pitchFamily="34" charset="0"/>
                <a:cs typeface="Arial" pitchFamily="34" charset="0"/>
              </a:rPr>
              <a:t>Risque de contingent insulaire associé</a:t>
            </a:r>
          </a:p>
          <a:p>
            <a:pPr lvl="1"/>
            <a:r>
              <a:rPr lang="fr-FR" sz="2600" dirty="0" smtClean="0">
                <a:latin typeface="Arial" pitchFamily="34" charset="0"/>
                <a:cs typeface="Arial" pitchFamily="34" charset="0"/>
              </a:rPr>
              <a:t>Risque de transformation </a:t>
            </a:r>
            <a:r>
              <a:rPr lang="fr-FR" sz="2600" dirty="0" err="1" smtClean="0">
                <a:latin typeface="Arial" pitchFamily="34" charset="0"/>
                <a:cs typeface="Arial" pitchFamily="34" charset="0"/>
              </a:rPr>
              <a:t>anaplasique</a:t>
            </a:r>
            <a:endParaRPr lang="fr-FR" sz="2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3700" dirty="0" smtClean="0">
                <a:latin typeface="Arial" pitchFamily="34" charset="0"/>
                <a:cs typeface="Arial" pitchFamily="34" charset="0"/>
              </a:rPr>
              <a:t>Importance pronostique de l’âge</a:t>
            </a:r>
            <a:r>
              <a:rPr lang="fr-FR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fr-FR" sz="3200" dirty="0" smtClean="0">
                <a:latin typeface="Arial" pitchFamily="34" charset="0"/>
                <a:cs typeface="Arial" pitchFamily="34" charset="0"/>
              </a:rPr>
            </a:br>
            <a:r>
              <a:rPr lang="fr-FR" sz="3700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Âge Élevé</a:t>
            </a:r>
            <a:endParaRPr lang="fr-FR" sz="37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Rôle plus accessoire :</a:t>
            </a:r>
          </a:p>
          <a:p>
            <a:pPr lvl="1">
              <a:lnSpc>
                <a:spcPct val="150000"/>
              </a:lnSpc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Sexe ( + grave chez l ’Homme) : 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découverte plus tardive ?</a:t>
            </a:r>
          </a:p>
          <a:p>
            <a:pPr lvl="1">
              <a:lnSpc>
                <a:spcPct val="150000"/>
              </a:lnSpc>
            </a:pPr>
            <a:r>
              <a:rPr lang="fr-FR" sz="2400" b="1" dirty="0" err="1" smtClean="0">
                <a:latin typeface="Arial" pitchFamily="34" charset="0"/>
                <a:cs typeface="Arial" pitchFamily="34" charset="0"/>
              </a:rPr>
              <a:t>Multifocalité</a:t>
            </a: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 (T. Primitive) : 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récidives si lobectomie</a:t>
            </a:r>
          </a:p>
          <a:p>
            <a:pPr lvl="1">
              <a:lnSpc>
                <a:spcPct val="150000"/>
              </a:lnSpc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Envahissements ganglionnaires : 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« récidives » après chirurgie, mais pas d’influence sur le pronostic vital (sujet jeune)</a:t>
            </a:r>
            <a:endParaRPr lang="fr-F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Autres facteurs Pronostiques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Établissement 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d’un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Grading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(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Aslken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LiVolsi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invasion vasculaire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Nécrose intra tumorale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Atypies cytologiques et mitoses</a:t>
            </a:r>
          </a:p>
          <a:p>
            <a:pPr lvl="1">
              <a:buNone/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fr-FR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mais aucun critère pour 95 % des papillaires</a:t>
            </a:r>
          </a:p>
          <a:p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Influence </a:t>
            </a: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d’une variante histologique</a:t>
            </a:r>
          </a:p>
          <a:p>
            <a:pPr lvl="1"/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Insulaire ++++</a:t>
            </a:r>
          </a:p>
          <a:p>
            <a:pPr lvl="1"/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Tall</a:t>
            </a: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et </a:t>
            </a:r>
            <a:r>
              <a:rPr lang="fr-FR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columnar</a:t>
            </a: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cell</a:t>
            </a:r>
            <a:endParaRPr lang="fr-FR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86800" cy="1143000"/>
          </a:xfrm>
        </p:spPr>
        <p:txBody>
          <a:bodyPr>
            <a:noAutofit/>
          </a:bodyPr>
          <a:lstStyle/>
          <a:p>
            <a:r>
              <a:rPr lang="fr-FR" sz="3200" dirty="0" smtClean="0">
                <a:latin typeface="Arial" pitchFamily="34" charset="0"/>
                <a:cs typeface="Arial" pitchFamily="34" charset="0"/>
              </a:rPr>
              <a:t>Paramètres d’</a:t>
            </a:r>
            <a:r>
              <a:rPr lang="fr-FR" sz="3200" dirty="0" err="1" smtClean="0">
                <a:latin typeface="Arial" pitchFamily="34" charset="0"/>
                <a:cs typeface="Arial" pitchFamily="34" charset="0"/>
              </a:rPr>
              <a:t>histopronostic</a:t>
            </a:r>
            <a:r>
              <a:rPr lang="fr-FR" sz="3200" dirty="0" smtClean="0">
                <a:latin typeface="Arial" pitchFamily="34" charset="0"/>
                <a:cs typeface="Arial" pitchFamily="34" charset="0"/>
              </a:rPr>
              <a:t> plus récents</a:t>
            </a:r>
            <a:br>
              <a:rPr lang="fr-FR" sz="3200" dirty="0" smtClean="0">
                <a:latin typeface="Arial" pitchFamily="34" charset="0"/>
                <a:cs typeface="Arial" pitchFamily="34" charset="0"/>
              </a:rPr>
            </a:br>
            <a:endParaRPr lang="fr-FR" sz="4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4000" dirty="0" smtClean="0">
                <a:latin typeface="Arial" pitchFamily="34" charset="0"/>
                <a:cs typeface="Arial" pitchFamily="34" charset="0"/>
              </a:rPr>
              <a:t>Variantes histologiques</a:t>
            </a:r>
            <a:br>
              <a:rPr lang="fr-FR" sz="4000" dirty="0" smtClean="0">
                <a:latin typeface="Arial" pitchFamily="34" charset="0"/>
                <a:cs typeface="Arial" pitchFamily="34" charset="0"/>
              </a:rPr>
            </a:br>
            <a:r>
              <a:rPr lang="fr-FR" sz="4000" dirty="0" smtClean="0">
                <a:latin typeface="Arial" pitchFamily="34" charset="0"/>
                <a:cs typeface="Arial" pitchFamily="34" charset="0"/>
              </a:rPr>
              <a:t>des cancers différenciés</a:t>
            </a:r>
            <a:br>
              <a:rPr lang="fr-FR" sz="4000" dirty="0" smtClean="0">
                <a:latin typeface="Arial" pitchFamily="34" charset="0"/>
                <a:cs typeface="Arial" pitchFamily="34" charset="0"/>
              </a:rPr>
            </a:br>
            <a:r>
              <a:rPr lang="fr-FR" sz="4000" dirty="0" smtClean="0">
                <a:latin typeface="Arial" pitchFamily="34" charset="0"/>
                <a:cs typeface="Arial" pitchFamily="34" charset="0"/>
              </a:rPr>
              <a:t>de souche folliculaire</a:t>
            </a:r>
            <a:endParaRPr lang="fr-F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Origine : la cellule vésiculaire (folliculaire)</a:t>
            </a:r>
          </a:p>
          <a:p>
            <a:pPr lvl="1">
              <a:lnSpc>
                <a:spcPct val="150000"/>
              </a:lnSpc>
            </a:pPr>
            <a:r>
              <a:rPr lang="fr-FR" b="1" i="1" dirty="0" smtClean="0">
                <a:latin typeface="Arial" pitchFamily="34" charset="0"/>
                <a:cs typeface="Arial" pitchFamily="34" charset="0"/>
              </a:rPr>
              <a:t>Différenciés :</a:t>
            </a:r>
          </a:p>
          <a:p>
            <a:pPr lvl="2">
              <a:lnSpc>
                <a:spcPct val="150000"/>
              </a:lnSpc>
            </a:pPr>
            <a:r>
              <a:rPr lang="fr-FR" b="1" dirty="0" smtClean="0">
                <a:latin typeface="Arial" pitchFamily="34" charset="0"/>
                <a:cs typeface="Arial" pitchFamily="34" charset="0"/>
              </a:rPr>
              <a:t>C. Papillaire</a:t>
            </a:r>
          </a:p>
          <a:p>
            <a:pPr lvl="2">
              <a:lnSpc>
                <a:spcPct val="150000"/>
              </a:lnSpc>
            </a:pPr>
            <a:r>
              <a:rPr lang="fr-FR" b="1" dirty="0" smtClean="0">
                <a:latin typeface="Arial" pitchFamily="34" charset="0"/>
                <a:cs typeface="Arial" pitchFamily="34" charset="0"/>
              </a:rPr>
              <a:t>C. Vésiculaire (folliculaire)</a:t>
            </a:r>
          </a:p>
          <a:p>
            <a:pPr lvl="1">
              <a:lnSpc>
                <a:spcPct val="150000"/>
              </a:lnSpc>
            </a:pPr>
            <a:r>
              <a:rPr lang="fr-FR" i="1" dirty="0" smtClean="0">
                <a:latin typeface="Arial" pitchFamily="34" charset="0"/>
                <a:cs typeface="Arial" pitchFamily="34" charset="0"/>
              </a:rPr>
              <a:t>Peu différenciés : insulaire</a:t>
            </a:r>
          </a:p>
          <a:p>
            <a:pPr lvl="1">
              <a:lnSpc>
                <a:spcPct val="150000"/>
              </a:lnSpc>
            </a:pPr>
            <a:r>
              <a:rPr lang="fr-FR" i="1" dirty="0" smtClean="0">
                <a:latin typeface="Arial" pitchFamily="34" charset="0"/>
                <a:cs typeface="Arial" pitchFamily="34" charset="0"/>
              </a:rPr>
              <a:t>Indifférenciés (</a:t>
            </a:r>
            <a:r>
              <a:rPr lang="fr-FR" i="1" dirty="0" err="1" smtClean="0">
                <a:latin typeface="Arial" pitchFamily="34" charset="0"/>
                <a:cs typeface="Arial" pitchFamily="34" charset="0"/>
              </a:rPr>
              <a:t>anaplasique</a:t>
            </a:r>
            <a:r>
              <a:rPr lang="fr-FR" i="1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Origine : cellules C (à calcitonine)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Carcinome médullaire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sz="4000" dirty="0" smtClean="0">
                <a:latin typeface="Arial" pitchFamily="34" charset="0"/>
                <a:cs typeface="Arial" pitchFamily="34" charset="0"/>
              </a:rPr>
              <a:t>Classification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simplifiée des carcinomes thyroïdiens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Du cancer papillaire : nombreuses</a:t>
            </a:r>
          </a:p>
          <a:p>
            <a:pPr>
              <a:lnSpc>
                <a:spcPct val="150000"/>
              </a:lnSpc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Du cancer vésiculaire : aucune</a:t>
            </a:r>
          </a:p>
          <a:p>
            <a:pPr>
              <a:lnSpc>
                <a:spcPct val="150000"/>
              </a:lnSpc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Communes aux 2 types</a:t>
            </a:r>
          </a:p>
          <a:p>
            <a:pPr lvl="1">
              <a:lnSpc>
                <a:spcPct val="150000"/>
              </a:lnSpc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Cellules </a:t>
            </a:r>
            <a:r>
              <a:rPr lang="fr-FR" sz="2400" dirty="0" err="1" smtClean="0">
                <a:latin typeface="Arial" pitchFamily="34" charset="0"/>
                <a:cs typeface="Arial" pitchFamily="34" charset="0"/>
              </a:rPr>
              <a:t>oncocytaire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 – claires</a:t>
            </a:r>
          </a:p>
          <a:p>
            <a:pPr lvl="1">
              <a:lnSpc>
                <a:spcPct val="150000"/>
              </a:lnSpc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Avec contingent peu différencié (insulaire)</a:t>
            </a:r>
            <a:endParaRPr lang="fr-F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Variantes histologiques des cancers différenciés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VARIANTES du Carcinome Papillaire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464900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Microcancer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Variante vésiculaire pure</a:t>
            </a:r>
          </a:p>
          <a:p>
            <a:pPr>
              <a:lnSpc>
                <a:spcPct val="150000"/>
              </a:lnSpc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macrovésiculaire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Variante encapsulée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à cellules hautes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à cellules cylindriques</a:t>
            </a:r>
          </a:p>
          <a:p>
            <a:pPr>
              <a:lnSpc>
                <a:spcPct val="150000"/>
              </a:lnSpc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oncocytaire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464900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 P sclérosant diffus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 P solide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CP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cribriforme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CP avec contingent insulaire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CP avec contingent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épidermoïde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481328"/>
            <a:ext cx="8686800" cy="4525963"/>
          </a:xfrm>
        </p:spPr>
        <p:txBody>
          <a:bodyPr>
            <a:noAutofit/>
          </a:bodyPr>
          <a:lstStyle/>
          <a:p>
            <a:r>
              <a:rPr lang="fr-FR" sz="2100" b="1" dirty="0" smtClean="0">
                <a:latin typeface="Arial" pitchFamily="34" charset="0"/>
                <a:cs typeface="Arial" pitchFamily="34" charset="0"/>
              </a:rPr>
              <a:t>Définition</a:t>
            </a:r>
            <a:r>
              <a:rPr lang="fr-FR" sz="2100" dirty="0" smtClean="0">
                <a:latin typeface="Arial" pitchFamily="34" charset="0"/>
                <a:cs typeface="Arial" pitchFamily="34" charset="0"/>
              </a:rPr>
              <a:t> : tumeur ≤ 1cm (80%  &lt;0,5cm)</a:t>
            </a:r>
          </a:p>
          <a:p>
            <a:r>
              <a:rPr lang="fr-FR" sz="2100" dirty="0" smtClean="0">
                <a:latin typeface="Arial" pitchFamily="34" charset="0"/>
                <a:cs typeface="Arial" pitchFamily="34" charset="0"/>
              </a:rPr>
              <a:t>30 - 45 % des cancers papillaires</a:t>
            </a:r>
          </a:p>
          <a:p>
            <a:pPr>
              <a:buNone/>
            </a:pPr>
            <a:endParaRPr lang="fr-FR" sz="21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21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MCP unique sur un lobe </a:t>
            </a:r>
            <a:r>
              <a:rPr lang="fr-FR" sz="21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1"/>
            <a:r>
              <a:rPr lang="fr-FR" sz="2100" dirty="0" smtClean="0">
                <a:latin typeface="Arial" pitchFamily="34" charset="0"/>
                <a:cs typeface="Arial" pitchFamily="34" charset="0"/>
              </a:rPr>
              <a:t> Découverte fortuite sur pièce opératoire (10-30%)</a:t>
            </a:r>
          </a:p>
          <a:p>
            <a:pPr>
              <a:buNone/>
            </a:pPr>
            <a:endParaRPr lang="fr-FR" sz="21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21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MCP </a:t>
            </a:r>
            <a:r>
              <a:rPr lang="fr-FR" sz="21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plurifocal</a:t>
            </a:r>
            <a:endParaRPr lang="fr-FR" sz="2100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fr-FR" sz="2100" dirty="0" smtClean="0">
                <a:latin typeface="Arial" pitchFamily="34" charset="0"/>
                <a:cs typeface="Arial" pitchFamily="34" charset="0"/>
              </a:rPr>
              <a:t>Souvent bilatéral</a:t>
            </a:r>
          </a:p>
          <a:p>
            <a:pPr lvl="1"/>
            <a:r>
              <a:rPr lang="fr-FR" sz="2100" dirty="0" smtClean="0">
                <a:latin typeface="Arial" pitchFamily="34" charset="0"/>
                <a:cs typeface="Arial" pitchFamily="34" charset="0"/>
              </a:rPr>
              <a:t>30 % de N+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Micro carcinome papillaire (MCP)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MCP: 2 TYPES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fr-FR" b="1" dirty="0" smtClean="0">
                <a:latin typeface="Arial" pitchFamily="34" charset="0"/>
                <a:cs typeface="Arial" pitchFamily="34" charset="0"/>
              </a:rPr>
              <a:t>MCP isolé (&lt;0,5 cm) sur un lobe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MCP pluri focal</a:t>
            </a:r>
          </a:p>
          <a:p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Diagnostic souvent différé sur pièce opératoire fixée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Pronostic très favorable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Pas de chirurgie complémentaire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Diagnostic par ADP cervicale</a:t>
            </a:r>
          </a:p>
          <a:p>
            <a:pPr>
              <a:lnSpc>
                <a:spcPct val="16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Souvent bilatéral</a:t>
            </a:r>
          </a:p>
          <a:p>
            <a:pPr>
              <a:lnSpc>
                <a:spcPct val="16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Pronostic : récidives, ADP ( 30 %)</a:t>
            </a:r>
          </a:p>
          <a:p>
            <a:pPr>
              <a:lnSpc>
                <a:spcPct val="16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Thyroïdectomie totale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3" cstate="print"/>
          <a:srcRect l="61564" t="53752" r="10469" b="1946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endParaRPr lang="fr-FR" sz="2100" i="1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3200" dirty="0" smtClean="0">
                <a:latin typeface="Arial" pitchFamily="34" charset="0"/>
                <a:cs typeface="Arial" pitchFamily="34" charset="0"/>
              </a:rPr>
              <a:t>MCP intra thyroïdien p T1</a:t>
            </a:r>
          </a:p>
          <a:p>
            <a:endParaRPr lang="fr-FR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3200" dirty="0" smtClean="0">
                <a:latin typeface="Arial" pitchFamily="34" charset="0"/>
                <a:cs typeface="Arial" pitchFamily="34" charset="0"/>
              </a:rPr>
              <a:t>CP extra thyroïdien p T3 ou p T4</a:t>
            </a:r>
          </a:p>
          <a:p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7" algn="ctr" rtl="0">
              <a:spcBef>
                <a:spcPct val="0"/>
              </a:spcBef>
            </a:pPr>
            <a:r>
              <a:rPr lang="fr-FR" sz="3600" b="1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Attention ! Différencier</a:t>
            </a:r>
            <a:br>
              <a:rPr lang="fr-FR" sz="3600" b="1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</a:br>
            <a:endParaRPr lang="fr-FR" b="1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VARIANTES du Carcinome Papillaire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464900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dirty="0" err="1">
                <a:latin typeface="Arial" pitchFamily="34" charset="0"/>
                <a:cs typeface="Arial" pitchFamily="34" charset="0"/>
              </a:rPr>
              <a:t>Microcancer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fr-F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Variante vésiculaire pure</a:t>
            </a:r>
          </a:p>
          <a:p>
            <a:pPr>
              <a:lnSpc>
                <a:spcPct val="150000"/>
              </a:lnSpc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macrovésiculaire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Variante encapsulée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à cellules hautes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à cellules cylindriques</a:t>
            </a:r>
          </a:p>
          <a:p>
            <a:pPr>
              <a:lnSpc>
                <a:spcPct val="150000"/>
              </a:lnSpc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oncocytaire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464900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 P sclérosant diffus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 P solide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CP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cribriforme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CP avec contingent insulaire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CP avec contingent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épidermoïde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4080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Variante vésiculaire (folliculaire) pure (FVPTC)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107504" y="1444294"/>
            <a:ext cx="5194920" cy="479301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La plus fréquente des variantes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10 – 40 %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Définition : architecture vésiculaire pure (&gt;99 %)</a:t>
            </a:r>
          </a:p>
          <a:p>
            <a:pPr>
              <a:lnSpc>
                <a:spcPct val="150000"/>
              </a:lnSpc>
            </a:pPr>
            <a:r>
              <a:rPr lang="fr-FR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Nouveauté: 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  formes </a:t>
            </a:r>
          </a:p>
          <a:p>
            <a:pPr lvl="1">
              <a:lnSpc>
                <a:spcPct val="150000"/>
              </a:lnSpc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Non encapsulée (</a:t>
            </a:r>
            <a:r>
              <a:rPr lang="fr-FR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infiltrante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lnSpc>
                <a:spcPct val="150000"/>
              </a:lnSpc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Encapsulée</a:t>
            </a:r>
            <a:endParaRPr lang="fr-F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l="50781" t="34364" r="8593" b="23662"/>
          <a:stretch>
            <a:fillRect/>
          </a:stretch>
        </p:blipFill>
        <p:spPr bwMode="auto">
          <a:xfrm rot="16200000">
            <a:off x="4850955" y="1907752"/>
            <a:ext cx="4770685" cy="374441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Forme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infiltrante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du FVPTC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515305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Peu fréquente si pure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Diagnostic facile en macroscopie et microscopie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Même évolution que le CP classique :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Agressivité locale (capsule)</a:t>
            </a:r>
          </a:p>
          <a:p>
            <a:pPr lvl="1">
              <a:lnSpc>
                <a:spcPct val="150000"/>
              </a:lnSpc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Multifocalité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Invasion ganglionnaire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Récidives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Mais peu de Métastases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1379" y="1444625"/>
            <a:ext cx="3149067" cy="394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Forme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encapsulée du FVPTC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323528" y="1340768"/>
            <a:ext cx="4536504" cy="5153058"/>
          </a:xfrm>
        </p:spPr>
        <p:txBody>
          <a:bodyPr>
            <a:norm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La plus fréquente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Macroscopie= adénome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Extemporané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difficile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Microscopie, 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noyaux souvent moins typiques ou </a:t>
            </a:r>
            <a:r>
              <a:rPr lang="fr-FR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focalement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présents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Comportement proche du cancer folliculaire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Pas d’agressivité locale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Pas d’invasion ganglionnaire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Mais M+ si emboles veineux dans la capsule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l="57192" t="34364" r="17461" b="23662"/>
          <a:stretch>
            <a:fillRect/>
          </a:stretch>
        </p:blipFill>
        <p:spPr bwMode="auto">
          <a:xfrm>
            <a:off x="5004048" y="1829220"/>
            <a:ext cx="3888432" cy="455210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Produisent de la Thyroglobuline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Sont sensibles à l’Iode</a:t>
            </a:r>
          </a:p>
          <a:p>
            <a:pPr>
              <a:lnSpc>
                <a:spcPct val="150000"/>
              </a:lnSpc>
            </a:pPr>
            <a:r>
              <a:rPr lang="fr-FR" b="1" dirty="0" err="1" smtClean="0">
                <a:latin typeface="Arial" pitchFamily="34" charset="0"/>
                <a:cs typeface="Arial" pitchFamily="34" charset="0"/>
              </a:rPr>
              <a:t>Étiopathogénie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 :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Stimulation tumorale par TSH endogène en réponse à la carence iodée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Radiations ionisantes (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Chernobyl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Facteurs hormonaux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Thyroïdite lymphocytaire ?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Cancers </a:t>
            </a:r>
            <a:r>
              <a:rPr lang="fr-FR" sz="4000" dirty="0" smtClean="0">
                <a:latin typeface="Arial" pitchFamily="34" charset="0"/>
                <a:cs typeface="Arial" pitchFamily="34" charset="0"/>
              </a:rPr>
              <a:t>thyroïdiens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différenciés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100" dirty="0" smtClean="0">
                <a:latin typeface="Arial" pitchFamily="34" charset="0"/>
                <a:cs typeface="Arial" pitchFamily="34" charset="0"/>
              </a:rPr>
              <a:t>Variante Vésiculaire pure du C Papillaire </a:t>
            </a:r>
            <a:br>
              <a:rPr lang="fr-FR" sz="3100" dirty="0" smtClean="0">
                <a:latin typeface="Arial" pitchFamily="34" charset="0"/>
                <a:cs typeface="Arial" pitchFamily="34" charset="0"/>
              </a:rPr>
            </a:br>
            <a:r>
              <a:rPr lang="fr-FR" sz="31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Aide au diagnostic</a:t>
            </a:r>
            <a:endParaRPr lang="fr-FR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775" t="9746" r="16138" b="12317"/>
          <a:stretch>
            <a:fillRect/>
          </a:stretch>
        </p:blipFill>
        <p:spPr bwMode="auto">
          <a:xfrm>
            <a:off x="1693392" y="1481138"/>
            <a:ext cx="5757216" cy="45259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203848" y="6084004"/>
            <a:ext cx="3179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Déformation des vésicules</a:t>
            </a:r>
            <a:endParaRPr lang="fr-FR" b="1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100" dirty="0" smtClean="0">
                <a:latin typeface="Arial" pitchFamily="34" charset="0"/>
                <a:cs typeface="Arial" pitchFamily="34" charset="0"/>
              </a:rPr>
              <a:t>Variante Vésiculaire pure du C Papillaire </a:t>
            </a:r>
            <a:br>
              <a:rPr lang="fr-FR" sz="3100" dirty="0" smtClean="0">
                <a:latin typeface="Arial" pitchFamily="34" charset="0"/>
                <a:cs typeface="Arial" pitchFamily="34" charset="0"/>
              </a:rPr>
            </a:br>
            <a:r>
              <a:rPr lang="fr-FR" sz="31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Aide au diagnostic</a:t>
            </a:r>
            <a:endParaRPr lang="fr-FR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138" t="13086" r="18500" b="12317"/>
          <a:stretch>
            <a:fillRect/>
          </a:stretch>
        </p:blipFill>
        <p:spPr bwMode="auto">
          <a:xfrm>
            <a:off x="1220280" y="1481138"/>
            <a:ext cx="6664088" cy="53768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100" dirty="0" smtClean="0">
                <a:latin typeface="Arial" pitchFamily="34" charset="0"/>
                <a:cs typeface="Arial" pitchFamily="34" charset="0"/>
              </a:rPr>
              <a:t>Variante Vésiculaire pure du C Papillaire </a:t>
            </a:r>
            <a:br>
              <a:rPr lang="fr-FR" sz="3100" dirty="0" smtClean="0">
                <a:latin typeface="Arial" pitchFamily="34" charset="0"/>
                <a:cs typeface="Arial" pitchFamily="34" charset="0"/>
              </a:rPr>
            </a:br>
            <a:r>
              <a:rPr lang="fr-FR" sz="31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Aide au diagnostic</a:t>
            </a:r>
            <a:endParaRPr lang="fr-FR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350" t="8633" r="14563" b="11203"/>
          <a:stretch>
            <a:fillRect/>
          </a:stretch>
        </p:blipFill>
        <p:spPr bwMode="auto">
          <a:xfrm>
            <a:off x="1773361" y="1481138"/>
            <a:ext cx="5597277" cy="45259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100" dirty="0" smtClean="0">
                <a:latin typeface="Arial" pitchFamily="34" charset="0"/>
                <a:cs typeface="Arial" pitchFamily="34" charset="0"/>
              </a:rPr>
              <a:t>Variante Vésiculaire pure du C Papillaire </a:t>
            </a:r>
            <a:br>
              <a:rPr lang="fr-FR" sz="3100" dirty="0" smtClean="0">
                <a:latin typeface="Arial" pitchFamily="34" charset="0"/>
                <a:cs typeface="Arial" pitchFamily="34" charset="0"/>
              </a:rPr>
            </a:br>
            <a:r>
              <a:rPr lang="fr-FR" sz="31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Aide au diagnostic</a:t>
            </a:r>
            <a:endParaRPr lang="fr-FR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988" t="36468" r="12988" b="23450"/>
          <a:stretch>
            <a:fillRect/>
          </a:stretch>
        </p:blipFill>
        <p:spPr bwMode="auto">
          <a:xfrm>
            <a:off x="1635" y="1772816"/>
            <a:ext cx="9106869" cy="348608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8" name="ZoneTexte 7"/>
          <p:cNvSpPr txBox="1"/>
          <p:nvPr/>
        </p:nvSpPr>
        <p:spPr>
          <a:xfrm>
            <a:off x="3923928" y="5949280"/>
            <a:ext cx="1558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/>
              <a:t>HMBE1</a:t>
            </a:r>
            <a:endParaRPr lang="fr-FR" sz="3200" b="1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VARIANTES du Carcinome Papillaire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464900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Microcancer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Variante vésiculaire pure</a:t>
            </a:r>
          </a:p>
          <a:p>
            <a:pPr>
              <a:lnSpc>
                <a:spcPct val="150000"/>
              </a:lnSpc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macrovésiculaire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Variante encapsulée</a:t>
            </a:r>
          </a:p>
          <a:p>
            <a:pPr>
              <a:lnSpc>
                <a:spcPct val="150000"/>
              </a:lnSpc>
            </a:pPr>
            <a:r>
              <a:rPr lang="fr-F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à cellules hautes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à cellules cylindriques</a:t>
            </a:r>
          </a:p>
          <a:p>
            <a:pPr>
              <a:lnSpc>
                <a:spcPct val="150000"/>
              </a:lnSpc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oncocytaire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464900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 P sclérosant diffus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 P solide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CP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cribriforme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CP avec contingent insulaire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CP avec contingent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épidermoïde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3" cstate="print"/>
          <a:srcRect l="9051" t="5144" r="8263" b="5786"/>
          <a:stretch>
            <a:fillRect/>
          </a:stretch>
        </p:blipFill>
        <p:spPr bwMode="auto">
          <a:xfrm>
            <a:off x="0" y="-1"/>
            <a:ext cx="9144000" cy="696685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3" cstate="print"/>
          <a:srcRect l="9051" t="6406" r="9838" b="7863"/>
          <a:stretch>
            <a:fillRect/>
          </a:stretch>
        </p:blipFill>
        <p:spPr bwMode="auto">
          <a:xfrm>
            <a:off x="0" y="0"/>
            <a:ext cx="9173688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VARIANTES du Carcinome Papillaire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258816" cy="464900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Microcancer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Variante vésiculaire pure</a:t>
            </a:r>
          </a:p>
          <a:p>
            <a:pPr>
              <a:lnSpc>
                <a:spcPct val="150000"/>
              </a:lnSpc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macrovésiculaire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Variante encapsulée</a:t>
            </a:r>
          </a:p>
          <a:p>
            <a:pPr>
              <a:lnSpc>
                <a:spcPct val="150000"/>
              </a:lnSpc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à cellules hautes</a:t>
            </a:r>
          </a:p>
          <a:p>
            <a:pPr>
              <a:lnSpc>
                <a:spcPct val="150000"/>
              </a:lnSpc>
            </a:pPr>
            <a:r>
              <a:rPr lang="fr-F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à cellules cylindriques</a:t>
            </a:r>
          </a:p>
          <a:p>
            <a:pPr>
              <a:lnSpc>
                <a:spcPct val="150000"/>
              </a:lnSpc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oncocytaire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464900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 P sclérosant diffus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 P solide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CP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cribriforme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CP avec contingent insulaire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CP avec contingent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épidermoïde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3" cstate="print"/>
          <a:srcRect l="9062" t="7104" r="8651" b="6476"/>
          <a:stretch>
            <a:fillRect/>
          </a:stretch>
        </p:blipFill>
        <p:spPr bwMode="auto">
          <a:xfrm>
            <a:off x="0" y="-1"/>
            <a:ext cx="9324528" cy="692646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4" cstate="print"/>
          <a:srcRect l="12988" t="32014" r="31888" b="53512"/>
          <a:stretch>
            <a:fillRect/>
          </a:stretch>
        </p:blipFill>
        <p:spPr bwMode="auto">
          <a:xfrm>
            <a:off x="2123728" y="0"/>
            <a:ext cx="5040560" cy="93610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Changement d’incidence des tumeurs de souche folliculaire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 Biologie moléculaire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Problèmes diagnostiques fréquents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Tumeur encapsulée… adénome atypique </a:t>
            </a:r>
            <a:r>
              <a:rPr lang="fr-FR" i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versus TPMI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Redéfinition de certaines variantes fréquentes</a:t>
            </a:r>
            <a:endParaRPr lang="fr-FR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NOUVEAUTES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fr-FR" b="1" dirty="0" smtClean="0">
                <a:latin typeface="Arial" pitchFamily="34" charset="0"/>
                <a:cs typeface="Arial" pitchFamily="34" charset="0"/>
              </a:rPr>
              <a:t>Définition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: carcinome différencié de souche vésiculaire</a:t>
            </a:r>
          </a:p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critère diagnostique unique : nucléaire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Architecture papillaire non indispensable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&gt;85 % des cancers thyroïdiens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Tout âge : enfant, adulte, vieillard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Prédominance féminine (4/1)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Radiations ionisantes +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Carcinome PAPILLAIRE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Taux d’incidence actuels des cancers de souche folliculaire 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USA sur 30 ans (1973 – 2003)</a:t>
            </a:r>
          </a:p>
          <a:p>
            <a:pPr lvl="2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Cancer papillaire : 87 % ( + 189 %)</a:t>
            </a:r>
          </a:p>
          <a:p>
            <a:pPr lvl="3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dont Variante folliculaire : + 173 %</a:t>
            </a:r>
          </a:p>
          <a:p>
            <a:pPr lvl="2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Cancer folliculaire : 6% (taux stable)</a:t>
            </a:r>
          </a:p>
          <a:p>
            <a:pPr lvl="2">
              <a:lnSpc>
                <a:spcPct val="150000"/>
              </a:lnSpc>
            </a:pPr>
            <a:r>
              <a:rPr lang="es-ES" dirty="0" err="1" smtClean="0">
                <a:latin typeface="Arial" pitchFamily="34" charset="0"/>
                <a:cs typeface="Arial" pitchFamily="34" charset="0"/>
              </a:rPr>
              <a:t>Cancer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anaplasique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: 2 % (- 22%)</a:t>
            </a:r>
          </a:p>
          <a:p>
            <a:pPr>
              <a:lnSpc>
                <a:spcPct val="150000"/>
              </a:lnSpc>
              <a:buNone/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Changement d’incidence des tumeurs de souche folliculaire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Changement d’incidence des tumeurs de souche folliculaire</a:t>
            </a:r>
          </a:p>
          <a:p>
            <a:pPr marL="624078" indent="-514350">
              <a:buFont typeface="+mj-lt"/>
              <a:buAutoNum type="arabicPeriod"/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Biologie moléculaire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Problèmes diagnostiques fréquents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Tumeur encapsulée… adénome atypique </a:t>
            </a:r>
            <a:r>
              <a:rPr lang="fr-FR" i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versus TPMI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Redéfinition de certaines variantes fréquentes</a:t>
            </a:r>
            <a:endParaRPr lang="fr-FR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NOUVEAUTES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481328"/>
            <a:ext cx="86868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3 types d’altérations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En rapport avec l’activation de la MAPK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 Ces altérations génétiques ne sont jamais associées :</a:t>
            </a:r>
          </a:p>
          <a:p>
            <a:pPr lvl="2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Réarrangement de </a:t>
            </a:r>
            <a:r>
              <a:rPr lang="fr-FR" i="1" dirty="0" smtClean="0">
                <a:latin typeface="Arial" pitchFamily="34" charset="0"/>
                <a:cs typeface="Arial" pitchFamily="34" charset="0"/>
              </a:rPr>
              <a:t>RET/PTC (20 -30%)</a:t>
            </a:r>
          </a:p>
          <a:p>
            <a:pPr lvl="2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Mutation activatrice de B RAF (40 %)</a:t>
            </a:r>
          </a:p>
          <a:p>
            <a:pPr lvl="2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Mutation activatrice de RAS (10 – 15 %)</a:t>
            </a:r>
          </a:p>
          <a:p>
            <a:pPr lvl="2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 aucune altération : 30 %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 influence pronostique ?</a:t>
            </a:r>
          </a:p>
          <a:p>
            <a:pPr>
              <a:lnSpc>
                <a:spcPct val="150000"/>
              </a:lnSpc>
              <a:buNone/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1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Corrélations entre altérations génétiques et</a:t>
            </a:r>
            <a:br>
              <a:rPr lang="fr-FR" sz="31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fr-FR" sz="31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pronostic du carcinome thyroïdien papillaire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/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692696"/>
            <a:ext cx="2386608" cy="762000"/>
          </a:xfrm>
        </p:spPr>
        <p:txBody>
          <a:bodyPr>
            <a:normAutofit fontScale="92500" lnSpcReduction="10000"/>
          </a:bodyPr>
          <a:lstStyle/>
          <a:p>
            <a:r>
              <a:rPr lang="fr-FR" i="1" dirty="0" smtClean="0">
                <a:latin typeface="Arial" pitchFamily="34" charset="0"/>
                <a:cs typeface="Arial" pitchFamily="34" charset="0"/>
              </a:rPr>
              <a:t>Réarrangement </a:t>
            </a:r>
          </a:p>
          <a:p>
            <a:r>
              <a:rPr lang="fr-FR" i="1" dirty="0" smtClean="0">
                <a:latin typeface="Arial" pitchFamily="34" charset="0"/>
                <a:cs typeface="Arial" pitchFamily="34" charset="0"/>
              </a:rPr>
              <a:t>RET/PTC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275856" y="692696"/>
            <a:ext cx="2663278" cy="762000"/>
          </a:xfrm>
        </p:spPr>
        <p:txBody>
          <a:bodyPr>
            <a:normAutofit lnSpcReduction="10000"/>
          </a:bodyPr>
          <a:lstStyle/>
          <a:p>
            <a:r>
              <a:rPr lang="fr-FR" i="1" dirty="0" smtClean="0">
                <a:latin typeface="Arial" pitchFamily="34" charset="0"/>
                <a:cs typeface="Arial" pitchFamily="34" charset="0"/>
              </a:rPr>
              <a:t>B RAF mutation (V600E)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251520" y="1484784"/>
            <a:ext cx="2520280" cy="5373216"/>
          </a:xfrm>
        </p:spPr>
        <p:txBody>
          <a:bodyPr>
            <a:noAutofit/>
          </a:bodyPr>
          <a:lstStyle/>
          <a:p>
            <a:r>
              <a:rPr lang="fr-FR" sz="1600" dirty="0" smtClean="0">
                <a:latin typeface="Arial" pitchFamily="34" charset="0"/>
                <a:cs typeface="Arial" pitchFamily="34" charset="0"/>
              </a:rPr>
              <a:t> 18 % mais variation géographique</a:t>
            </a:r>
          </a:p>
          <a:p>
            <a:pPr>
              <a:buNone/>
            </a:pPr>
            <a:endParaRPr lang="fr-FR" sz="5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Population pédiatrique et après radiation</a:t>
            </a:r>
          </a:p>
          <a:p>
            <a:pPr lvl="1">
              <a:buNone/>
            </a:pPr>
            <a:endParaRPr lang="fr-FR" sz="7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dirty="0" smtClean="0">
                <a:latin typeface="Arial" pitchFamily="34" charset="0"/>
                <a:cs typeface="Arial" pitchFamily="34" charset="0"/>
              </a:rPr>
              <a:t>Type histologique :</a:t>
            </a:r>
          </a:p>
          <a:p>
            <a:pPr lvl="1"/>
            <a:r>
              <a:rPr lang="fr-FR" sz="1400" dirty="0" smtClean="0">
                <a:latin typeface="Arial" pitchFamily="34" charset="0"/>
                <a:cs typeface="Arial" pitchFamily="34" charset="0"/>
              </a:rPr>
              <a:t>Papillaire classique</a:t>
            </a:r>
          </a:p>
          <a:p>
            <a:pPr lvl="1">
              <a:buNone/>
            </a:pPr>
            <a:endParaRPr lang="fr-FR" sz="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dirty="0" smtClean="0">
                <a:latin typeface="Arial" pitchFamily="34" charset="0"/>
                <a:cs typeface="Arial" pitchFamily="34" charset="0"/>
              </a:rPr>
              <a:t>Stade anatomique</a:t>
            </a:r>
          </a:p>
          <a:p>
            <a:pPr lvl="1"/>
            <a:r>
              <a:rPr lang="fr-FR" sz="1400" dirty="0" smtClean="0">
                <a:latin typeface="Arial" pitchFamily="34" charset="0"/>
                <a:cs typeface="Arial" pitchFamily="34" charset="0"/>
              </a:rPr>
              <a:t>Extra thyroïdien 11%</a:t>
            </a:r>
          </a:p>
          <a:p>
            <a:pPr lvl="1"/>
            <a:r>
              <a:rPr lang="fr-FR" sz="1400" dirty="0" smtClean="0">
                <a:latin typeface="Arial" pitchFamily="34" charset="0"/>
                <a:cs typeface="Arial" pitchFamily="34" charset="0"/>
              </a:rPr>
              <a:t>métastases ganglionnaires 77%</a:t>
            </a:r>
          </a:p>
          <a:p>
            <a:pPr lvl="1">
              <a:buNone/>
            </a:pPr>
            <a:endParaRPr lang="fr-FR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pt-BR" sz="1600" dirty="0" smtClean="0">
                <a:latin typeface="Arial" pitchFamily="34" charset="0"/>
                <a:cs typeface="Arial" pitchFamily="34" charset="0"/>
              </a:rPr>
              <a:t>stade I ou II AJC : 90 %</a:t>
            </a:r>
          </a:p>
          <a:p>
            <a:pPr>
              <a:buNone/>
            </a:pP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fr-FR" sz="16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Pronostic favorable </a:t>
            </a:r>
          </a:p>
          <a:p>
            <a:endParaRPr lang="fr-FR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059833" y="1556792"/>
            <a:ext cx="2880320" cy="5301208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40 % Cancer papillaire sporadique de l’adulte</a:t>
            </a:r>
          </a:p>
          <a:p>
            <a:pPr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Âge  : 47,7 ans♂</a:t>
            </a:r>
          </a:p>
          <a:p>
            <a:pPr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Tous types </a:t>
            </a:r>
          </a:p>
          <a:p>
            <a:pPr lvl="1"/>
            <a:r>
              <a:rPr lang="fr-FR" dirty="0" smtClean="0">
                <a:latin typeface="Arial" pitchFamily="34" charset="0"/>
                <a:cs typeface="Arial" pitchFamily="34" charset="0"/>
              </a:rPr>
              <a:t>Architecture papillaire</a:t>
            </a:r>
          </a:p>
          <a:p>
            <a:pPr lvl="1"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lvl="1"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Stade anatomique élevé</a:t>
            </a:r>
          </a:p>
          <a:p>
            <a:pPr lvl="1"/>
            <a:r>
              <a:rPr lang="fr-FR" b="1" dirty="0" smtClean="0">
                <a:latin typeface="Arial" pitchFamily="34" charset="0"/>
                <a:cs typeface="Arial" pitchFamily="34" charset="0"/>
              </a:rPr>
              <a:t>Extra thyroïdien (40 %)</a:t>
            </a:r>
          </a:p>
          <a:p>
            <a:pPr lvl="1"/>
            <a:r>
              <a:rPr lang="fr-FR" b="1" dirty="0" smtClean="0">
                <a:latin typeface="Arial" pitchFamily="34" charset="0"/>
                <a:cs typeface="Arial" pitchFamily="34" charset="0"/>
              </a:rPr>
              <a:t>Métastases à distance</a:t>
            </a:r>
          </a:p>
          <a:p>
            <a:pPr lvl="1"/>
            <a:endParaRPr lang="fr-FR" b="1" dirty="0" smtClean="0"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Stade III et IV AJC : 40 %</a:t>
            </a:r>
          </a:p>
          <a:p>
            <a:pPr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pronostic plus péjoratif ?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Espace réservé du texte 3"/>
          <p:cNvSpPr txBox="1">
            <a:spLocks/>
          </p:cNvSpPr>
          <p:nvPr/>
        </p:nvSpPr>
        <p:spPr>
          <a:xfrm>
            <a:off x="6085186" y="650776"/>
            <a:ext cx="2663278" cy="762000"/>
          </a:xfrm>
          <a:prstGeom prst="rect">
            <a:avLst/>
          </a:prstGeo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vert="horz" lIns="182880" anchor="ctr">
            <a:normAutofit/>
          </a:bodyPr>
          <a:lstStyle/>
          <a:p>
            <a:pPr lvl="0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fr-FR" sz="2400" i="1" dirty="0" smtClean="0">
                <a:solidFill>
                  <a:schemeClr val="bg1"/>
                </a:solidFill>
              </a:rPr>
              <a:t>RAS mutation</a:t>
            </a:r>
            <a:endParaRPr lang="fr-FR" sz="2400" i="1" dirty="0">
              <a:solidFill>
                <a:schemeClr val="bg1"/>
              </a:solidFill>
            </a:endParaRPr>
          </a:p>
        </p:txBody>
      </p:sp>
      <p:sp>
        <p:nvSpPr>
          <p:cNvPr id="10" name="Espace réservé du contenu 5"/>
          <p:cNvSpPr txBox="1">
            <a:spLocks/>
          </p:cNvSpPr>
          <p:nvPr/>
        </p:nvSpPr>
        <p:spPr>
          <a:xfrm>
            <a:off x="6084168" y="1556792"/>
            <a:ext cx="3059832" cy="5040560"/>
          </a:xfrm>
          <a:prstGeom prst="rect">
            <a:avLst/>
          </a:prstGeom>
          <a:ln>
            <a:noFill/>
            <a:prstDash val="sysDash"/>
            <a:miter lim="800000"/>
          </a:ln>
        </p:spPr>
        <p:txBody>
          <a:bodyPr vert="horz">
            <a:normAutofit/>
          </a:bodyPr>
          <a:lstStyle/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fr-FR" sz="1700" dirty="0" smtClean="0"/>
              <a:t>10 – 15 % </a:t>
            </a:r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</a:pPr>
            <a:endParaRPr lang="fr-FR" sz="1700" dirty="0" smtClean="0"/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  <a:buFont typeface="Wingdings 3"/>
              <a:buChar char=""/>
            </a:pPr>
            <a:endParaRPr lang="fr-FR" sz="1700" dirty="0" smtClean="0"/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fr-FR" sz="1700" dirty="0" smtClean="0"/>
              <a:t>♀</a:t>
            </a:r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  <a:buFont typeface="Wingdings 3"/>
              <a:buChar char=""/>
            </a:pPr>
            <a:endParaRPr lang="fr-FR" sz="1700" dirty="0" smtClean="0"/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  <a:buFont typeface="Wingdings 3"/>
              <a:buChar char=""/>
            </a:pPr>
            <a:endParaRPr lang="fr-FR" sz="1700" dirty="0" smtClean="0"/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</a:pPr>
            <a:endParaRPr lang="fr-FR" sz="1700" dirty="0" smtClean="0"/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</a:pPr>
            <a:endParaRPr lang="fr-FR" sz="1700" dirty="0" smtClean="0"/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fr-FR" sz="1700" dirty="0" smtClean="0"/>
              <a:t>Variante vésiculaire pure encapsulée</a:t>
            </a:r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</a:pPr>
            <a:r>
              <a:rPr lang="fr-FR" sz="1700" dirty="0" smtClean="0"/>
              <a:t> </a:t>
            </a:r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</a:pPr>
            <a:endParaRPr lang="fr-FR" sz="1700" dirty="0" smtClean="0"/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fr-FR" sz="1700" dirty="0" smtClean="0"/>
              <a:t>Critères nucléaires atténués</a:t>
            </a:r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</a:pPr>
            <a:endParaRPr lang="fr-FR" sz="1700" dirty="0" smtClean="0"/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</a:pPr>
            <a:endParaRPr lang="fr-FR" sz="1700" dirty="0" smtClean="0"/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fr-FR" sz="1700" dirty="0" smtClean="0"/>
              <a:t>Stade anatomique</a:t>
            </a:r>
          </a:p>
          <a:p>
            <a:pPr marL="822960" lvl="1" indent="-256032">
              <a:lnSpc>
                <a:spcPct val="80000"/>
              </a:lnSpc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fr-FR" sz="1700" dirty="0" smtClean="0"/>
              <a:t>Peu d’extension extra thyroïdienne, N+, M+</a:t>
            </a:r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  <a:buFont typeface="Wingdings 3"/>
              <a:buChar char=""/>
            </a:pPr>
            <a:endParaRPr lang="fr-FR" sz="1700" dirty="0" smtClean="0"/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  <a:buFont typeface="Wingdings 3"/>
              <a:buChar char=""/>
            </a:pPr>
            <a:endParaRPr lang="fr-FR" sz="1700" dirty="0" smtClean="0"/>
          </a:p>
          <a:p>
            <a:pPr marL="365760" indent="-256032">
              <a:lnSpc>
                <a:spcPct val="80000"/>
              </a:lnSpc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fr-FR" sz="1700" dirty="0" smtClean="0"/>
              <a:t> Pronostic intermédiaire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3" dur="500"/>
                                        <p:tgtEl>
                                          <p:spTgt spid="1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/>
      <p:bldP spid="6" grpId="0" build="p"/>
      <p:bldP spid="9" grpId="0" build="p" animBg="1"/>
      <p:bldP spid="10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Changement d’incidence des tumeurs de souche folliculaire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Biologie moléculaire</a:t>
            </a:r>
          </a:p>
          <a:p>
            <a:pPr marL="624078" indent="-514350">
              <a:buFont typeface="+mj-lt"/>
              <a:buAutoNum type="arabicPeriod"/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Problèmes diagnostiques fréquents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Tumeur encapsulée… adénome atypique </a:t>
            </a:r>
            <a:r>
              <a:rPr lang="fr-FR" i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versus TPMI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Redéfinition de certaines variantes fréquentes</a:t>
            </a:r>
            <a:endParaRPr lang="fr-FR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NOUVEAUTES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Changement d’incidence des tumeurs de souche folliculaire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Biologie moléculaire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Problèmes diagnostiques fréquents</a:t>
            </a:r>
          </a:p>
          <a:p>
            <a:pPr marL="624078" indent="-514350">
              <a:buFont typeface="+mj-lt"/>
              <a:buAutoNum type="arabicPeriod"/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Tumeur encapsulée… adénome atypique versus TPMI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Redéfinition de certaines variantes fréquentes</a:t>
            </a:r>
            <a:endParaRPr lang="fr-FR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NOUVEAUTES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88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5004048" y="274638"/>
            <a:ext cx="3682752" cy="1143000"/>
          </a:xfrm>
        </p:spPr>
        <p:txBody>
          <a:bodyPr>
            <a:noAutofit/>
          </a:bodyPr>
          <a:lstStyle/>
          <a:p>
            <a:r>
              <a:rPr lang="fr-F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fr-F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fr-F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NOYAUX…..</a:t>
            </a:r>
            <a:endParaRPr lang="fr-FR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37482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2183" y="2780928"/>
            <a:ext cx="5131817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3284984"/>
            <a:ext cx="7841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TPMI</a:t>
            </a:r>
            <a:endParaRPr lang="fr-FR" dirty="0"/>
          </a:p>
        </p:txBody>
      </p:sp>
      <p:sp>
        <p:nvSpPr>
          <p:cNvPr id="9" name="Espace réservé du contenu 1"/>
          <p:cNvSpPr txBox="1">
            <a:spLocks/>
          </p:cNvSpPr>
          <p:nvPr/>
        </p:nvSpPr>
        <p:spPr>
          <a:xfrm>
            <a:off x="3851920" y="6137920"/>
            <a:ext cx="2026568" cy="7200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Papillaire </a:t>
            </a:r>
            <a:endParaRPr kumimoji="0" lang="fr-FR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Lésion vésiculaire avec des noyaux formels de C P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1">
              <a:lnSpc>
                <a:spcPct val="150000"/>
              </a:lnSpc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Carcinome papillaire </a:t>
            </a: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à forme vésiculaire pure quel 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que soit l’état de la capsule</a:t>
            </a:r>
          </a:p>
          <a:p>
            <a:pPr>
              <a:lnSpc>
                <a:spcPct val="150000"/>
              </a:lnSpc>
            </a:pPr>
            <a:r>
              <a:rPr lang="fr-FR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Lésion vésiculaire à noyaux non papillaires mais 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invasion capsulaire / vasculaire minime : </a:t>
            </a: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carcinome vésiculaire </a:t>
            </a:r>
            <a:r>
              <a:rPr lang="fr-FR" sz="2400" b="1" dirty="0" err="1" smtClean="0">
                <a:latin typeface="Arial" pitchFamily="34" charset="0"/>
                <a:cs typeface="Arial" pitchFamily="34" charset="0"/>
              </a:rPr>
              <a:t>Minimally</a:t>
            </a: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 Invasive</a:t>
            </a:r>
          </a:p>
          <a:p>
            <a:pPr>
              <a:lnSpc>
                <a:spcPct val="150000"/>
              </a:lnSpc>
            </a:pPr>
            <a:endParaRPr lang="fr-F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Schéma diagnostique des tumeurs vésiculaires encapsulées</a:t>
            </a:r>
            <a:endParaRPr lang="fr-FR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05423" y="6449561"/>
            <a:ext cx="56030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fr-FR" sz="1400" i="1" dirty="0" smtClean="0">
                <a:solidFill>
                  <a:prstClr val="black"/>
                </a:solidFill>
              </a:rPr>
              <a:t>Rosai J. </a:t>
            </a:r>
            <a:r>
              <a:rPr lang="fr-FR" sz="1400" i="1" dirty="0" err="1" smtClean="0">
                <a:solidFill>
                  <a:prstClr val="black"/>
                </a:solidFill>
              </a:rPr>
              <a:t>Endocr</a:t>
            </a:r>
            <a:r>
              <a:rPr lang="fr-FR" sz="1400" i="1" dirty="0" smtClean="0">
                <a:solidFill>
                  <a:prstClr val="black"/>
                </a:solidFill>
              </a:rPr>
              <a:t>. </a:t>
            </a:r>
            <a:r>
              <a:rPr lang="fr-FR" sz="1400" i="1" dirty="0" err="1" smtClean="0">
                <a:solidFill>
                  <a:prstClr val="black"/>
                </a:solidFill>
              </a:rPr>
              <a:t>Pathol</a:t>
            </a:r>
            <a:r>
              <a:rPr lang="fr-FR" sz="1400" i="1" dirty="0" smtClean="0">
                <a:solidFill>
                  <a:prstClr val="black"/>
                </a:solidFill>
              </a:rPr>
              <a:t>. 2005</a:t>
            </a:r>
            <a:endParaRPr lang="fr-FR" sz="1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Lésion vésiculaire à noyaux « douteux » :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 Si invasion capsulaire ou vasculaire minime :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cancer différencié encapsulé sans autre indication sur le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type histologique (NOS)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Si pas d’invasion : tumeur différenciée de pronostic incertain (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TPMI) </a:t>
            </a:r>
          </a:p>
          <a:p>
            <a:pPr>
              <a:lnSpc>
                <a:spcPct val="150000"/>
              </a:lnSpc>
            </a:pPr>
            <a:r>
              <a:rPr lang="fr-FR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Noyaux non papillaires, pas d’invasion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1">
              <a:lnSpc>
                <a:spcPct val="150000"/>
              </a:lnSpc>
            </a:pPr>
            <a:r>
              <a:rPr lang="fr-FR" b="1" dirty="0" smtClean="0">
                <a:latin typeface="Arial" pitchFamily="34" charset="0"/>
                <a:cs typeface="Arial" pitchFamily="34" charset="0"/>
              </a:rPr>
              <a:t>Adénome vésiculaire</a:t>
            </a:r>
          </a:p>
          <a:p>
            <a:pPr>
              <a:lnSpc>
                <a:spcPct val="150000"/>
              </a:lnSpc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Schéma diagnostique des tumeurs vésiculaires encapsulées</a:t>
            </a:r>
            <a:endParaRPr lang="fr-FR" sz="31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05423" y="6449561"/>
            <a:ext cx="56030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fr-FR" sz="1400" i="1" dirty="0" smtClean="0">
                <a:solidFill>
                  <a:prstClr val="black"/>
                </a:solidFill>
              </a:rPr>
              <a:t>Rosai J. </a:t>
            </a:r>
            <a:r>
              <a:rPr lang="fr-FR" sz="1400" i="1" dirty="0" err="1" smtClean="0">
                <a:solidFill>
                  <a:prstClr val="black"/>
                </a:solidFill>
              </a:rPr>
              <a:t>Endocr</a:t>
            </a:r>
            <a:r>
              <a:rPr lang="fr-FR" sz="1400" i="1" dirty="0" smtClean="0">
                <a:solidFill>
                  <a:prstClr val="black"/>
                </a:solidFill>
              </a:rPr>
              <a:t>. </a:t>
            </a:r>
            <a:r>
              <a:rPr lang="fr-FR" sz="1400" i="1" dirty="0" err="1" smtClean="0">
                <a:solidFill>
                  <a:prstClr val="black"/>
                </a:solidFill>
              </a:rPr>
              <a:t>Pathol</a:t>
            </a:r>
            <a:r>
              <a:rPr lang="fr-FR" sz="1400" i="1" dirty="0" smtClean="0">
                <a:solidFill>
                  <a:prstClr val="black"/>
                </a:solidFill>
              </a:rPr>
              <a:t>. 2005</a:t>
            </a:r>
            <a:endParaRPr lang="fr-FR" sz="1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Changement d’incidence des tumeurs de souche folliculaire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Biologie moléculaire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Problèmes diagnostiques fréquents</a:t>
            </a:r>
          </a:p>
          <a:p>
            <a:pPr marL="624078" indent="-514350">
              <a:buFont typeface="+mj-lt"/>
              <a:buAutoNum type="arabicPeriod"/>
            </a:pPr>
            <a:r>
              <a:rPr lang="fr-FR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Tumeur encapsulée… adénome atypique versus TPMI</a:t>
            </a:r>
          </a:p>
          <a:p>
            <a:pPr marL="624078" indent="-514350">
              <a:buFont typeface="+mj-lt"/>
              <a:buAutoNum type="arabicPeriod"/>
            </a:pP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Redéfinition de certaines variantes fréquentes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NOUVEAUTES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Aspect en verre dépoli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Chevauchement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Incisures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Pseudo inclusions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Taille nucléaire élevée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Nucléole marginalisé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Membrane nucléaire</a:t>
            </a:r>
          </a:p>
          <a:p>
            <a:pPr>
              <a:buNone/>
            </a:pPr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Épaissie</a:t>
            </a:r>
          </a:p>
          <a:p>
            <a:pPr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Dépistage +++ </a:t>
            </a:r>
          </a:p>
          <a:p>
            <a:pPr lvl="1"/>
            <a:r>
              <a:rPr lang="fr-FR" dirty="0" err="1" smtClean="0">
                <a:latin typeface="Arial" pitchFamily="34" charset="0"/>
                <a:cs typeface="Arial" pitchFamily="34" charset="0"/>
              </a:rPr>
              <a:t>Cytoponction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C Papillaire : noyaux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 l="42913" t="33127" r="12200" b="20110"/>
          <a:stretch>
            <a:fillRect/>
          </a:stretch>
        </p:blipFill>
        <p:spPr bwMode="auto">
          <a:xfrm>
            <a:off x="4257743" y="2060848"/>
            <a:ext cx="4886257" cy="3600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3200" dirty="0" smtClean="0">
                <a:latin typeface="Arial" pitchFamily="34" charset="0"/>
                <a:cs typeface="Arial" pitchFamily="34" charset="0"/>
              </a:rPr>
              <a:t>Variantes nouvellement redéfinies du cancer papillaire</a:t>
            </a:r>
            <a:endParaRPr lang="fr-FR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4800"/>
          <a:stretch>
            <a:fillRect/>
          </a:stretch>
        </p:blipFill>
        <p:spPr bwMode="auto">
          <a:xfrm>
            <a:off x="0" y="2276872"/>
            <a:ext cx="914400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sz="2400" dirty="0" smtClean="0">
                <a:latin typeface="Arial" pitchFamily="34" charset="0"/>
                <a:cs typeface="Arial" pitchFamily="34" charset="0"/>
              </a:rPr>
              <a:t>Le C. Papillaire encapsulé mais d’architecture papillaire classique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			ET </a:t>
            </a:r>
          </a:p>
          <a:p>
            <a:r>
              <a:rPr lang="fr-FR" sz="2400" dirty="0" smtClean="0">
                <a:latin typeface="Arial" pitchFamily="34" charset="0"/>
                <a:cs typeface="Arial" pitchFamily="34" charset="0"/>
              </a:rPr>
              <a:t> Le C. Papillaire vésiculaire pure mais non encapsulé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			PARTAGENT LA</a:t>
            </a:r>
          </a:p>
          <a:p>
            <a:r>
              <a:rPr lang="fr-FR" sz="2400" dirty="0" smtClean="0">
                <a:latin typeface="Arial" pitchFamily="34" charset="0"/>
                <a:cs typeface="Arial" pitchFamily="34" charset="0"/>
              </a:rPr>
              <a:t>Même évolution que le C Papillaire classique</a:t>
            </a:r>
          </a:p>
          <a:p>
            <a:pPr lvl="1"/>
            <a:r>
              <a:rPr lang="fr-FR" sz="2400" dirty="0" smtClean="0">
                <a:latin typeface="Arial" pitchFamily="34" charset="0"/>
                <a:cs typeface="Arial" pitchFamily="34" charset="0"/>
              </a:rPr>
              <a:t>Agressivité locale</a:t>
            </a:r>
          </a:p>
          <a:p>
            <a:pPr lvl="1"/>
            <a:r>
              <a:rPr lang="fr-FR" sz="2400" dirty="0" smtClean="0">
                <a:latin typeface="Arial" pitchFamily="34" charset="0"/>
                <a:cs typeface="Arial" pitchFamily="34" charset="0"/>
              </a:rPr>
              <a:t>Invasion ganglionnaire</a:t>
            </a:r>
          </a:p>
          <a:p>
            <a:r>
              <a:rPr lang="fr-FR" sz="2400" dirty="0" smtClean="0">
                <a:latin typeface="Arial" pitchFamily="34" charset="0"/>
                <a:cs typeface="Arial" pitchFamily="34" charset="0"/>
              </a:rPr>
              <a:t>Biologie moléculaire :</a:t>
            </a:r>
          </a:p>
          <a:p>
            <a:pPr lvl="1"/>
            <a:r>
              <a:rPr lang="fr-FR" sz="2400" dirty="0" smtClean="0">
                <a:latin typeface="Arial" pitchFamily="34" charset="0"/>
                <a:cs typeface="Arial" pitchFamily="34" charset="0"/>
              </a:rPr>
              <a:t>RET/PTC +</a:t>
            </a:r>
          </a:p>
          <a:p>
            <a:pPr lvl="1"/>
            <a:r>
              <a:rPr lang="fr-FR" sz="2400" dirty="0" smtClean="0">
                <a:latin typeface="Arial" pitchFamily="34" charset="0"/>
                <a:cs typeface="Arial" pitchFamily="34" charset="0"/>
              </a:rPr>
              <a:t>BRAF +</a:t>
            </a:r>
            <a:endParaRPr lang="fr-F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Variantes comparables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Très fréquemment diagnostiquée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Actuellement (+ 173%)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Taille souvent &gt; forme classique (4 cm )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Diagnostic uniquement sur les noyaux </a:t>
            </a:r>
          </a:p>
          <a:p>
            <a:pPr lvl="1">
              <a:lnSpc>
                <a:spcPct val="150000"/>
              </a:lnSpc>
            </a:pPr>
            <a:r>
              <a:rPr lang="fr-FR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Caractères sont parfois atténués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Mode de croissance et d’évolution 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= Tumeurs vésiculaires (emboles)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7139136" cy="926976"/>
          </a:xfrm>
        </p:spPr>
        <p:txBody>
          <a:bodyPr>
            <a:noAutofit/>
          </a:bodyPr>
          <a:lstStyle/>
          <a:p>
            <a:pPr algn="ctr"/>
            <a:r>
              <a:rPr lang="fr-FR" sz="2800" dirty="0" smtClean="0">
                <a:latin typeface="Arial" pitchFamily="34" charset="0"/>
                <a:cs typeface="Arial" pitchFamily="34" charset="0"/>
              </a:rPr>
              <a:t>Variante vésiculaire pure</a:t>
            </a:r>
            <a:br>
              <a:rPr lang="fr-FR" sz="2800" dirty="0" smtClean="0">
                <a:latin typeface="Arial" pitchFamily="34" charset="0"/>
                <a:cs typeface="Arial" pitchFamily="34" charset="0"/>
              </a:rPr>
            </a:br>
            <a:r>
              <a:rPr lang="fr-FR" sz="2800" dirty="0" smtClean="0">
                <a:latin typeface="Arial" pitchFamily="34" charset="0"/>
                <a:cs typeface="Arial" pitchFamily="34" charset="0"/>
              </a:rPr>
              <a:t> encapsulée du CP</a:t>
            </a: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044" y="4697760"/>
            <a:ext cx="270095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r="10083"/>
          <a:stretch>
            <a:fillRect/>
          </a:stretch>
        </p:blipFill>
        <p:spPr bwMode="auto">
          <a:xfrm>
            <a:off x="7380312" y="0"/>
            <a:ext cx="1763688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855365"/>
            <a:ext cx="7355160" cy="452596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Similitudes avec les tumeurs folliculaires</a:t>
            </a:r>
          </a:p>
          <a:p>
            <a:pPr lvl="1">
              <a:lnSpc>
                <a:spcPct val="170000"/>
              </a:lnSpc>
            </a:pPr>
            <a:r>
              <a:rPr lang="fr-FR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Mode de croissance et d’évolution</a:t>
            </a:r>
          </a:p>
          <a:p>
            <a:pPr lvl="2">
              <a:lnSpc>
                <a:spcPct val="17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Pas ou peu de métastases ganglionnaires</a:t>
            </a:r>
          </a:p>
          <a:p>
            <a:pPr lvl="2">
              <a:lnSpc>
                <a:spcPct val="17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Pas d’agressivité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loco-régional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lvl="2">
              <a:lnSpc>
                <a:spcPct val="17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Mais possibilité de Métastases à distance</a:t>
            </a:r>
          </a:p>
          <a:p>
            <a:pPr lvl="1">
              <a:lnSpc>
                <a:spcPct val="17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L’évolution peut être suggérée par l’histopathologie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2">
              <a:lnSpc>
                <a:spcPct val="17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Encapsulation avec invasion capsulaire ou vasculaire minime :</a:t>
            </a:r>
          </a:p>
          <a:p>
            <a:pPr lvl="3">
              <a:lnSpc>
                <a:spcPct val="17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Idem Carcinome Folliculaire «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minimally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invasive »</a:t>
            </a:r>
          </a:p>
          <a:p>
            <a:pPr lvl="2">
              <a:lnSpc>
                <a:spcPct val="17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Encapsulation avec invasion vasculaire (emboles)</a:t>
            </a:r>
          </a:p>
          <a:p>
            <a:pPr lvl="3">
              <a:lnSpc>
                <a:spcPct val="17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Idem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Carcinome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folliculaire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« widely invasive </a:t>
            </a:r>
            <a:r>
              <a:rPr lang="fr-FR" dirty="0">
                <a:latin typeface="Arial" pitchFamily="34" charset="0"/>
                <a:cs typeface="Arial" pitchFamily="34" charset="0"/>
              </a:rPr>
              <a:t>»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7139136" cy="926976"/>
          </a:xfrm>
        </p:spPr>
        <p:txBody>
          <a:bodyPr>
            <a:noAutofit/>
          </a:bodyPr>
          <a:lstStyle/>
          <a:p>
            <a:pPr algn="ctr"/>
            <a:r>
              <a:rPr lang="fr-FR" sz="2800" dirty="0" smtClean="0">
                <a:latin typeface="Arial" pitchFamily="34" charset="0"/>
                <a:cs typeface="Arial" pitchFamily="34" charset="0"/>
              </a:rPr>
              <a:t>Variante vésiculaire pure</a:t>
            </a:r>
            <a:br>
              <a:rPr lang="fr-FR" sz="2800" dirty="0" smtClean="0">
                <a:latin typeface="Arial" pitchFamily="34" charset="0"/>
                <a:cs typeface="Arial" pitchFamily="34" charset="0"/>
              </a:rPr>
            </a:br>
            <a:r>
              <a:rPr lang="fr-FR" sz="2800" dirty="0" smtClean="0">
                <a:latin typeface="Arial" pitchFamily="34" charset="0"/>
                <a:cs typeface="Arial" pitchFamily="34" charset="0"/>
              </a:rPr>
              <a:t> encapsulée du CP</a:t>
            </a: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r="10083"/>
          <a:stretch>
            <a:fillRect/>
          </a:stretch>
        </p:blipFill>
        <p:spPr bwMode="auto">
          <a:xfrm>
            <a:off x="7380312" y="0"/>
            <a:ext cx="1763688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855365"/>
            <a:ext cx="735516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La similitude avec les tumeurs folliculaires semble prouvée par le profil moléculaire :</a:t>
            </a: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Présence fréquente de mutations RAS et PAX-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PPARγ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150000"/>
              </a:lnSpc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Absence de RET et BRAF</a:t>
            </a:r>
          </a:p>
          <a:p>
            <a:pPr>
              <a:lnSpc>
                <a:spcPct val="150000"/>
              </a:lnSpc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7139136" cy="926976"/>
          </a:xfrm>
        </p:spPr>
        <p:txBody>
          <a:bodyPr>
            <a:noAutofit/>
          </a:bodyPr>
          <a:lstStyle/>
          <a:p>
            <a:pPr algn="ctr"/>
            <a:r>
              <a:rPr lang="fr-FR" sz="2800" dirty="0" smtClean="0">
                <a:latin typeface="Arial" pitchFamily="34" charset="0"/>
                <a:cs typeface="Arial" pitchFamily="34" charset="0"/>
              </a:rPr>
              <a:t>Variante vésiculaire pure</a:t>
            </a:r>
            <a:br>
              <a:rPr lang="fr-FR" sz="2800" dirty="0" smtClean="0">
                <a:latin typeface="Arial" pitchFamily="34" charset="0"/>
                <a:cs typeface="Arial" pitchFamily="34" charset="0"/>
              </a:rPr>
            </a:br>
            <a:r>
              <a:rPr lang="fr-FR" sz="2800" dirty="0" smtClean="0">
                <a:latin typeface="Arial" pitchFamily="34" charset="0"/>
                <a:cs typeface="Arial" pitchFamily="34" charset="0"/>
              </a:rPr>
              <a:t> encapsulée du CP</a:t>
            </a: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r="10083"/>
          <a:stretch>
            <a:fillRect/>
          </a:stretch>
        </p:blipFill>
        <p:spPr bwMode="auto">
          <a:xfrm>
            <a:off x="7380312" y="0"/>
            <a:ext cx="1763688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dirty="0" smtClean="0"/>
              <a:t>Groupes pronostiques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fr-FR" dirty="0" smtClean="0"/>
          </a:p>
          <a:p>
            <a:r>
              <a:rPr lang="fr-FR" dirty="0" smtClean="0"/>
              <a:t>Micro carcinome papillaire unique &lt; 0,5cm</a:t>
            </a:r>
          </a:p>
          <a:p>
            <a:r>
              <a:rPr lang="fr-FR" dirty="0" smtClean="0"/>
              <a:t>Carcinome vésiculaire encapsulé (à invasion minime)</a:t>
            </a:r>
          </a:p>
          <a:p>
            <a:r>
              <a:rPr lang="fr-FR" dirty="0" smtClean="0"/>
              <a:t>Carcinome papillaire encapsulé à forme vésiculaire</a:t>
            </a:r>
          </a:p>
          <a:p>
            <a:r>
              <a:rPr lang="fr-FR" dirty="0" smtClean="0"/>
              <a:t>Critères diagnostiques parfois discutés</a:t>
            </a:r>
          </a:p>
          <a:p>
            <a:pPr lvl="1"/>
            <a:r>
              <a:rPr lang="fr-FR" dirty="0" smtClean="0"/>
              <a:t>Agressivité minime ou nulle</a:t>
            </a:r>
          </a:p>
          <a:p>
            <a:pPr lvl="1"/>
            <a:r>
              <a:rPr lang="fr-FR" i="1" dirty="0" smtClean="0"/>
              <a:t>Cancer ou tumeur de pronostic incertain?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40960" cy="1143000"/>
          </a:xfrm>
          <a:ln w="508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Carcinomes différenciés </a:t>
            </a:r>
            <a:br>
              <a:rPr lang="fr-FR" sz="3200" dirty="0" smtClean="0">
                <a:solidFill>
                  <a:schemeClr val="bg2">
                    <a:lumMod val="25000"/>
                  </a:schemeClr>
                </a:solidFill>
                <a:effectLst/>
              </a:rPr>
            </a:br>
            <a:r>
              <a:rPr lang="fr-FR" sz="32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de pronostic excellent</a:t>
            </a:r>
            <a:endParaRPr lang="fr-FR" sz="4400" dirty="0"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fr-FR" dirty="0" smtClean="0"/>
          </a:p>
          <a:p>
            <a:r>
              <a:rPr lang="fr-FR" dirty="0" smtClean="0"/>
              <a:t>Tous les cancers avec contingent insulaire (risque élevé de métastases à distance)</a:t>
            </a:r>
          </a:p>
          <a:p>
            <a:r>
              <a:rPr lang="fr-FR" dirty="0" smtClean="0"/>
              <a:t>T de stade anatomique élevé</a:t>
            </a:r>
          </a:p>
          <a:p>
            <a:r>
              <a:rPr lang="fr-FR" dirty="0" smtClean="0"/>
              <a:t>Variantes juvéniles : récidives locales ou métastases, pronostic vital ?</a:t>
            </a:r>
          </a:p>
          <a:p>
            <a:r>
              <a:rPr lang="fr-FR" dirty="0" smtClean="0"/>
              <a:t>Variantes cytologiques du sujet âgé : rôle des autres facteurs ? (âge, stade)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40960" cy="1143000"/>
          </a:xfrm>
          <a:ln w="5080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fr-FR" sz="29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Carcinomes différenciés </a:t>
            </a:r>
            <a:br>
              <a:rPr lang="fr-FR" sz="2900" dirty="0" smtClean="0">
                <a:solidFill>
                  <a:schemeClr val="bg2">
                    <a:lumMod val="25000"/>
                  </a:schemeClr>
                </a:solidFill>
                <a:effectLst/>
              </a:rPr>
            </a:br>
            <a:r>
              <a:rPr lang="fr-FR" sz="29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de pronostic sévère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Le cancer thyroïdien est actuellement de diagnostic histologique fréquent</a:t>
            </a:r>
          </a:p>
          <a:p>
            <a:r>
              <a:rPr lang="fr-FR" dirty="0" smtClean="0"/>
              <a:t>Le pathologiste doit :</a:t>
            </a:r>
          </a:p>
          <a:p>
            <a:pPr lvl="1"/>
            <a:r>
              <a:rPr lang="fr-FR" dirty="0" smtClean="0"/>
              <a:t>savoir différencier les formes de bon pronostic, les plus nombreuses</a:t>
            </a:r>
          </a:p>
          <a:p>
            <a:pPr lvl="1"/>
            <a:r>
              <a:rPr lang="fr-FR" dirty="0" smtClean="0"/>
              <a:t>des formes agressives nécessitant une surveillance renforcée et un traitement adapté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Conclusion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 l="12988" t="17540" r="12988" b="14543"/>
          <a:stretch>
            <a:fillRect/>
          </a:stretch>
        </p:blipFill>
        <p:spPr bwMode="auto">
          <a:xfrm>
            <a:off x="0" y="908720"/>
            <a:ext cx="9180512" cy="594928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376264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2000" b="1" dirty="0" smtClean="0"/>
              <a:t>NVD </a:t>
            </a:r>
            <a:r>
              <a:rPr lang="fr-FR" sz="2000" b="1" dirty="0"/>
              <a:t>ET CHEVAUCHEMENT </a:t>
            </a:r>
            <a:endParaRPr lang="fr-FR" sz="2000" b="1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otonde">
  <a:themeElements>
    <a:clrScheme name="Rotond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Rotond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Rotond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467</TotalTime>
  <Words>2193</Words>
  <Application>Microsoft Office PowerPoint</Application>
  <PresentationFormat>Affichage à l'écran (4:3)</PresentationFormat>
  <Paragraphs>538</Paragraphs>
  <Slides>89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89</vt:i4>
      </vt:variant>
    </vt:vector>
  </HeadingPairs>
  <TitlesOfParts>
    <vt:vector size="97" baseType="lpstr">
      <vt:lpstr>Arial</vt:lpstr>
      <vt:lpstr>Calibri</vt:lpstr>
      <vt:lpstr>Lucida Sans Unicode</vt:lpstr>
      <vt:lpstr>Verdana</vt:lpstr>
      <vt:lpstr>Wingdings</vt:lpstr>
      <vt:lpstr>Wingdings 2</vt:lpstr>
      <vt:lpstr>Wingdings 3</vt:lpstr>
      <vt:lpstr>Rotonde</vt:lpstr>
      <vt:lpstr>CANCERS THYROIDIENS DIFFERENCIES  NOTIONS D’HISTOPRONOSTIC</vt:lpstr>
      <vt:lpstr>Cancers thyroïdiens différenciés  </vt:lpstr>
      <vt:lpstr>Cancers thyroïdiens différenciés Incidence </vt:lpstr>
      <vt:lpstr>Cancers thyroïdiens différenciés : Incidence </vt:lpstr>
      <vt:lpstr>Classification simplifiée des carcinomes thyroïdiens</vt:lpstr>
      <vt:lpstr>Cancers thyroïdiens différenciés</vt:lpstr>
      <vt:lpstr>Carcinome PAPILLAIRE </vt:lpstr>
      <vt:lpstr>C Papillaire : noyaux </vt:lpstr>
      <vt:lpstr>Présentation PowerPoint</vt:lpstr>
      <vt:lpstr>Présentation PowerPoint</vt:lpstr>
      <vt:lpstr>Présentation PowerPoint</vt:lpstr>
      <vt:lpstr>Présentation PowerPoint</vt:lpstr>
      <vt:lpstr>Augmentation taille nucléaire</vt:lpstr>
      <vt:lpstr>C PAPILLAIRE : Architecture </vt:lpstr>
      <vt:lpstr>Présentation PowerPoint</vt:lpstr>
      <vt:lpstr>C Papillaire : macroscopie - évolution anatomique</vt:lpstr>
      <vt:lpstr>C Papillaire : 2 stades anatomiques</vt:lpstr>
      <vt:lpstr>Carcinome vésiculaire (folliculaire)</vt:lpstr>
      <vt:lpstr>Carcinome vésiculaire (folliculaire)</vt:lpstr>
      <vt:lpstr>Présentation PowerPoint</vt:lpstr>
      <vt:lpstr>C VESICULAIRE : signes d’invasion</vt:lpstr>
      <vt:lpstr>Invasion capsulaire </vt:lpstr>
      <vt:lpstr>Présentation PowerPoint</vt:lpstr>
      <vt:lpstr>Présentation PowerPoint</vt:lpstr>
      <vt:lpstr>Invasion minime suffisante ?</vt:lpstr>
      <vt:lpstr>Diagnostic différentiel de l’envahissement de la capsule : trajet de cytoponction</vt:lpstr>
      <vt:lpstr>Présentation PowerPoint</vt:lpstr>
      <vt:lpstr>Invasion vasculaire</vt:lpstr>
      <vt:lpstr>Embols </vt:lpstr>
      <vt:lpstr>Présentation PowerPoint</vt:lpstr>
      <vt:lpstr>CARCINOME VESICULAIRE  Évolution anatomique</vt:lpstr>
      <vt:lpstr>C Vésiculaire encapsulé à invasion minime (minimally invasive FC)</vt:lpstr>
      <vt:lpstr>C Vésiculaire invasion massive (widely invasive FC)</vt:lpstr>
      <vt:lpstr>C. différenciés :  Évolution anatomique</vt:lpstr>
      <vt:lpstr>C. différenciés :  stade anatomique</vt:lpstr>
      <vt:lpstr>Classification TNM</vt:lpstr>
      <vt:lpstr>Classification TNM</vt:lpstr>
      <vt:lpstr>Immunohistochimie des carcinomes thyroïdiens différenciés</vt:lpstr>
      <vt:lpstr>PRONOSTIC GENERAL DU CANCER DIFFERENCIE DE SOUCHE VESICULAIRE</vt:lpstr>
      <vt:lpstr>Pronostic général des Carcinome différenciés se la thyroïde</vt:lpstr>
      <vt:lpstr>Paramètres pronostiques classiques </vt:lpstr>
      <vt:lpstr>Exemple : classification pronostique AMES 2 groupes de patients</vt:lpstr>
      <vt:lpstr>Classification Pronostique MACIS </vt:lpstr>
      <vt:lpstr>Système AJC/UICC (TNM+Age)</vt:lpstr>
      <vt:lpstr>Importance pronostique de l’âge Sujet Jeune</vt:lpstr>
      <vt:lpstr>Importance pronostique de l’âge Âge Élevé</vt:lpstr>
      <vt:lpstr>Autres facteurs Pronostiques</vt:lpstr>
      <vt:lpstr>Paramètres d’histopronostic plus récents </vt:lpstr>
      <vt:lpstr>Variantes histologiques des cancers différenciés de souche folliculaire</vt:lpstr>
      <vt:lpstr>Variantes histologiques des cancers différenciés</vt:lpstr>
      <vt:lpstr>VARIANTES du Carcinome Papillaire</vt:lpstr>
      <vt:lpstr>Micro carcinome papillaire (MCP)</vt:lpstr>
      <vt:lpstr>MCP: 2 TYPES</vt:lpstr>
      <vt:lpstr>Présentation PowerPoint</vt:lpstr>
      <vt:lpstr>Attention ! Différencier </vt:lpstr>
      <vt:lpstr>VARIANTES du Carcinome Papillaire</vt:lpstr>
      <vt:lpstr>Variante vésiculaire (folliculaire) pure (FVPTC) </vt:lpstr>
      <vt:lpstr>Forme infiltrante du FVPTC </vt:lpstr>
      <vt:lpstr>Forme encapsulée du FVPTC </vt:lpstr>
      <vt:lpstr>Variante Vésiculaire pure du C Papillaire  Aide au diagnostic</vt:lpstr>
      <vt:lpstr>Variante Vésiculaire pure du C Papillaire  Aide au diagnostic</vt:lpstr>
      <vt:lpstr>Variante Vésiculaire pure du C Papillaire  Aide au diagnostic</vt:lpstr>
      <vt:lpstr>Variante Vésiculaire pure du C Papillaire  Aide au diagnostic</vt:lpstr>
      <vt:lpstr>VARIANTES du Carcinome Papillaire</vt:lpstr>
      <vt:lpstr>Présentation PowerPoint</vt:lpstr>
      <vt:lpstr>Présentation PowerPoint</vt:lpstr>
      <vt:lpstr>VARIANTES du Carcinome Papillaire</vt:lpstr>
      <vt:lpstr>Présentation PowerPoint</vt:lpstr>
      <vt:lpstr>NOUVEAUTES </vt:lpstr>
      <vt:lpstr>Changement d’incidence des tumeurs de souche folliculaire</vt:lpstr>
      <vt:lpstr>NOUVEAUTES </vt:lpstr>
      <vt:lpstr>Corrélations entre altérations génétiques et pronostic du carcinome thyroïdien papillaire </vt:lpstr>
      <vt:lpstr>Présentation PowerPoint</vt:lpstr>
      <vt:lpstr>NOUVEAUTES </vt:lpstr>
      <vt:lpstr>NOUVEAUTES </vt:lpstr>
      <vt:lpstr> NOYAUX…..</vt:lpstr>
      <vt:lpstr>Schéma diagnostique des tumeurs vésiculaires encapsulées</vt:lpstr>
      <vt:lpstr>Schéma diagnostique des tumeurs vésiculaires encapsulées</vt:lpstr>
      <vt:lpstr>NOUVEAUTES</vt:lpstr>
      <vt:lpstr>Variantes nouvellement redéfinies du cancer papillaire</vt:lpstr>
      <vt:lpstr>Variantes comparables </vt:lpstr>
      <vt:lpstr>Variante vésiculaire pure  encapsulée du CP</vt:lpstr>
      <vt:lpstr>Variante vésiculaire pure  encapsulée du CP</vt:lpstr>
      <vt:lpstr>Variante vésiculaire pure  encapsulée du CP</vt:lpstr>
      <vt:lpstr>Présentation PowerPoint</vt:lpstr>
      <vt:lpstr>Groupes pronostiques</vt:lpstr>
      <vt:lpstr>Carcinomes différenciés  de pronostic excellent</vt:lpstr>
      <vt:lpstr>Carcinomes différenciés  de pronostic sévère</vt:lpstr>
      <vt:lpstr>Conclusion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CANCERS THYROIDIENS DIFFERENCIES  NOTIONS D’HISTOPRONOSTIC</dc:title>
  <dc:creator>hanane rais</dc:creator>
  <cp:lastModifiedBy>Maria</cp:lastModifiedBy>
  <cp:revision>40</cp:revision>
  <dcterms:created xsi:type="dcterms:W3CDTF">2015-03-11T22:50:55Z</dcterms:created>
  <dcterms:modified xsi:type="dcterms:W3CDTF">2015-03-13T16:13:44Z</dcterms:modified>
</cp:coreProperties>
</file>