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2"/>
  </p:notesMasterIdLst>
  <p:sldIdLst>
    <p:sldId id="267" r:id="rId2"/>
    <p:sldId id="269" r:id="rId3"/>
    <p:sldId id="256" r:id="rId4"/>
    <p:sldId id="257" r:id="rId5"/>
    <p:sldId id="258" r:id="rId6"/>
    <p:sldId id="265" r:id="rId7"/>
    <p:sldId id="260" r:id="rId8"/>
    <p:sldId id="270" r:id="rId9"/>
    <p:sldId id="271" r:id="rId10"/>
    <p:sldId id="272" r:id="rId11"/>
    <p:sldId id="273" r:id="rId12"/>
    <p:sldId id="279" r:id="rId13"/>
    <p:sldId id="261" r:id="rId14"/>
    <p:sldId id="263" r:id="rId15"/>
    <p:sldId id="277" r:id="rId16"/>
    <p:sldId id="275" r:id="rId17"/>
    <p:sldId id="262" r:id="rId18"/>
    <p:sldId id="276" r:id="rId19"/>
    <p:sldId id="278" r:id="rId20"/>
    <p:sldId id="280" r:id="rId21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402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22ABA1-01DE-40FB-80BE-E7833B884DFD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46DCEF-2BB4-40D9-8396-C6DDB646986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B1DD7D-0140-4FF0-BD36-BD43D5552888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B1DD7D-0140-4FF0-BD36-BD43D5552888}" type="slidenum">
              <a:rPr lang="fr-FR" smtClean="0"/>
              <a:pPr/>
              <a:t>2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31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44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44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9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6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6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3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3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33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33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8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7" y="273056"/>
            <a:ext cx="5111751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8" y="1435106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6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6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2AA93E-4C41-4890-AF04-68CE1AA81F10}" type="datetimeFigureOut">
              <a:rPr lang="fr-FR" smtClean="0"/>
              <a:pPr/>
              <a:t>13/03/2015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6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6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7ADCDF-57BC-44CB-A628-B293D7CEF657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428605"/>
            <a:ext cx="7772400" cy="2000263"/>
          </a:xfrm>
        </p:spPr>
        <p:txBody>
          <a:bodyPr>
            <a:noAutofit/>
          </a:bodyPr>
          <a:lstStyle/>
          <a:p>
            <a:r>
              <a:rPr lang="fr-FR" sz="6000" dirty="0" smtClean="0">
                <a:solidFill>
                  <a:srgbClr val="FF0000"/>
                </a:solidFill>
              </a:rPr>
              <a:t>CANCERS PAPILLAIRES THYROIDIENS</a:t>
            </a:r>
            <a:endParaRPr lang="fr-FR" sz="60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>
                <a:solidFill>
                  <a:srgbClr val="0070C0"/>
                </a:solidFill>
              </a:rPr>
              <a:t>Pr DAALI</a:t>
            </a:r>
          </a:p>
          <a:p>
            <a:r>
              <a:rPr lang="fr-FR" dirty="0" smtClean="0">
                <a:solidFill>
                  <a:srgbClr val="00B050"/>
                </a:solidFill>
              </a:rPr>
              <a:t>GTS</a:t>
            </a:r>
            <a:endParaRPr lang="fr-FR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85729"/>
            <a:ext cx="7772400" cy="1428759"/>
          </a:xfrm>
        </p:spPr>
        <p:txBody>
          <a:bodyPr>
            <a:normAutofit/>
          </a:bodyPr>
          <a:lstStyle/>
          <a:p>
            <a:r>
              <a:rPr lang="fr-FR" sz="6000" dirty="0" smtClean="0">
                <a:solidFill>
                  <a:srgbClr val="FF0000"/>
                </a:solidFill>
              </a:rPr>
              <a:t>QUE FAIRE ?</a:t>
            </a:r>
            <a:endParaRPr lang="fr-FR" sz="60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2357430"/>
            <a:ext cx="6400800" cy="2714644"/>
          </a:xfrm>
        </p:spPr>
        <p:txBody>
          <a:bodyPr>
            <a:normAutofit fontScale="92500" lnSpcReduction="20000"/>
          </a:bodyPr>
          <a:lstStyle/>
          <a:p>
            <a:r>
              <a:rPr lang="fr-FR" sz="5200" dirty="0" smtClean="0">
                <a:solidFill>
                  <a:srgbClr val="00B050"/>
                </a:solidFill>
              </a:rPr>
              <a:t>¤</a:t>
            </a:r>
            <a:r>
              <a:rPr lang="fr-FR" dirty="0" smtClean="0"/>
              <a:t>ECHO + CP</a:t>
            </a:r>
          </a:p>
          <a:p>
            <a:r>
              <a:rPr lang="fr-FR" sz="5200" dirty="0" smtClean="0">
                <a:solidFill>
                  <a:srgbClr val="00B050"/>
                </a:solidFill>
              </a:rPr>
              <a:t>¤</a:t>
            </a:r>
            <a:r>
              <a:rPr lang="fr-FR" dirty="0" smtClean="0"/>
              <a:t> SCINTIGRAPHIE CORPS ENTIER</a:t>
            </a:r>
          </a:p>
          <a:p>
            <a:r>
              <a:rPr lang="fr-FR" sz="5700" dirty="0" smtClean="0">
                <a:solidFill>
                  <a:srgbClr val="00B050"/>
                </a:solidFill>
              </a:rPr>
              <a:t>¤ </a:t>
            </a:r>
            <a:r>
              <a:rPr lang="fr-FR" dirty="0" smtClean="0"/>
              <a:t>CHIRURGIE: - TT</a:t>
            </a:r>
          </a:p>
          <a:p>
            <a:r>
              <a:rPr lang="fr-FR" dirty="0" smtClean="0"/>
              <a:t>                                        - TT+ curage</a:t>
            </a:r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1785927"/>
            <a:ext cx="8229600" cy="4643470"/>
          </a:xfrm>
        </p:spPr>
        <p:txBody>
          <a:bodyPr>
            <a:normAutofit/>
          </a:bodyPr>
          <a:lstStyle/>
          <a:p>
            <a:r>
              <a:rPr lang="fr-FR" sz="4000" dirty="0" smtClean="0">
                <a:solidFill>
                  <a:srgbClr val="00B050"/>
                </a:solidFill>
              </a:rPr>
              <a:t>PRISE EN CHARGE</a:t>
            </a:r>
            <a:r>
              <a:rPr lang="fr-FR" sz="3200" dirty="0" smtClean="0"/>
              <a:t/>
            </a:r>
            <a:br>
              <a:rPr lang="fr-FR" sz="3200" dirty="0" smtClean="0"/>
            </a:br>
            <a:r>
              <a:rPr lang="fr-FR" sz="3200" dirty="0" smtClean="0"/>
              <a:t/>
            </a:r>
            <a:br>
              <a:rPr lang="fr-FR" sz="3200" dirty="0" smtClean="0"/>
            </a:br>
            <a:r>
              <a:rPr lang="fr-FR" sz="4000" dirty="0" smtClean="0">
                <a:solidFill>
                  <a:srgbClr val="00B0F0"/>
                </a:solidFill>
              </a:rPr>
              <a:t>*</a:t>
            </a:r>
            <a:r>
              <a:rPr lang="fr-FR" sz="3200" dirty="0" smtClean="0"/>
              <a:t>TOTALISATION  + CURAGE CENTRALE ET RECURENTIEL HOMOLATERALE</a:t>
            </a:r>
            <a:br>
              <a:rPr lang="fr-FR" sz="3200" dirty="0" smtClean="0"/>
            </a:br>
            <a:r>
              <a:rPr lang="fr-FR" sz="4000" dirty="0" smtClean="0">
                <a:solidFill>
                  <a:srgbClr val="00B0F0"/>
                </a:solidFill>
              </a:rPr>
              <a:t>*</a:t>
            </a:r>
            <a:r>
              <a:rPr lang="fr-FR" sz="3200" dirty="0" smtClean="0"/>
              <a:t> ANAPATH: carcinome thyroïdien vésiculaire, Tm encapsulée intra thyroïdienne de 0,5 cm. Trois </a:t>
            </a:r>
            <a:r>
              <a:rPr lang="fr-FR" sz="3200" dirty="0" err="1" smtClean="0"/>
              <a:t>gg</a:t>
            </a:r>
            <a:r>
              <a:rPr lang="fr-FR" sz="3200" dirty="0" smtClean="0"/>
              <a:t> du curage sont positifs</a:t>
            </a:r>
            <a:br>
              <a:rPr lang="fr-FR" sz="3200" dirty="0" smtClean="0"/>
            </a:br>
            <a:r>
              <a:rPr lang="fr-FR" sz="4800" dirty="0" smtClean="0">
                <a:solidFill>
                  <a:srgbClr val="00B0F0"/>
                </a:solidFill>
              </a:rPr>
              <a:t>*</a:t>
            </a:r>
            <a:r>
              <a:rPr lang="fr-FR" sz="32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SCINTIGRAPHIE : demandée</a:t>
            </a:r>
            <a:endParaRPr lang="fr-FR" sz="4000" dirty="0">
              <a:solidFill>
                <a:srgbClr val="00B0F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868742"/>
          </a:xfrm>
        </p:spPr>
        <p:txBody>
          <a:bodyPr>
            <a:normAutofit fontScale="90000"/>
          </a:bodyPr>
          <a:lstStyle/>
          <a:p>
            <a:r>
              <a:rPr lang="fr-FR" sz="6700" dirty="0" smtClean="0">
                <a:solidFill>
                  <a:srgbClr val="FF0000"/>
                </a:solidFill>
              </a:rPr>
              <a:t>REFLEXIONS</a:t>
            </a:r>
            <a:r>
              <a:rPr lang="fr-FR" dirty="0" smtClean="0">
                <a:solidFill>
                  <a:srgbClr val="FF0000"/>
                </a:solidFill>
              </a:rPr>
              <a:t/>
            </a:r>
            <a:br>
              <a:rPr lang="fr-FR" dirty="0" smtClean="0">
                <a:solidFill>
                  <a:srgbClr val="FF0000"/>
                </a:solidFill>
              </a:rPr>
            </a:br>
            <a:r>
              <a:rPr lang="fr-FR" dirty="0" smtClean="0">
                <a:solidFill>
                  <a:srgbClr val="FF0000"/>
                </a:solidFill>
              </a:rPr>
              <a:t/>
            </a:r>
            <a:br>
              <a:rPr lang="fr-FR" dirty="0" smtClean="0">
                <a:solidFill>
                  <a:srgbClr val="FF0000"/>
                </a:solidFill>
              </a:rPr>
            </a:br>
            <a:r>
              <a:rPr lang="fr-FR" dirty="0" smtClean="0">
                <a:solidFill>
                  <a:srgbClr val="FF0000"/>
                </a:solidFill>
              </a:rPr>
              <a:t/>
            </a:r>
            <a:br>
              <a:rPr lang="fr-FR" dirty="0" smtClean="0">
                <a:solidFill>
                  <a:srgbClr val="FF0000"/>
                </a:solidFill>
              </a:rPr>
            </a:br>
            <a:r>
              <a:rPr lang="fr-FR" dirty="0" smtClean="0">
                <a:solidFill>
                  <a:srgbClr val="00B0F0"/>
                </a:solidFill>
              </a:rPr>
              <a:t>*</a:t>
            </a:r>
            <a:r>
              <a:rPr lang="fr-FR" dirty="0" smtClean="0"/>
              <a:t>THYROIDECTOMIE</a:t>
            </a:r>
            <a:br>
              <a:rPr lang="fr-FR" dirty="0" smtClean="0"/>
            </a:br>
            <a:r>
              <a:rPr lang="fr-FR" dirty="0" smtClean="0">
                <a:solidFill>
                  <a:srgbClr val="00B0F0"/>
                </a:solidFill>
              </a:rPr>
              <a:t>*</a:t>
            </a:r>
            <a:r>
              <a:rPr lang="fr-FR" dirty="0" smtClean="0"/>
              <a:t>CURAGE</a:t>
            </a:r>
            <a:br>
              <a:rPr lang="fr-FR" dirty="0" smtClean="0"/>
            </a:br>
            <a:r>
              <a:rPr lang="fr-FR" dirty="0" smtClean="0">
                <a:solidFill>
                  <a:srgbClr val="00B0F0"/>
                </a:solidFill>
              </a:rPr>
              <a:t>*</a:t>
            </a:r>
            <a:r>
              <a:rPr lang="fr-FR" dirty="0" smtClean="0"/>
              <a:t>TTT POSTOPERATOIRE</a:t>
            </a:r>
            <a:endParaRPr lang="fr-FR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7"/>
            <a:ext cx="7772400" cy="1714487"/>
          </a:xfrm>
        </p:spPr>
        <p:txBody>
          <a:bodyPr/>
          <a:lstStyle/>
          <a:p>
            <a:r>
              <a:rPr lang="fr-FR" dirty="0" smtClean="0"/>
              <a:t> </a:t>
            </a:r>
            <a:r>
              <a:rPr lang="fr-FR" sz="5400" dirty="0" smtClean="0">
                <a:solidFill>
                  <a:srgbClr val="FF0000"/>
                </a:solidFill>
              </a:rPr>
              <a:t>GESTES SUR LA THYROIDE</a:t>
            </a:r>
            <a:endParaRPr lang="fr-FR" sz="54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85720" y="2571744"/>
            <a:ext cx="8858280" cy="4286256"/>
          </a:xfrm>
        </p:spPr>
        <p:txBody>
          <a:bodyPr>
            <a:normAutofit fontScale="25000" lnSpcReduction="20000"/>
          </a:bodyPr>
          <a:lstStyle/>
          <a:p>
            <a:r>
              <a:rPr lang="fr-FR" sz="19200" b="1" dirty="0">
                <a:solidFill>
                  <a:srgbClr val="FF0000"/>
                </a:solidFill>
              </a:rPr>
              <a:t>¤</a:t>
            </a:r>
            <a:r>
              <a:rPr lang="fr-FR" sz="11200" b="1" dirty="0" smtClean="0"/>
              <a:t>Lorsque le diagnostic de malignité est connu en pré ou préopératoire, le geste à réaliser est thyroïdectomie totale</a:t>
            </a:r>
          </a:p>
          <a:p>
            <a:r>
              <a:rPr lang="fr-FR" sz="19200" b="1" dirty="0" smtClean="0">
                <a:solidFill>
                  <a:srgbClr val="FF0000"/>
                </a:solidFill>
              </a:rPr>
              <a:t>¤</a:t>
            </a:r>
            <a:r>
              <a:rPr lang="fr-FR" sz="11200" b="1" dirty="0" smtClean="0"/>
              <a:t>Lorsque une lobectomie a été faite et que le </a:t>
            </a:r>
            <a:r>
              <a:rPr lang="fr-FR" sz="11200" b="1" dirty="0" err="1" smtClean="0"/>
              <a:t>Dc</a:t>
            </a:r>
            <a:r>
              <a:rPr lang="fr-FR" sz="11200" b="1" dirty="0" smtClean="0"/>
              <a:t> de malignité est postopératoire:</a:t>
            </a:r>
          </a:p>
          <a:p>
            <a:pPr>
              <a:buFontTx/>
              <a:buChar char="-"/>
            </a:pPr>
            <a:r>
              <a:rPr lang="fr-FR" sz="11200" b="1" dirty="0" smtClean="0"/>
              <a:t>Une ré intervention( pour réaliser une TT) doit être réalisée  si la taille de la tumeur est &lt; à 1 cm</a:t>
            </a:r>
          </a:p>
          <a:p>
            <a:r>
              <a:rPr lang="fr-FR" sz="11200" b="1" dirty="0" smtClean="0"/>
              <a:t>    -  Si la TM est &lt; 1cm on peut s’abstenir si on est certain du caractère uni focal et l absence d’extension </a:t>
            </a:r>
            <a:r>
              <a:rPr lang="fr-FR" sz="11200" b="1" dirty="0" err="1" smtClean="0"/>
              <a:t>périthyroidienne</a:t>
            </a:r>
            <a:endParaRPr lang="fr-FR" sz="112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"/>
            <a:ext cx="7772400" cy="2928933"/>
          </a:xfrm>
        </p:spPr>
        <p:txBody>
          <a:bodyPr>
            <a:noAutofit/>
          </a:bodyPr>
          <a:lstStyle/>
          <a:p>
            <a:r>
              <a:rPr lang="fr-FR" sz="5400" dirty="0" smtClean="0">
                <a:solidFill>
                  <a:srgbClr val="FF0000"/>
                </a:solidFill>
              </a:rPr>
              <a:t>POURQUOI LA </a:t>
            </a:r>
            <a:r>
              <a:rPr lang="fr-FR" sz="5400" smtClean="0">
                <a:solidFill>
                  <a:srgbClr val="FF0000"/>
                </a:solidFill>
              </a:rPr>
              <a:t>THYROIDECTOMIE TOTALE ?</a:t>
            </a:r>
            <a:endParaRPr lang="fr-FR" sz="54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b="1" dirty="0" smtClean="0">
                <a:solidFill>
                  <a:srgbClr val="00B0F0"/>
                </a:solidFill>
              </a:rPr>
              <a:t>*</a:t>
            </a:r>
            <a:r>
              <a:rPr lang="fr-FR" b="1" dirty="0" smtClean="0"/>
              <a:t> </a:t>
            </a:r>
            <a:r>
              <a:rPr lang="fr-FR" sz="2000" b="1" dirty="0" smtClean="0"/>
              <a:t>Fréquence de l’atteinte controlatérale, donc récidive.</a:t>
            </a:r>
          </a:p>
          <a:p>
            <a:r>
              <a:rPr lang="fr-FR" b="1" dirty="0" smtClean="0">
                <a:solidFill>
                  <a:srgbClr val="00B0F0"/>
                </a:solidFill>
              </a:rPr>
              <a:t>*</a:t>
            </a:r>
            <a:r>
              <a:rPr lang="fr-FR" sz="2000" b="1" dirty="0" smtClean="0"/>
              <a:t>Rendre plus fiable la surveillance par la TG.</a:t>
            </a:r>
          </a:p>
          <a:p>
            <a:r>
              <a:rPr lang="fr-FR" b="1" dirty="0" smtClean="0">
                <a:solidFill>
                  <a:srgbClr val="00B0F0"/>
                </a:solidFill>
              </a:rPr>
              <a:t>*</a:t>
            </a:r>
            <a:r>
              <a:rPr lang="fr-FR" sz="2000" b="1" dirty="0" smtClean="0"/>
              <a:t>Permettre le balayage corps entier </a:t>
            </a:r>
            <a:endParaRPr lang="fr-FR" sz="20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0" y="428605"/>
            <a:ext cx="9144000" cy="1643073"/>
          </a:xfrm>
        </p:spPr>
        <p:txBody>
          <a:bodyPr/>
          <a:lstStyle/>
          <a:p>
            <a:r>
              <a:rPr lang="fr-FR" dirty="0" smtClean="0">
                <a:solidFill>
                  <a:srgbClr val="FF0000"/>
                </a:solidFill>
              </a:rPr>
              <a:t>INDICATIONS POUR LA TOTALISATION</a:t>
            </a:r>
            <a:endParaRPr lang="fr-FR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143248"/>
            <a:ext cx="6400800" cy="2928958"/>
          </a:xfrm>
        </p:spPr>
        <p:txBody>
          <a:bodyPr>
            <a:normAutofit/>
          </a:bodyPr>
          <a:lstStyle/>
          <a:p>
            <a:r>
              <a:rPr lang="fr-FR" sz="2400" b="1" dirty="0" smtClean="0"/>
              <a:t>- Facteurs de mauvais pronostic.</a:t>
            </a:r>
          </a:p>
          <a:p>
            <a:pPr>
              <a:buFontTx/>
              <a:buChar char="-"/>
            </a:pPr>
            <a:r>
              <a:rPr lang="fr-FR" sz="2400" b="1" dirty="0" smtClean="0"/>
              <a:t>Cancer multifocal</a:t>
            </a:r>
          </a:p>
          <a:p>
            <a:pPr>
              <a:buFontTx/>
              <a:buChar char="-"/>
            </a:pPr>
            <a:r>
              <a:rPr lang="fr-FR" sz="2400" b="1" dirty="0" smtClean="0"/>
              <a:t>Nodules controlatéraux(ECHO)</a:t>
            </a:r>
          </a:p>
          <a:p>
            <a:pPr>
              <a:buFontTx/>
              <a:buChar char="-"/>
            </a:pPr>
            <a:r>
              <a:rPr lang="fr-FR" sz="2400" b="1" dirty="0" smtClean="0"/>
              <a:t>ADP</a:t>
            </a:r>
          </a:p>
          <a:p>
            <a:pPr>
              <a:buFontTx/>
              <a:buChar char="-"/>
            </a:pPr>
            <a:r>
              <a:rPr lang="fr-FR" sz="2400" b="1" dirty="0" smtClean="0"/>
              <a:t>ATCD d’irradiation</a:t>
            </a:r>
          </a:p>
          <a:p>
            <a:pPr>
              <a:buFontTx/>
              <a:buChar char="-"/>
            </a:pPr>
            <a:r>
              <a:rPr lang="fr-FR" sz="2400" b="1" dirty="0" smtClean="0"/>
              <a:t>ATCD familiaux de cancers thyroïdiens</a:t>
            </a:r>
          </a:p>
          <a:p>
            <a:pPr>
              <a:buFontTx/>
              <a:buChar char="-"/>
            </a:pPr>
            <a:endParaRPr lang="fr-FR" sz="2400" dirty="0" smtClean="0"/>
          </a:p>
          <a:p>
            <a:pPr>
              <a:buFontTx/>
              <a:buChar char="-"/>
            </a:pPr>
            <a:endParaRPr lang="fr-FR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85729"/>
            <a:ext cx="7772400" cy="1500198"/>
          </a:xfrm>
        </p:spPr>
        <p:txBody>
          <a:bodyPr/>
          <a:lstStyle/>
          <a:p>
            <a:r>
              <a:rPr lang="fr-FR" dirty="0" smtClean="0">
                <a:solidFill>
                  <a:srgbClr val="FF0000"/>
                </a:solidFill>
              </a:rPr>
              <a:t>COMPARTIMENTS  GG</a:t>
            </a:r>
            <a:endParaRPr lang="fr-FR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2786058"/>
            <a:ext cx="6400800" cy="3857652"/>
          </a:xfrm>
        </p:spPr>
        <p:txBody>
          <a:bodyPr/>
          <a:lstStyle/>
          <a:p>
            <a:endParaRPr lang="fr-FR" dirty="0"/>
          </a:p>
        </p:txBody>
      </p:sp>
      <p:pic>
        <p:nvPicPr>
          <p:cNvPr id="4" name="Picture 3" descr="C:\Users\adim\Desktop\curage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2619377" y="2214554"/>
            <a:ext cx="3905251" cy="4429156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"/>
            <a:ext cx="7772400" cy="1643049"/>
          </a:xfrm>
        </p:spPr>
        <p:txBody>
          <a:bodyPr/>
          <a:lstStyle/>
          <a:p>
            <a:r>
              <a:rPr lang="fr-FR" dirty="0" smtClean="0">
                <a:solidFill>
                  <a:srgbClr val="FF0000"/>
                </a:solidFill>
              </a:rPr>
              <a:t>GESTE  GANGLIONNAIRE</a:t>
            </a:r>
            <a:endParaRPr lang="fr-FR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428603" y="2571744"/>
            <a:ext cx="8358247" cy="4286256"/>
          </a:xfrm>
        </p:spPr>
        <p:txBody>
          <a:bodyPr>
            <a:normAutofit fontScale="92500" lnSpcReduction="20000"/>
          </a:bodyPr>
          <a:lstStyle/>
          <a:p>
            <a:pPr>
              <a:buFontTx/>
              <a:buChar char="-"/>
            </a:pPr>
            <a:r>
              <a:rPr lang="fr-FR" dirty="0" smtClean="0"/>
              <a:t>Un curage </a:t>
            </a:r>
            <a:r>
              <a:rPr lang="fr-FR" dirty="0" err="1" smtClean="0"/>
              <a:t>ggre</a:t>
            </a:r>
            <a:r>
              <a:rPr lang="fr-FR" dirty="0" smtClean="0"/>
              <a:t>  n est réalisé que si le </a:t>
            </a:r>
            <a:r>
              <a:rPr lang="fr-FR" dirty="0" err="1" smtClean="0"/>
              <a:t>Dc</a:t>
            </a:r>
            <a:r>
              <a:rPr lang="fr-FR" dirty="0" smtClean="0"/>
              <a:t> de malignité thyroïdienne est connu en pré ou préopératoire.</a:t>
            </a:r>
          </a:p>
          <a:p>
            <a:pPr>
              <a:buFontTx/>
              <a:buChar char="-"/>
            </a:pPr>
            <a:r>
              <a:rPr lang="fr-FR" dirty="0" smtClean="0"/>
              <a:t>Lorsque les ADP sont mises en évidence en pré ou préopératoire un curage du compartiment central doit être réalisé. Un curage homolatéral est recommandé.</a:t>
            </a:r>
          </a:p>
          <a:p>
            <a:pPr>
              <a:buFontTx/>
              <a:buChar char="-"/>
            </a:pPr>
            <a:r>
              <a:rPr lang="fr-FR" dirty="0" smtClean="0"/>
              <a:t>- En l’absence d’ADP mises en évidence en pré ou préopératoire aucun consensus n’existe actuellement </a:t>
            </a:r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1"/>
            <a:ext cx="7772400" cy="1714487"/>
          </a:xfrm>
        </p:spPr>
        <p:txBody>
          <a:bodyPr>
            <a:normAutofit/>
          </a:bodyPr>
          <a:lstStyle/>
          <a:p>
            <a:r>
              <a:rPr lang="fr-FR" sz="6000" dirty="0" smtClean="0">
                <a:solidFill>
                  <a:srgbClr val="FF0000"/>
                </a:solidFill>
              </a:rPr>
              <a:t>DONC</a:t>
            </a:r>
            <a:endParaRPr lang="fr-FR" sz="60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428728" y="2214554"/>
            <a:ext cx="6400800" cy="3495684"/>
          </a:xfrm>
        </p:spPr>
        <p:txBody>
          <a:bodyPr>
            <a:noAutofit/>
          </a:bodyPr>
          <a:lstStyle/>
          <a:p>
            <a:r>
              <a:rPr lang="fr-FR" b="1" dirty="0" smtClean="0">
                <a:solidFill>
                  <a:srgbClr val="00B0F0"/>
                </a:solidFill>
              </a:rPr>
              <a:t>*</a:t>
            </a:r>
            <a:r>
              <a:rPr lang="fr-FR" sz="2000" b="1" dirty="0" smtClean="0"/>
              <a:t>Les curages doivent </a:t>
            </a:r>
            <a:r>
              <a:rPr lang="fr-FR" sz="2000" b="1" dirty="0" err="1" smtClean="0"/>
              <a:t>etre</a:t>
            </a:r>
            <a:r>
              <a:rPr lang="fr-FR" sz="2000" b="1" dirty="0" smtClean="0"/>
              <a:t> complets une fois </a:t>
            </a:r>
            <a:r>
              <a:rPr lang="fr-FR" sz="2000" b="1" dirty="0" err="1" smtClean="0"/>
              <a:t>realisés</a:t>
            </a:r>
            <a:r>
              <a:rPr lang="fr-FR" sz="2000" b="1" dirty="0" smtClean="0"/>
              <a:t>.</a:t>
            </a:r>
          </a:p>
          <a:p>
            <a:r>
              <a:rPr lang="fr-FR" b="1" dirty="0" smtClean="0">
                <a:solidFill>
                  <a:srgbClr val="00B0F0"/>
                </a:solidFill>
              </a:rPr>
              <a:t>*</a:t>
            </a:r>
            <a:r>
              <a:rPr lang="fr-FR" sz="2000" b="1" dirty="0" smtClean="0"/>
              <a:t>Ils sont surtout indiqués en cas d’envahissement macroscopique. </a:t>
            </a:r>
          </a:p>
          <a:p>
            <a:r>
              <a:rPr lang="fr-FR" b="1" dirty="0" smtClean="0">
                <a:solidFill>
                  <a:srgbClr val="00B0F0"/>
                </a:solidFill>
              </a:rPr>
              <a:t>*</a:t>
            </a:r>
            <a:r>
              <a:rPr lang="fr-FR" sz="2000" b="1" dirty="0" smtClean="0"/>
              <a:t>Pas de curage prophylactique latéraux.</a:t>
            </a:r>
          </a:p>
          <a:p>
            <a:r>
              <a:rPr lang="fr-FR" b="1" dirty="0" smtClean="0">
                <a:solidFill>
                  <a:srgbClr val="00B0F0"/>
                </a:solidFill>
              </a:rPr>
              <a:t>*</a:t>
            </a:r>
            <a:r>
              <a:rPr lang="fr-FR" sz="2000" b="1" dirty="0" smtClean="0"/>
              <a:t>Pour les curages prophylactiques centraux: peser le pour par rapport à leur morbidité(importance du chirurgien)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85729"/>
            <a:ext cx="7772400" cy="1285883"/>
          </a:xfrm>
        </p:spPr>
        <p:txBody>
          <a:bodyPr/>
          <a:lstStyle/>
          <a:p>
            <a:r>
              <a:rPr lang="fr-FR" dirty="0" smtClean="0">
                <a:solidFill>
                  <a:srgbClr val="FF0000"/>
                </a:solidFill>
              </a:rPr>
              <a:t>CONCLUSION</a:t>
            </a:r>
            <a:endParaRPr lang="fr-FR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429000"/>
            <a:ext cx="6400800" cy="2209800"/>
          </a:xfrm>
        </p:spPr>
        <p:txBody>
          <a:bodyPr>
            <a:normAutofit fontScale="70000" lnSpcReduction="20000"/>
          </a:bodyPr>
          <a:lstStyle/>
          <a:p>
            <a:r>
              <a:rPr lang="fr-FR" b="1" dirty="0" smtClean="0"/>
              <a:t>¤L’intérêt du couple ECHO CP</a:t>
            </a:r>
          </a:p>
          <a:p>
            <a:r>
              <a:rPr lang="fr-FR" b="1" dirty="0" smtClean="0"/>
              <a:t>¤ L’intérêt de la totalisation avec ou sans curage.</a:t>
            </a:r>
          </a:p>
          <a:p>
            <a:r>
              <a:rPr lang="fr-FR" b="1" dirty="0" smtClean="0"/>
              <a:t>¤ Prise en charge multidisciplinaire</a:t>
            </a:r>
          </a:p>
          <a:p>
            <a:r>
              <a:rPr lang="fr-FR" b="1" dirty="0" smtClean="0"/>
              <a:t>¤ Pousser à la généralisation de couverture sociale</a:t>
            </a:r>
          </a:p>
          <a:p>
            <a:r>
              <a:rPr lang="fr-FR" dirty="0" smtClean="0"/>
              <a:t> </a:t>
            </a:r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ctrTitle"/>
          </p:nvPr>
        </p:nvSpPr>
        <p:spPr>
          <a:xfrm>
            <a:off x="685800" y="285729"/>
            <a:ext cx="7772400" cy="1428759"/>
          </a:xfrm>
        </p:spPr>
        <p:txBody>
          <a:bodyPr/>
          <a:lstStyle/>
          <a:p>
            <a:r>
              <a:rPr lang="fr-FR" dirty="0" smtClean="0">
                <a:solidFill>
                  <a:srgbClr val="FF0000"/>
                </a:solidFill>
              </a:rPr>
              <a:t>TRAITEMENT</a:t>
            </a:r>
            <a:endParaRPr lang="fr-FR" dirty="0">
              <a:solidFill>
                <a:srgbClr val="FF0000"/>
              </a:solidFill>
            </a:endParaRPr>
          </a:p>
        </p:txBody>
      </p:sp>
      <p:sp>
        <p:nvSpPr>
          <p:cNvPr id="5" name="Sous-titre 4"/>
          <p:cNvSpPr>
            <a:spLocks noGrp="1"/>
          </p:cNvSpPr>
          <p:nvPr>
            <p:ph type="subTitle" idx="1"/>
          </p:nvPr>
        </p:nvSpPr>
        <p:spPr>
          <a:xfrm>
            <a:off x="1371600" y="2285992"/>
            <a:ext cx="6400800" cy="2428892"/>
          </a:xfrm>
        </p:spPr>
        <p:txBody>
          <a:bodyPr>
            <a:normAutofit fontScale="92500" lnSpcReduction="10000"/>
          </a:bodyPr>
          <a:lstStyle/>
          <a:p>
            <a:r>
              <a:rPr lang="fr-FR" b="1" dirty="0" smtClean="0">
                <a:solidFill>
                  <a:srgbClr val="0070C0"/>
                </a:solidFill>
              </a:rPr>
              <a:t>CHIRURGIE</a:t>
            </a:r>
          </a:p>
          <a:p>
            <a:r>
              <a:rPr lang="fr-FR" sz="1800" b="1" dirty="0" smtClean="0"/>
              <a:t>LOBOISTHMECTOMIE</a:t>
            </a:r>
          </a:p>
          <a:p>
            <a:r>
              <a:rPr lang="fr-FR" sz="1800" b="1" dirty="0" smtClean="0"/>
              <a:t>THYROIDECTOMIE TOTALE</a:t>
            </a:r>
          </a:p>
          <a:p>
            <a:r>
              <a:rPr lang="fr-FR" sz="1800" b="1" dirty="0" smtClean="0"/>
              <a:t>CURAGE</a:t>
            </a:r>
          </a:p>
          <a:p>
            <a:r>
              <a:rPr lang="fr-FR" b="1" dirty="0" smtClean="0">
                <a:solidFill>
                  <a:srgbClr val="00B050"/>
                </a:solidFill>
              </a:rPr>
              <a:t>IRRATHERAPIE</a:t>
            </a:r>
          </a:p>
          <a:p>
            <a:r>
              <a:rPr lang="fr-FR" b="1" dirty="0" smtClean="0">
                <a:solidFill>
                  <a:srgbClr val="7030A0"/>
                </a:solidFill>
              </a:rPr>
              <a:t>RADIOTHERAPIE</a:t>
            </a:r>
          </a:p>
          <a:p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500043"/>
            <a:ext cx="7772400" cy="1785949"/>
          </a:xfrm>
        </p:spPr>
        <p:txBody>
          <a:bodyPr>
            <a:normAutofit/>
          </a:bodyPr>
          <a:lstStyle/>
          <a:p>
            <a:r>
              <a:rPr lang="fr-FR" sz="6000" b="1" dirty="0" smtClean="0">
                <a:solidFill>
                  <a:srgbClr val="FF0000"/>
                </a:solidFill>
              </a:rPr>
              <a:t>CONCLUSION- PROGRES</a:t>
            </a:r>
            <a:endParaRPr lang="fr-FR" sz="6000" b="1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pPr>
              <a:buFont typeface="Arial" charset="0"/>
              <a:buChar char="•"/>
            </a:pPr>
            <a:r>
              <a:rPr lang="fr-FR" sz="2800" dirty="0" smtClean="0"/>
              <a:t>La finesse de la sémiologie échographique</a:t>
            </a:r>
          </a:p>
          <a:p>
            <a:pPr>
              <a:buFont typeface="Arial" charset="0"/>
              <a:buChar char="•"/>
            </a:pPr>
            <a:r>
              <a:rPr lang="fr-FR" sz="2800" dirty="0" smtClean="0"/>
              <a:t> LA CYTOPONCTION</a:t>
            </a:r>
          </a:p>
          <a:p>
            <a:pPr>
              <a:buFont typeface="Arial" charset="0"/>
              <a:buChar char="•"/>
            </a:pPr>
            <a:r>
              <a:rPr lang="fr-FR" sz="2800" dirty="0" smtClean="0"/>
              <a:t>Le flaire du </a:t>
            </a:r>
            <a:r>
              <a:rPr lang="fr-FR" sz="4800" dirty="0" smtClean="0">
                <a:solidFill>
                  <a:srgbClr val="0070C0"/>
                </a:solidFill>
              </a:rPr>
              <a:t>chien</a:t>
            </a:r>
            <a:endParaRPr lang="fr-FR" sz="4800" dirty="0">
              <a:solidFill>
                <a:srgbClr val="0070C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7"/>
            <a:ext cx="7772400" cy="2357429"/>
          </a:xfrm>
        </p:spPr>
        <p:txBody>
          <a:bodyPr>
            <a:normAutofit/>
          </a:bodyPr>
          <a:lstStyle/>
          <a:p>
            <a:r>
              <a:rPr lang="fr-FR" sz="7200" dirty="0" smtClean="0">
                <a:solidFill>
                  <a:srgbClr val="FF0000"/>
                </a:solidFill>
              </a:rPr>
              <a:t>CAS CLINIQUE 2</a:t>
            </a:r>
            <a:endParaRPr lang="fr-FR" sz="72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" y="3886200"/>
            <a:ext cx="8786843" cy="1752600"/>
          </a:xfrm>
        </p:spPr>
        <p:txBody>
          <a:bodyPr>
            <a:noAutofit/>
          </a:bodyPr>
          <a:lstStyle/>
          <a:p>
            <a:r>
              <a:rPr lang="fr-FR" sz="3600" b="1" dirty="0" smtClean="0">
                <a:solidFill>
                  <a:srgbClr val="00B050"/>
                </a:solidFill>
              </a:rPr>
              <a:t>¤</a:t>
            </a:r>
            <a:r>
              <a:rPr lang="fr-FR" sz="3600" b="1" dirty="0" smtClean="0"/>
              <a:t>Femme de 50 ans, GMHN plongeant</a:t>
            </a:r>
          </a:p>
          <a:p>
            <a:r>
              <a:rPr lang="fr-FR" sz="3600" b="1" dirty="0" smtClean="0">
                <a:solidFill>
                  <a:srgbClr val="00B050"/>
                </a:solidFill>
              </a:rPr>
              <a:t>¤</a:t>
            </a:r>
            <a:r>
              <a:rPr lang="fr-FR" sz="3600" b="1" dirty="0" smtClean="0"/>
              <a:t>ECHO: GMHN SUSPECT</a:t>
            </a:r>
          </a:p>
          <a:p>
            <a:r>
              <a:rPr lang="fr-FR" sz="3600" b="1" dirty="0" smtClean="0">
                <a:solidFill>
                  <a:srgbClr val="00B050"/>
                </a:solidFill>
              </a:rPr>
              <a:t>¤</a:t>
            </a:r>
            <a:r>
              <a:rPr lang="fr-FR" sz="3600" b="1" dirty="0" smtClean="0"/>
              <a:t>CYTOPONCTION: Néo </a:t>
            </a:r>
            <a:r>
              <a:rPr lang="fr-FR" sz="3600" b="1" dirty="0" err="1" smtClean="0"/>
              <a:t>vesiculaire</a:t>
            </a:r>
            <a:endParaRPr lang="fr-FR" sz="36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"/>
            <a:ext cx="7772400" cy="2285991"/>
          </a:xfrm>
        </p:spPr>
        <p:txBody>
          <a:bodyPr>
            <a:normAutofit/>
          </a:bodyPr>
          <a:lstStyle/>
          <a:p>
            <a:r>
              <a:rPr lang="fr-FR" sz="7200" dirty="0" smtClean="0">
                <a:solidFill>
                  <a:srgbClr val="FF0000"/>
                </a:solidFill>
              </a:rPr>
              <a:t>CHIRURGIE</a:t>
            </a:r>
            <a:endParaRPr lang="fr-FR" sz="72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4" y="3886201"/>
            <a:ext cx="7272367" cy="1114436"/>
          </a:xfrm>
        </p:spPr>
        <p:txBody>
          <a:bodyPr/>
          <a:lstStyle/>
          <a:p>
            <a:r>
              <a:rPr lang="fr-FR" sz="4000" dirty="0" smtClean="0">
                <a:solidFill>
                  <a:srgbClr val="00B050"/>
                </a:solidFill>
              </a:rPr>
              <a:t>QUESTION</a:t>
            </a:r>
            <a:r>
              <a:rPr lang="fr-FR" dirty="0" smtClean="0"/>
              <a:t>: place de l’extemporanée?</a:t>
            </a:r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7"/>
            <a:ext cx="7772400" cy="1928801"/>
          </a:xfrm>
        </p:spPr>
        <p:txBody>
          <a:bodyPr>
            <a:normAutofit/>
          </a:bodyPr>
          <a:lstStyle/>
          <a:p>
            <a:r>
              <a:rPr lang="fr-FR" sz="7200" dirty="0" smtClean="0">
                <a:solidFill>
                  <a:srgbClr val="FF0000"/>
                </a:solidFill>
              </a:rPr>
              <a:t>TRAITEMENT</a:t>
            </a:r>
            <a:endParaRPr lang="fr-FR" sz="72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428599" y="2857498"/>
            <a:ext cx="8715404" cy="3714776"/>
          </a:xfrm>
        </p:spPr>
        <p:txBody>
          <a:bodyPr>
            <a:normAutofit/>
          </a:bodyPr>
          <a:lstStyle/>
          <a:p>
            <a:r>
              <a:rPr lang="fr-FR" sz="4800" dirty="0" smtClean="0">
                <a:solidFill>
                  <a:srgbClr val="0070C0"/>
                </a:solidFill>
              </a:rPr>
              <a:t>¤</a:t>
            </a:r>
            <a:r>
              <a:rPr lang="fr-FR" dirty="0" smtClean="0"/>
              <a:t>THYROIDECTOMIE TOTALE</a:t>
            </a:r>
          </a:p>
          <a:p>
            <a:r>
              <a:rPr lang="fr-FR" dirty="0" smtClean="0"/>
              <a:t>+</a:t>
            </a:r>
          </a:p>
          <a:p>
            <a:r>
              <a:rPr lang="fr-FR" sz="4800" dirty="0" smtClean="0">
                <a:solidFill>
                  <a:srgbClr val="0070C0"/>
                </a:solidFill>
              </a:rPr>
              <a:t>¤</a:t>
            </a:r>
            <a:r>
              <a:rPr lang="fr-FR" dirty="0" smtClean="0"/>
              <a:t>CURRAGE RECURENTIEL ET CENTRAL HOMOLATERAL</a:t>
            </a:r>
          </a:p>
          <a:p>
            <a:r>
              <a:rPr lang="fr-FR" sz="4800" dirty="0" smtClean="0">
                <a:solidFill>
                  <a:srgbClr val="0070C0"/>
                </a:solidFill>
              </a:rPr>
              <a:t>¤</a:t>
            </a:r>
            <a:r>
              <a:rPr lang="fr-FR" dirty="0" smtClean="0"/>
              <a:t>SUITES SIMPLES</a:t>
            </a:r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 dirty="0"/>
          </a:p>
        </p:txBody>
      </p:sp>
      <p:pic>
        <p:nvPicPr>
          <p:cNvPr id="21506" name="Picture 2" descr="C:\Users\adim\Desktop\goitre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2619377" y="823913"/>
            <a:ext cx="3905251" cy="52101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500045"/>
            <a:ext cx="7772400" cy="2071701"/>
          </a:xfrm>
        </p:spPr>
        <p:txBody>
          <a:bodyPr>
            <a:normAutofit/>
          </a:bodyPr>
          <a:lstStyle/>
          <a:p>
            <a:r>
              <a:rPr lang="fr-FR" sz="7200" dirty="0" smtClean="0">
                <a:solidFill>
                  <a:srgbClr val="FF0000"/>
                </a:solidFill>
              </a:rPr>
              <a:t>SCOUPE</a:t>
            </a:r>
            <a:endParaRPr lang="fr-FR" sz="72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642911" y="3143248"/>
            <a:ext cx="7715304" cy="2786082"/>
          </a:xfrm>
        </p:spPr>
        <p:txBody>
          <a:bodyPr>
            <a:normAutofit/>
          </a:bodyPr>
          <a:lstStyle/>
          <a:p>
            <a:r>
              <a:rPr lang="fr-FR" sz="4800" dirty="0" smtClean="0">
                <a:solidFill>
                  <a:srgbClr val="00B0F0"/>
                </a:solidFill>
              </a:rPr>
              <a:t>ANAPATH:</a:t>
            </a:r>
          </a:p>
          <a:p>
            <a:r>
              <a:rPr lang="fr-FR" dirty="0" smtClean="0"/>
              <a:t>Adénome vésiculaire remanié du lobe gauche avec dystrophie thyroïdienne multi nodulaire avec des </a:t>
            </a:r>
            <a:r>
              <a:rPr lang="fr-FR" dirty="0" err="1" smtClean="0"/>
              <a:t>gg</a:t>
            </a:r>
            <a:r>
              <a:rPr lang="fr-FR" dirty="0" smtClean="0"/>
              <a:t> lymphoïdes réactionnels</a:t>
            </a:r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85729"/>
            <a:ext cx="7772400" cy="1500198"/>
          </a:xfrm>
        </p:spPr>
        <p:txBody>
          <a:bodyPr>
            <a:normAutofit/>
          </a:bodyPr>
          <a:lstStyle/>
          <a:p>
            <a:r>
              <a:rPr lang="fr-FR" sz="6000" dirty="0" smtClean="0">
                <a:solidFill>
                  <a:srgbClr val="FF0000"/>
                </a:solidFill>
              </a:rPr>
              <a:t>CAS CLINIQUE 2</a:t>
            </a:r>
            <a:endParaRPr lang="fr-FR" sz="60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000372"/>
            <a:ext cx="6400800" cy="2638428"/>
          </a:xfrm>
        </p:spPr>
        <p:txBody>
          <a:bodyPr>
            <a:normAutofit/>
          </a:bodyPr>
          <a:lstStyle/>
          <a:p>
            <a:r>
              <a:rPr lang="fr-FR" sz="2400" dirty="0" smtClean="0">
                <a:solidFill>
                  <a:srgbClr val="0070C0"/>
                </a:solidFill>
              </a:rPr>
              <a:t>¤</a:t>
            </a:r>
            <a:r>
              <a:rPr lang="fr-FR" sz="2400" dirty="0" smtClean="0"/>
              <a:t>Homme de 55 ans , GMHN surtout à </a:t>
            </a:r>
            <a:r>
              <a:rPr lang="fr-FR" sz="2400" dirty="0" err="1" smtClean="0"/>
              <a:t>dte</a:t>
            </a:r>
            <a:endParaRPr lang="fr-FR" sz="2400" dirty="0" smtClean="0"/>
          </a:p>
          <a:p>
            <a:r>
              <a:rPr lang="fr-FR" sz="2400" dirty="0" smtClean="0">
                <a:solidFill>
                  <a:srgbClr val="0070C0"/>
                </a:solidFill>
              </a:rPr>
              <a:t>¤</a:t>
            </a:r>
            <a:r>
              <a:rPr lang="fr-FR" sz="2400" dirty="0" err="1" smtClean="0"/>
              <a:t>isthmolobectomie</a:t>
            </a:r>
            <a:r>
              <a:rPr lang="fr-FR" sz="2400" dirty="0" smtClean="0"/>
              <a:t> </a:t>
            </a:r>
            <a:r>
              <a:rPr lang="fr-FR" sz="2400" dirty="0" err="1" smtClean="0"/>
              <a:t>dte</a:t>
            </a:r>
            <a:r>
              <a:rPr lang="fr-FR" sz="2400" dirty="0" smtClean="0"/>
              <a:t>(CHU CASA) il y a 10 ans.</a:t>
            </a:r>
          </a:p>
          <a:p>
            <a:r>
              <a:rPr lang="fr-FR" sz="2400" dirty="0" smtClean="0">
                <a:solidFill>
                  <a:srgbClr val="0070C0"/>
                </a:solidFill>
              </a:rPr>
              <a:t>¤</a:t>
            </a:r>
            <a:r>
              <a:rPr lang="fr-FR" sz="2400" dirty="0" smtClean="0"/>
              <a:t>ANAPATH : non faite</a:t>
            </a:r>
            <a:endParaRPr lang="fr-FR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1"/>
            <a:ext cx="7772400" cy="1571611"/>
          </a:xfrm>
        </p:spPr>
        <p:txBody>
          <a:bodyPr>
            <a:normAutofit/>
          </a:bodyPr>
          <a:lstStyle/>
          <a:p>
            <a:r>
              <a:rPr lang="fr-FR" sz="6000" dirty="0" smtClean="0">
                <a:solidFill>
                  <a:srgbClr val="FF0000"/>
                </a:solidFill>
              </a:rPr>
              <a:t>CAS CLINIQUE 2</a:t>
            </a:r>
            <a:endParaRPr lang="fr-FR" sz="60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000372"/>
            <a:ext cx="6400800" cy="2638428"/>
          </a:xfrm>
        </p:spPr>
        <p:txBody>
          <a:bodyPr>
            <a:normAutofit/>
          </a:bodyPr>
          <a:lstStyle/>
          <a:p>
            <a:r>
              <a:rPr lang="fr-FR" sz="4000" b="1" dirty="0" smtClean="0">
                <a:solidFill>
                  <a:srgbClr val="00B050"/>
                </a:solidFill>
              </a:rPr>
              <a:t>¤</a:t>
            </a:r>
            <a:r>
              <a:rPr lang="fr-FR" sz="2000" b="1" dirty="0" smtClean="0"/>
              <a:t>Urgence chirurgicale il y a 2 mois: Compression médullaire tumorale.</a:t>
            </a:r>
          </a:p>
          <a:p>
            <a:r>
              <a:rPr lang="fr-FR" sz="4000" b="1" dirty="0" smtClean="0">
                <a:solidFill>
                  <a:srgbClr val="00B050"/>
                </a:solidFill>
              </a:rPr>
              <a:t>¤</a:t>
            </a:r>
            <a:r>
              <a:rPr lang="fr-FR" sz="2000" b="1" dirty="0" smtClean="0"/>
              <a:t> ANAPATH: Métastases d’un néo vésiculaire thyroïdien</a:t>
            </a:r>
          </a:p>
          <a:p>
            <a:r>
              <a:rPr lang="fr-FR" sz="4000" b="1" dirty="0" smtClean="0">
                <a:solidFill>
                  <a:srgbClr val="00B050"/>
                </a:solidFill>
              </a:rPr>
              <a:t>¤</a:t>
            </a:r>
            <a:r>
              <a:rPr lang="fr-FR" sz="2000" b="1" dirty="0" smtClean="0"/>
              <a:t> Suites simples</a:t>
            </a:r>
            <a:endParaRPr lang="fr-FR" sz="20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242</TotalTime>
  <Words>456</Words>
  <Application>Microsoft Office PowerPoint</Application>
  <PresentationFormat>Affichage à l'écran (4:3)</PresentationFormat>
  <Paragraphs>77</Paragraphs>
  <Slides>20</Slides>
  <Notes>2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20</vt:i4>
      </vt:variant>
    </vt:vector>
  </HeadingPairs>
  <TitlesOfParts>
    <vt:vector size="21" baseType="lpstr">
      <vt:lpstr>Thème Office</vt:lpstr>
      <vt:lpstr>CANCERS PAPILLAIRES THYROIDIENS</vt:lpstr>
      <vt:lpstr>TRAITEMENT</vt:lpstr>
      <vt:lpstr>CAS CLINIQUE 2</vt:lpstr>
      <vt:lpstr>CHIRURGIE</vt:lpstr>
      <vt:lpstr>TRAITEMENT</vt:lpstr>
      <vt:lpstr>Diapositive 6</vt:lpstr>
      <vt:lpstr>SCOUPE</vt:lpstr>
      <vt:lpstr>CAS CLINIQUE 2</vt:lpstr>
      <vt:lpstr>CAS CLINIQUE 2</vt:lpstr>
      <vt:lpstr>QUE FAIRE ?</vt:lpstr>
      <vt:lpstr>PRISE EN CHARGE  *TOTALISATION  + CURAGE CENTRALE ET RECURENTIEL HOMOLATERALE * ANAPATH: carcinome thyroïdien vésiculaire, Tm encapsulée intra thyroïdienne de 0,5 cm. Trois gg du curage sont positifs *SCINTIGRAPHIE : demandée</vt:lpstr>
      <vt:lpstr>REFLEXIONS   *THYROIDECTOMIE *CURAGE *TTT POSTOPERATOIRE</vt:lpstr>
      <vt:lpstr> GESTES SUR LA THYROIDE</vt:lpstr>
      <vt:lpstr>POURQUOI LA THYROIDECTOMIE TOTALE ?</vt:lpstr>
      <vt:lpstr>INDICATIONS POUR LA TOTALISATION</vt:lpstr>
      <vt:lpstr>COMPARTIMENTS  GG</vt:lpstr>
      <vt:lpstr>GESTE  GANGLIONNAIRE</vt:lpstr>
      <vt:lpstr>DONC</vt:lpstr>
      <vt:lpstr>CONCLUSION</vt:lpstr>
      <vt:lpstr>CONCLUSION- PROGRES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CAS CLINIQUE 2</dc:title>
  <dc:creator>adim</dc:creator>
  <cp:lastModifiedBy>adim</cp:lastModifiedBy>
  <cp:revision>7</cp:revision>
  <dcterms:created xsi:type="dcterms:W3CDTF">2015-03-11T23:25:42Z</dcterms:created>
  <dcterms:modified xsi:type="dcterms:W3CDTF">2015-03-13T13:28:58Z</dcterms:modified>
</cp:coreProperties>
</file>

<file path=docProps/thumbnail.jpeg>
</file>