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7"/>
  </p:notesMasterIdLst>
  <p:sldIdLst>
    <p:sldId id="268" r:id="rId2"/>
    <p:sldId id="381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66" r:id="rId39"/>
    <p:sldId id="378" r:id="rId40"/>
    <p:sldId id="377" r:id="rId41"/>
    <p:sldId id="374" r:id="rId42"/>
    <p:sldId id="375" r:id="rId43"/>
    <p:sldId id="376" r:id="rId44"/>
    <p:sldId id="332" r:id="rId45"/>
    <p:sldId id="333" r:id="rId46"/>
    <p:sldId id="334" r:id="rId47"/>
    <p:sldId id="335" r:id="rId48"/>
    <p:sldId id="336" r:id="rId49"/>
    <p:sldId id="337" r:id="rId50"/>
    <p:sldId id="338" r:id="rId51"/>
    <p:sldId id="339" r:id="rId52"/>
    <p:sldId id="340" r:id="rId53"/>
    <p:sldId id="341" r:id="rId54"/>
    <p:sldId id="342" r:id="rId55"/>
    <p:sldId id="380" r:id="rId5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14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842E1-B15F-4511-B9E6-37B472BC052C}" type="datetimeFigureOut">
              <a:rPr lang="fr-FR" smtClean="0"/>
              <a:pPr/>
              <a:t>16/04/2014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53E14-87F4-436B-937F-D03D2817A3E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9433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CCE2C-CA64-4AEA-B36E-AFAD7CB737CF}" type="datetimeFigureOut">
              <a:rPr lang="fr-FR" smtClean="0"/>
              <a:pPr/>
              <a:t>16/04/2014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5B8C5-B342-4179-91E8-E1F4D79893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CCE2C-CA64-4AEA-B36E-AFAD7CB737CF}" type="datetimeFigureOut">
              <a:rPr lang="fr-FR" smtClean="0"/>
              <a:pPr/>
              <a:t>16/04/2014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5B8C5-B342-4179-91E8-E1F4D79893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CCE2C-CA64-4AEA-B36E-AFAD7CB737CF}" type="datetimeFigureOut">
              <a:rPr lang="fr-FR" smtClean="0"/>
              <a:pPr/>
              <a:t>16/04/2014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5B8C5-B342-4179-91E8-E1F4D79893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CCE2C-CA64-4AEA-B36E-AFAD7CB737CF}" type="datetimeFigureOut">
              <a:rPr lang="fr-FR" smtClean="0"/>
              <a:pPr/>
              <a:t>16/04/2014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5B8C5-B342-4179-91E8-E1F4D79893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CCE2C-CA64-4AEA-B36E-AFAD7CB737CF}" type="datetimeFigureOut">
              <a:rPr lang="fr-FR" smtClean="0"/>
              <a:pPr/>
              <a:t>16/04/2014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5B8C5-B342-4179-91E8-E1F4D79893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CCE2C-CA64-4AEA-B36E-AFAD7CB737CF}" type="datetimeFigureOut">
              <a:rPr lang="fr-FR" smtClean="0"/>
              <a:pPr/>
              <a:t>16/04/2014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5B8C5-B342-4179-91E8-E1F4D79893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CCE2C-CA64-4AEA-B36E-AFAD7CB737CF}" type="datetimeFigureOut">
              <a:rPr lang="fr-FR" smtClean="0"/>
              <a:pPr/>
              <a:t>16/04/2014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5B8C5-B342-4179-91E8-E1F4D79893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CCE2C-CA64-4AEA-B36E-AFAD7CB737CF}" type="datetimeFigureOut">
              <a:rPr lang="fr-FR" smtClean="0"/>
              <a:pPr/>
              <a:t>16/04/2014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5B8C5-B342-4179-91E8-E1F4D79893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CCE2C-CA64-4AEA-B36E-AFAD7CB737CF}" type="datetimeFigureOut">
              <a:rPr lang="fr-FR" smtClean="0"/>
              <a:pPr/>
              <a:t>16/04/2014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5B8C5-B342-4179-91E8-E1F4D79893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CCE2C-CA64-4AEA-B36E-AFAD7CB737CF}" type="datetimeFigureOut">
              <a:rPr lang="fr-FR" smtClean="0"/>
              <a:pPr/>
              <a:t>16/04/2014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5B8C5-B342-4179-91E8-E1F4D79893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CCE2C-CA64-4AEA-B36E-AFAD7CB737CF}" type="datetimeFigureOut">
              <a:rPr lang="fr-FR" smtClean="0"/>
              <a:pPr/>
              <a:t>16/04/2014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5B8C5-B342-4179-91E8-E1F4D79893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CCE2C-CA64-4AEA-B36E-AFAD7CB737CF}" type="datetimeFigureOut">
              <a:rPr lang="fr-FR" smtClean="0"/>
              <a:pPr/>
              <a:t>16/04/2014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5B8C5-B342-4179-91E8-E1F4D79893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39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38.jpeg"/><Relationship Id="rId4" Type="http://schemas.microsoft.com/office/2007/relationships/hdphoto" Target="../media/hdphoto1.wdp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tif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50.jpeg"/><Relationship Id="rId7" Type="http://schemas.openxmlformats.org/officeDocument/2006/relationships/image" Target="../media/image5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5" Type="http://schemas.openxmlformats.org/officeDocument/2006/relationships/image" Target="../media/image51.jpeg"/><Relationship Id="rId10" Type="http://schemas.openxmlformats.org/officeDocument/2006/relationships/image" Target="../media/image54.png"/><Relationship Id="rId4" Type="http://schemas.microsoft.com/office/2007/relationships/hdphoto" Target="../media/hdphoto3.wdp"/><Relationship Id="rId9" Type="http://schemas.microsoft.com/office/2007/relationships/hdphoto" Target="../media/hdphoto5.wdp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microsoft.com/office/2007/relationships/hdphoto" Target="../media/hdphoto6.wdp"/><Relationship Id="rId7" Type="http://schemas.openxmlformats.org/officeDocument/2006/relationships/image" Target="../media/image59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microsoft.com/office/2007/relationships/hdphoto" Target="../media/hdphoto8.wdp"/><Relationship Id="rId4" Type="http://schemas.openxmlformats.org/officeDocument/2006/relationships/image" Target="../media/image6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slideLayout" Target="../slideLayouts/slideLayout6.xml"/><Relationship Id="rId7" Type="http://schemas.microsoft.com/office/2007/relationships/hdphoto" Target="../media/hdphoto9.wdp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latin typeface="Comic Sans MS" pitchFamily="66" charset="0"/>
              </a:rPr>
              <a:t>Caractéristiques échographiques du nodule thyroïdien 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19782" t="19138" r="22929" b="12579"/>
          <a:stretch>
            <a:fillRect/>
          </a:stretch>
        </p:blipFill>
        <p:spPr bwMode="auto">
          <a:xfrm>
            <a:off x="1043608" y="740948"/>
            <a:ext cx="7416824" cy="5352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18010" t="11335" r="17613" b="12579"/>
          <a:stretch>
            <a:fillRect/>
          </a:stretch>
        </p:blipFill>
        <p:spPr bwMode="auto">
          <a:xfrm>
            <a:off x="827584" y="692696"/>
            <a:ext cx="784887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19781" t="20114" r="17613" b="20382"/>
          <a:stretch>
            <a:fillRect/>
          </a:stretch>
        </p:blipFill>
        <p:spPr bwMode="auto">
          <a:xfrm>
            <a:off x="899592" y="1484784"/>
            <a:ext cx="763284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347864" y="404664"/>
            <a:ext cx="23134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600" b="1" dirty="0" smtClean="0">
                <a:latin typeface="Comic Sans MS" pitchFamily="66" charset="0"/>
              </a:rPr>
              <a:t> Contenu </a:t>
            </a:r>
            <a:endParaRPr lang="fr-FR" sz="3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l="20372" t="24016" r="19385" b="24284"/>
          <a:stretch>
            <a:fillRect/>
          </a:stretch>
        </p:blipFill>
        <p:spPr bwMode="auto">
          <a:xfrm>
            <a:off x="251520" y="1772816"/>
            <a:ext cx="8696664" cy="462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l="19782" t="15237" r="17022" b="12579"/>
          <a:stretch>
            <a:fillRect/>
          </a:stretch>
        </p:blipFill>
        <p:spPr bwMode="auto">
          <a:xfrm>
            <a:off x="971600" y="692696"/>
            <a:ext cx="7704856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19782" t="13286" r="20566" b="13554"/>
          <a:stretch>
            <a:fillRect/>
          </a:stretch>
        </p:blipFill>
        <p:spPr bwMode="auto">
          <a:xfrm>
            <a:off x="1043608" y="692696"/>
            <a:ext cx="727280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19782" t="17187" r="17613" b="12579"/>
          <a:stretch>
            <a:fillRect/>
          </a:stretch>
        </p:blipFill>
        <p:spPr bwMode="auto">
          <a:xfrm>
            <a:off x="755576" y="713076"/>
            <a:ext cx="7920880" cy="538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20963" t="19138" r="17613" b="26235"/>
          <a:stretch>
            <a:fillRect/>
          </a:stretch>
        </p:blipFill>
        <p:spPr bwMode="auto">
          <a:xfrm>
            <a:off x="1043608" y="1268760"/>
            <a:ext cx="748883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l="19781" t="15237" r="18204" b="12579"/>
          <a:stretch>
            <a:fillRect/>
          </a:stretch>
        </p:blipFill>
        <p:spPr bwMode="auto">
          <a:xfrm>
            <a:off x="827584" y="764704"/>
            <a:ext cx="756084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l="20372" t="17188" r="17023" b="18431"/>
          <a:stretch>
            <a:fillRect/>
          </a:stretch>
        </p:blipFill>
        <p:spPr bwMode="auto">
          <a:xfrm>
            <a:off x="899592" y="1988840"/>
            <a:ext cx="763284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3635896" y="0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Comic Sans MS" pitchFamily="66" charset="0"/>
              </a:rPr>
              <a:t>                        </a:t>
            </a:r>
            <a:r>
              <a:rPr lang="fr-FR" sz="3600" b="1" dirty="0" smtClean="0">
                <a:latin typeface="Comic Sans MS" pitchFamily="66" charset="0"/>
              </a:rPr>
              <a:t>Limites</a:t>
            </a:r>
            <a:endParaRPr lang="fr-FR" sz="3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Lexique </a:t>
            </a:r>
            <a:r>
              <a:rPr lang="fr-FR" dirty="0" err="1" smtClean="0"/>
              <a:t>echographique</a:t>
            </a:r>
            <a:r>
              <a:rPr lang="fr-FR" dirty="0" smtClean="0"/>
              <a:t> 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 smtClean="0"/>
              <a:t>Taille, volume</a:t>
            </a:r>
          </a:p>
          <a:p>
            <a:r>
              <a:rPr lang="fr-FR" dirty="0" smtClean="0"/>
              <a:t>Forme orientation</a:t>
            </a:r>
          </a:p>
          <a:p>
            <a:r>
              <a:rPr lang="fr-FR" dirty="0" err="1" smtClean="0"/>
              <a:t>Echogènicité</a:t>
            </a:r>
            <a:endParaRPr lang="fr-FR" dirty="0" smtClean="0"/>
          </a:p>
          <a:p>
            <a:r>
              <a:rPr lang="fr-FR" dirty="0" smtClean="0"/>
              <a:t>Contenu</a:t>
            </a:r>
          </a:p>
          <a:p>
            <a:r>
              <a:rPr lang="fr-FR" dirty="0" smtClean="0"/>
              <a:t>Contours </a:t>
            </a:r>
          </a:p>
          <a:p>
            <a:r>
              <a:rPr lang="fr-FR" dirty="0" smtClean="0"/>
              <a:t>Limités</a:t>
            </a:r>
          </a:p>
          <a:p>
            <a:r>
              <a:rPr lang="fr-FR" dirty="0" smtClean="0"/>
              <a:t>Contact capsulaire</a:t>
            </a:r>
          </a:p>
          <a:p>
            <a:r>
              <a:rPr lang="fr-FR" dirty="0" smtClean="0"/>
              <a:t>Calcifications</a:t>
            </a:r>
          </a:p>
          <a:p>
            <a:r>
              <a:rPr lang="fr-FR" dirty="0" smtClean="0"/>
              <a:t>vascularisation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337583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l="19191" t="16212" r="19385" b="11603"/>
          <a:stretch>
            <a:fillRect/>
          </a:stretch>
        </p:blipFill>
        <p:spPr bwMode="auto">
          <a:xfrm>
            <a:off x="827584" y="1268760"/>
            <a:ext cx="748883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683568" y="476672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Comic Sans MS" pitchFamily="66" charset="0"/>
              </a:rPr>
              <a:t>                              </a:t>
            </a:r>
            <a:r>
              <a:rPr lang="fr-FR" sz="3600" b="1" dirty="0" smtClean="0">
                <a:latin typeface="Comic Sans MS" pitchFamily="66" charset="0"/>
              </a:rPr>
              <a:t>Contours</a:t>
            </a:r>
            <a:endParaRPr lang="fr-FR" sz="3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18010" t="18163" r="17023" b="18431"/>
          <a:stretch>
            <a:fillRect/>
          </a:stretch>
        </p:blipFill>
        <p:spPr bwMode="auto">
          <a:xfrm>
            <a:off x="317989" y="908720"/>
            <a:ext cx="853017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 l="18600" t="18163" r="17023" b="12579"/>
          <a:stretch>
            <a:fillRect/>
          </a:stretch>
        </p:blipFill>
        <p:spPr bwMode="auto">
          <a:xfrm>
            <a:off x="899592" y="980728"/>
            <a:ext cx="784887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 l="19781" t="13286" r="17023" b="13554"/>
          <a:stretch>
            <a:fillRect/>
          </a:stretch>
        </p:blipFill>
        <p:spPr bwMode="auto">
          <a:xfrm>
            <a:off x="827584" y="764704"/>
            <a:ext cx="770485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l="19781" t="20114" r="17023" b="18431"/>
          <a:stretch>
            <a:fillRect/>
          </a:stretch>
        </p:blipFill>
        <p:spPr bwMode="auto">
          <a:xfrm>
            <a:off x="676710" y="1196752"/>
            <a:ext cx="807175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1907704" y="332656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Comic Sans MS" pitchFamily="66" charset="0"/>
              </a:rPr>
              <a:t>                        </a:t>
            </a:r>
          </a:p>
          <a:p>
            <a:r>
              <a:rPr lang="fr-FR" sz="3600" b="1" dirty="0" smtClean="0">
                <a:latin typeface="Comic Sans MS" pitchFamily="66" charset="0"/>
              </a:rPr>
              <a:t>  </a:t>
            </a:r>
            <a:r>
              <a:rPr lang="fr-FR" sz="3600" b="1" dirty="0" err="1" smtClean="0">
                <a:latin typeface="Comic Sans MS" pitchFamily="66" charset="0"/>
              </a:rPr>
              <a:t>Macrocalcifications</a:t>
            </a:r>
            <a:endParaRPr lang="fr-FR" sz="3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 l="18600" t="20114" r="16432" b="18431"/>
          <a:stretch>
            <a:fillRect/>
          </a:stretch>
        </p:blipFill>
        <p:spPr bwMode="auto">
          <a:xfrm>
            <a:off x="450399" y="980728"/>
            <a:ext cx="8298065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 l="18010" t="19138" r="18858" b="21358"/>
          <a:stretch>
            <a:fillRect/>
          </a:stretch>
        </p:blipFill>
        <p:spPr bwMode="auto">
          <a:xfrm>
            <a:off x="243339" y="764704"/>
            <a:ext cx="8649141" cy="4935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l="18600" t="15237" r="18204" b="15505"/>
          <a:stretch>
            <a:fillRect/>
          </a:stretch>
        </p:blipFill>
        <p:spPr bwMode="auto">
          <a:xfrm>
            <a:off x="899592" y="1340768"/>
            <a:ext cx="770485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1979712" y="260648"/>
            <a:ext cx="5184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Comic Sans MS" pitchFamily="66" charset="0"/>
              </a:rPr>
              <a:t>                        </a:t>
            </a:r>
          </a:p>
          <a:p>
            <a:r>
              <a:rPr lang="fr-FR" sz="3600" b="1" dirty="0" smtClean="0">
                <a:latin typeface="Comic Sans MS" pitchFamily="66" charset="0"/>
              </a:rPr>
              <a:t>   </a:t>
            </a:r>
            <a:r>
              <a:rPr lang="fr-FR" sz="3600" b="1" dirty="0" err="1" smtClean="0">
                <a:latin typeface="Comic Sans MS" pitchFamily="66" charset="0"/>
              </a:rPr>
              <a:t>Microcalcifications</a:t>
            </a:r>
            <a:endParaRPr lang="fr-FR" sz="3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 l="19191" t="17188" r="17613" b="17456"/>
          <a:stretch>
            <a:fillRect/>
          </a:stretch>
        </p:blipFill>
        <p:spPr bwMode="auto">
          <a:xfrm>
            <a:off x="179512" y="1196752"/>
            <a:ext cx="8739837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1943200" y="1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latin typeface="Comic Sans MS" pitchFamily="66" charset="0"/>
              </a:rPr>
              <a:t>                                   Granulations colloïdes </a:t>
            </a:r>
            <a:endParaRPr lang="fr-FR" sz="3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 l="18010" t="23040" r="17023" b="26235"/>
          <a:stretch>
            <a:fillRect/>
          </a:stretch>
        </p:blipFill>
        <p:spPr bwMode="auto">
          <a:xfrm>
            <a:off x="683568" y="1484784"/>
            <a:ext cx="792088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20963" t="17188" r="17613" b="38370"/>
          <a:stretch>
            <a:fillRect/>
          </a:stretch>
        </p:blipFill>
        <p:spPr bwMode="auto">
          <a:xfrm>
            <a:off x="467544" y="2132856"/>
            <a:ext cx="8383021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1763688" y="764704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Comic Sans MS" pitchFamily="66" charset="0"/>
              </a:rPr>
              <a:t>              </a:t>
            </a:r>
            <a:r>
              <a:rPr lang="fr-FR" sz="3600" b="1" dirty="0" smtClean="0">
                <a:latin typeface="Comic Sans MS" pitchFamily="66" charset="0"/>
              </a:rPr>
              <a:t>Taille , volume</a:t>
            </a:r>
            <a:endParaRPr lang="fr-FR" sz="3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 l="20372" t="22065" r="17613" b="23309"/>
          <a:stretch>
            <a:fillRect/>
          </a:stretch>
        </p:blipFill>
        <p:spPr bwMode="auto">
          <a:xfrm>
            <a:off x="539552" y="1700808"/>
            <a:ext cx="810090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1331640" y="332656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Comic Sans MS" pitchFamily="66" charset="0"/>
              </a:rPr>
              <a:t>                </a:t>
            </a:r>
            <a:r>
              <a:rPr lang="fr-FR" sz="3600" b="1" dirty="0" smtClean="0">
                <a:latin typeface="Comic Sans MS" pitchFamily="66" charset="0"/>
              </a:rPr>
              <a:t>Tissus environnants</a:t>
            </a:r>
            <a:endParaRPr lang="fr-FR" sz="3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 l="20963" t="23040" r="20566" b="19407"/>
          <a:stretch>
            <a:fillRect/>
          </a:stretch>
        </p:blipFill>
        <p:spPr bwMode="auto">
          <a:xfrm>
            <a:off x="704316" y="908720"/>
            <a:ext cx="785375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 l="20372" t="21089" r="21747" b="20382"/>
          <a:stretch>
            <a:fillRect/>
          </a:stretch>
        </p:blipFill>
        <p:spPr bwMode="auto">
          <a:xfrm>
            <a:off x="906793" y="992484"/>
            <a:ext cx="7625647" cy="4668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0963" t="25967" r="18204" b="25260"/>
          <a:stretch>
            <a:fillRect/>
          </a:stretch>
        </p:blipFill>
        <p:spPr bwMode="auto">
          <a:xfrm>
            <a:off x="323528" y="1772816"/>
            <a:ext cx="8419682" cy="4087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1403648" y="476672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Comic Sans MS" pitchFamily="66" charset="0"/>
              </a:rPr>
              <a:t>                      </a:t>
            </a:r>
            <a:r>
              <a:rPr lang="fr-FR" sz="3600" b="1" dirty="0" smtClean="0">
                <a:latin typeface="Comic Sans MS" pitchFamily="66" charset="0"/>
              </a:rPr>
              <a:t>Vascularisation</a:t>
            </a:r>
            <a:endParaRPr lang="fr-FR" sz="3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1553" t="24016" r="17613" b="20382"/>
          <a:stretch>
            <a:fillRect/>
          </a:stretch>
        </p:blipFill>
        <p:spPr bwMode="auto">
          <a:xfrm>
            <a:off x="509233" y="980728"/>
            <a:ext cx="832766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9490" t="21460" r="17904" b="25864"/>
          <a:stretch>
            <a:fillRect/>
          </a:stretch>
        </p:blipFill>
        <p:spPr bwMode="auto">
          <a:xfrm>
            <a:off x="179512" y="1412776"/>
            <a:ext cx="876364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0372" t="17188" r="27063" b="15505"/>
          <a:stretch>
            <a:fillRect/>
          </a:stretch>
        </p:blipFill>
        <p:spPr bwMode="auto">
          <a:xfrm>
            <a:off x="755576" y="359356"/>
            <a:ext cx="7776864" cy="6029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9782" t="16212" r="18794" b="27211"/>
          <a:stretch>
            <a:fillRect/>
          </a:stretch>
        </p:blipFill>
        <p:spPr bwMode="auto">
          <a:xfrm>
            <a:off x="398019" y="980728"/>
            <a:ext cx="852177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0" y="188640"/>
            <a:ext cx="914224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latin typeface="Comic Sans MS" pitchFamily="66" charset="0"/>
              </a:rPr>
              <a:t> Les signes cardinaux de la suspicion échographique</a:t>
            </a:r>
          </a:p>
          <a:p>
            <a:r>
              <a:rPr lang="fr-FR" sz="2800" b="1" dirty="0" smtClean="0">
                <a:latin typeface="Comic Sans MS" pitchFamily="66" charset="0"/>
              </a:rPr>
              <a:t>                      de malignité </a:t>
            </a:r>
            <a:endParaRPr lang="fr-FR" sz="2800" b="1" dirty="0">
              <a:latin typeface="Comic Sans MS" pitchFamily="66" charset="0"/>
            </a:endParaRPr>
          </a:p>
        </p:txBody>
      </p:sp>
      <p:grpSp>
        <p:nvGrpSpPr>
          <p:cNvPr id="2" name="Grouper 24"/>
          <p:cNvGrpSpPr/>
          <p:nvPr/>
        </p:nvGrpSpPr>
        <p:grpSpPr>
          <a:xfrm>
            <a:off x="3360704" y="1707461"/>
            <a:ext cx="2435432" cy="2153587"/>
            <a:chOff x="3360704" y="1772815"/>
            <a:chExt cx="2435432" cy="2153587"/>
          </a:xfrm>
        </p:grpSpPr>
        <p:sp>
          <p:nvSpPr>
            <p:cNvPr id="6" name="ZoneTexte 5"/>
            <p:cNvSpPr txBox="1"/>
            <p:nvPr/>
          </p:nvSpPr>
          <p:spPr>
            <a:xfrm>
              <a:off x="3360704" y="1772815"/>
              <a:ext cx="2435432" cy="383223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EEECE1"/>
                  </a:solidFill>
                </a:rPr>
                <a:t>Forte hypoéchogénicité</a:t>
              </a:r>
              <a:endParaRPr lang="fr-FR" dirty="0"/>
            </a:p>
          </p:txBody>
        </p:sp>
        <p:pic>
          <p:nvPicPr>
            <p:cNvPr id="11" name="Image 10" descr="SOLIDE HYPO FORT COTTARD.jp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934" t="8119" r="32668" b="59228"/>
            <a:stretch/>
          </p:blipFill>
          <p:spPr>
            <a:xfrm>
              <a:off x="3616715" y="2204864"/>
              <a:ext cx="1891389" cy="172153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4" name="Grouper 22"/>
          <p:cNvGrpSpPr/>
          <p:nvPr/>
        </p:nvGrpSpPr>
        <p:grpSpPr>
          <a:xfrm>
            <a:off x="6084168" y="2852936"/>
            <a:ext cx="1944217" cy="2241540"/>
            <a:chOff x="6588224" y="2915652"/>
            <a:chExt cx="1944217" cy="2241540"/>
          </a:xfrm>
        </p:grpSpPr>
        <p:sp>
          <p:nvSpPr>
            <p:cNvPr id="8" name="ZoneTexte 7"/>
            <p:cNvSpPr txBox="1"/>
            <p:nvPr/>
          </p:nvSpPr>
          <p:spPr>
            <a:xfrm>
              <a:off x="6588224" y="2915652"/>
              <a:ext cx="1928733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rgbClr val="EEECE1"/>
                  </a:solidFill>
                </a:rPr>
                <a:t>Microcalcifications</a:t>
              </a:r>
              <a:endParaRPr lang="fr-FR" dirty="0">
                <a:solidFill>
                  <a:srgbClr val="EEECE1"/>
                </a:solidFill>
              </a:endParaRPr>
            </a:p>
          </p:txBody>
        </p:sp>
        <p:pic>
          <p:nvPicPr>
            <p:cNvPr id="14" name="Image 13" descr="HYPO MICRO02 HL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638" t="28254" r="20012" b="13573"/>
            <a:stretch/>
          </p:blipFill>
          <p:spPr>
            <a:xfrm>
              <a:off x="6588225" y="3360402"/>
              <a:ext cx="1944216" cy="179679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5" name="Grouper 20"/>
          <p:cNvGrpSpPr/>
          <p:nvPr/>
        </p:nvGrpSpPr>
        <p:grpSpPr>
          <a:xfrm>
            <a:off x="809397" y="2852936"/>
            <a:ext cx="2322443" cy="2245985"/>
            <a:chOff x="539552" y="2852936"/>
            <a:chExt cx="2322443" cy="2245985"/>
          </a:xfrm>
        </p:grpSpPr>
        <p:sp>
          <p:nvSpPr>
            <p:cNvPr id="7" name="ZoneTexte 6"/>
            <p:cNvSpPr txBox="1"/>
            <p:nvPr/>
          </p:nvSpPr>
          <p:spPr>
            <a:xfrm>
              <a:off x="683568" y="2852936"/>
              <a:ext cx="2044287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rgbClr val="EEECE1"/>
                  </a:solidFill>
                </a:rPr>
                <a:t>Contours irréguliers</a:t>
              </a:r>
              <a:endParaRPr lang="fr-FR" dirty="0">
                <a:solidFill>
                  <a:srgbClr val="EEECE1"/>
                </a:solidFill>
              </a:endParaRPr>
            </a:p>
          </p:txBody>
        </p:sp>
        <p:pic>
          <p:nvPicPr>
            <p:cNvPr id="17" name="Image 16" descr="CAPSULE INTACTE.jpg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52" t="36687" r="35371" b="10199"/>
            <a:stretch/>
          </p:blipFill>
          <p:spPr>
            <a:xfrm>
              <a:off x="539552" y="3284984"/>
              <a:ext cx="2322443" cy="181393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10" name="Grouper 21"/>
          <p:cNvGrpSpPr/>
          <p:nvPr/>
        </p:nvGrpSpPr>
        <p:grpSpPr>
          <a:xfrm>
            <a:off x="3558475" y="4149080"/>
            <a:ext cx="2039891" cy="2448272"/>
            <a:chOff x="3491880" y="4149080"/>
            <a:chExt cx="2039891" cy="2448272"/>
          </a:xfrm>
        </p:grpSpPr>
        <p:sp>
          <p:nvSpPr>
            <p:cNvPr id="9" name="ZoneTexte 8"/>
            <p:cNvSpPr txBox="1"/>
            <p:nvPr/>
          </p:nvSpPr>
          <p:spPr>
            <a:xfrm>
              <a:off x="3491880" y="4149080"/>
              <a:ext cx="2039891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rgbClr val="EEECE1"/>
                  </a:solidFill>
                </a:rPr>
                <a:t>Plus épais que large</a:t>
              </a:r>
              <a:endParaRPr lang="fr-FR" dirty="0">
                <a:solidFill>
                  <a:srgbClr val="EEECE1"/>
                </a:solidFill>
              </a:endParaRPr>
            </a:p>
          </p:txBody>
        </p:sp>
        <p:pic>
          <p:nvPicPr>
            <p:cNvPr id="19" name="Image 18" descr="L SUR E INF A UN BULLIER01.jpg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27" t="31066" r="35601" b="31838"/>
            <a:stretch/>
          </p:blipFill>
          <p:spPr>
            <a:xfrm>
              <a:off x="3491880" y="4552731"/>
              <a:ext cx="1998011" cy="204462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16" name="Rectangle 15"/>
          <p:cNvSpPr/>
          <p:nvPr/>
        </p:nvSpPr>
        <p:spPr>
          <a:xfrm>
            <a:off x="0" y="908720"/>
            <a:ext cx="92525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600" b="1" i="1" dirty="0" smtClean="0">
                <a:solidFill>
                  <a:srgbClr val="FFFFFF"/>
                </a:solidFill>
              </a:rPr>
              <a:t>Kim EK</a:t>
            </a:r>
          </a:p>
          <a:p>
            <a:pPr algn="ctr"/>
            <a:r>
              <a:rPr lang="fr-FR" sz="1400" b="1" i="1" dirty="0" smtClean="0"/>
              <a:t>New </a:t>
            </a:r>
            <a:r>
              <a:rPr lang="fr-FR" sz="1400" b="1" i="1" dirty="0" err="1" smtClean="0"/>
              <a:t>Sonographic</a:t>
            </a:r>
            <a:r>
              <a:rPr lang="fr-FR" sz="1400" b="1" i="1" dirty="0" smtClean="0"/>
              <a:t> </a:t>
            </a:r>
            <a:r>
              <a:rPr lang="fr-FR" sz="1400" b="1" i="1" dirty="0" err="1" smtClean="0"/>
              <a:t>Criteria</a:t>
            </a:r>
            <a:r>
              <a:rPr lang="fr-FR" sz="1400" b="1" i="1" dirty="0" smtClean="0"/>
              <a:t> for </a:t>
            </a:r>
            <a:r>
              <a:rPr lang="fr-FR" sz="1400" b="1" i="1" dirty="0" err="1" smtClean="0"/>
              <a:t>Recommending</a:t>
            </a:r>
            <a:r>
              <a:rPr lang="fr-FR" sz="1400" b="1" i="1" dirty="0" smtClean="0"/>
              <a:t> Fine-</a:t>
            </a:r>
            <a:r>
              <a:rPr lang="fr-FR" sz="1400" b="1" i="1" dirty="0" err="1" smtClean="0"/>
              <a:t>Needle</a:t>
            </a:r>
            <a:r>
              <a:rPr lang="fr-FR" sz="1400" b="1" i="1" dirty="0" smtClean="0"/>
              <a:t> Aspiration </a:t>
            </a:r>
            <a:r>
              <a:rPr lang="fr-FR" sz="1400" b="1" i="1" dirty="0" err="1" smtClean="0"/>
              <a:t>Biopsy</a:t>
            </a:r>
            <a:r>
              <a:rPr lang="fr-FR" sz="1400" b="1" i="1" dirty="0" smtClean="0"/>
              <a:t> of </a:t>
            </a:r>
            <a:r>
              <a:rPr lang="fr-FR" sz="1400" b="1" i="1" dirty="0" err="1" smtClean="0"/>
              <a:t>Nonpalpable</a:t>
            </a:r>
            <a:r>
              <a:rPr lang="fr-FR" sz="1400" b="1" i="1" dirty="0"/>
              <a:t> </a:t>
            </a:r>
            <a:r>
              <a:rPr lang="en-US" sz="1400" b="1" i="1" dirty="0" smtClean="0"/>
              <a:t>Solid Nodules of the Thyroid. </a:t>
            </a:r>
            <a:r>
              <a:rPr lang="fr-FR" sz="1400" i="1" dirty="0" smtClean="0"/>
              <a:t>AJR:178, March 2002</a:t>
            </a:r>
            <a:endParaRPr lang="fr-FR" sz="1400" i="1" dirty="0"/>
          </a:p>
        </p:txBody>
      </p:sp>
    </p:spTree>
    <p:extLst>
      <p:ext uri="{BB962C8B-B14F-4D97-AF65-F5344CB8AC3E}">
        <p14:creationId xmlns:p14="http://schemas.microsoft.com/office/powerpoint/2010/main" val="211981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0" y="242088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Comic Sans MS" pitchFamily="66" charset="0"/>
              </a:rPr>
              <a:t>      </a:t>
            </a:r>
            <a:r>
              <a:rPr lang="fr-FR" sz="3600" b="1" dirty="0" smtClean="0">
                <a:latin typeface="Comic Sans MS" pitchFamily="66" charset="0"/>
              </a:rPr>
              <a:t>Prise en charge du nodule thyroïdien </a:t>
            </a:r>
            <a:endParaRPr lang="fr-FR" sz="3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19191" t="24991" r="17613" b="29162"/>
          <a:stretch>
            <a:fillRect/>
          </a:stretch>
        </p:blipFill>
        <p:spPr bwMode="auto">
          <a:xfrm>
            <a:off x="323528" y="1844824"/>
            <a:ext cx="8524521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oneTexte 3"/>
          <p:cNvSpPr txBox="1"/>
          <p:nvPr/>
        </p:nvSpPr>
        <p:spPr>
          <a:xfrm>
            <a:off x="1907704" y="476672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Comic Sans MS" pitchFamily="66" charset="0"/>
              </a:rPr>
              <a:t>    </a:t>
            </a:r>
            <a:r>
              <a:rPr lang="fr-FR" sz="3600" b="1" dirty="0" smtClean="0">
                <a:latin typeface="Comic Sans MS" pitchFamily="66" charset="0"/>
              </a:rPr>
              <a:t>Forme et orientation</a:t>
            </a:r>
            <a:endParaRPr lang="fr-FR" sz="3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 smtClean="0"/>
              <a:t>  </a:t>
            </a:r>
            <a:r>
              <a:rPr lang="fr-FR" sz="3600" b="1" dirty="0" smtClean="0">
                <a:latin typeface="Comic Sans MS" pitchFamily="66" charset="0"/>
              </a:rPr>
              <a:t>ÉVOLUTION ET RÉVOLUTIONS</a:t>
            </a:r>
            <a:endParaRPr lang="fr-FR" sz="3600" b="1" dirty="0">
              <a:latin typeface="Comic Sans MS" pitchFamily="66" charset="0"/>
            </a:endParaRPr>
          </a:p>
        </p:txBody>
      </p:sp>
      <p:grpSp>
        <p:nvGrpSpPr>
          <p:cNvPr id="3" name="Groupe 2"/>
          <p:cNvGrpSpPr/>
          <p:nvPr/>
        </p:nvGrpSpPr>
        <p:grpSpPr>
          <a:xfrm>
            <a:off x="0" y="3789040"/>
            <a:ext cx="9144000" cy="720080"/>
            <a:chOff x="0" y="5229200"/>
            <a:chExt cx="9144000" cy="720080"/>
          </a:xfrm>
        </p:grpSpPr>
        <p:sp>
          <p:nvSpPr>
            <p:cNvPr id="4" name="Flèche droite 3"/>
            <p:cNvSpPr/>
            <p:nvPr/>
          </p:nvSpPr>
          <p:spPr>
            <a:xfrm>
              <a:off x="0" y="5229200"/>
              <a:ext cx="9144000" cy="720080"/>
            </a:xfrm>
            <a:prstGeom prst="rightArrow">
              <a:avLst/>
            </a:prstGeom>
            <a:gradFill>
              <a:gsLst>
                <a:gs pos="0">
                  <a:schemeClr val="tx2">
                    <a:lumMod val="75000"/>
                  </a:schemeClr>
                </a:gs>
                <a:gs pos="73000">
                  <a:schemeClr val="accent1">
                    <a:tint val="44500"/>
                    <a:satMod val="1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                                                                                                                                                             </a:t>
              </a:r>
              <a:r>
                <a:rPr lang="fr-FR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2012</a:t>
              </a:r>
              <a:endParaRPr lang="fr-FR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" name="ZoneTexte 4"/>
            <p:cNvSpPr txBox="1"/>
            <p:nvPr/>
          </p:nvSpPr>
          <p:spPr>
            <a:xfrm>
              <a:off x="0" y="5402439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1970</a:t>
              </a:r>
              <a:endParaRPr lang="fr-F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ZoneTexte 5"/>
            <p:cNvSpPr txBox="1"/>
            <p:nvPr/>
          </p:nvSpPr>
          <p:spPr>
            <a:xfrm>
              <a:off x="4355976" y="5403242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1990</a:t>
              </a:r>
              <a:endParaRPr lang="fr-F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ZoneTexte 6"/>
            <p:cNvSpPr txBox="1"/>
            <p:nvPr/>
          </p:nvSpPr>
          <p:spPr>
            <a:xfrm>
              <a:off x="6405868" y="5403242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2000</a:t>
              </a:r>
              <a:endParaRPr lang="fr-F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ZoneTexte 7"/>
            <p:cNvSpPr txBox="1"/>
            <p:nvPr/>
          </p:nvSpPr>
          <p:spPr>
            <a:xfrm>
              <a:off x="2267744" y="5393704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1980</a:t>
              </a:r>
              <a:endParaRPr lang="fr-F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ZoneTexte 8"/>
          <p:cNvSpPr txBox="1"/>
          <p:nvPr/>
        </p:nvSpPr>
        <p:spPr>
          <a:xfrm>
            <a:off x="1347156" y="1700808"/>
            <a:ext cx="23695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>
                <a:latin typeface="Comic Sans MS" pitchFamily="66" charset="0"/>
              </a:rPr>
              <a:t>Biométrie</a:t>
            </a:r>
          </a:p>
          <a:p>
            <a:pPr algn="ctr"/>
            <a:r>
              <a:rPr lang="fr-FR" dirty="0" smtClean="0">
                <a:latin typeface="Comic Sans MS" pitchFamily="66" charset="0"/>
              </a:rPr>
              <a:t>Inventaire nodulaire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047377" y="2420888"/>
            <a:ext cx="30934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>
                <a:solidFill>
                  <a:schemeClr val="bg1"/>
                </a:solidFill>
              </a:rPr>
              <a:t>« pas d’histologie à l’échographie »</a:t>
            </a:r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11" name="Flèche droite 10"/>
          <p:cNvSpPr/>
          <p:nvPr/>
        </p:nvSpPr>
        <p:spPr>
          <a:xfrm>
            <a:off x="1097264" y="2996952"/>
            <a:ext cx="3168352" cy="2880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4327443" y="4653136"/>
            <a:ext cx="16904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</a:rPr>
              <a:t>Description des </a:t>
            </a:r>
          </a:p>
          <a:p>
            <a:pPr algn="ctr"/>
            <a:r>
              <a:rPr lang="fr-FR" dirty="0" smtClean="0">
                <a:solidFill>
                  <a:schemeClr val="bg1"/>
                </a:solidFill>
              </a:rPr>
              <a:t>signes écho</a:t>
            </a:r>
          </a:p>
          <a:p>
            <a:pPr algn="ctr"/>
            <a:r>
              <a:rPr lang="fr-FR" dirty="0" smtClean="0">
                <a:solidFill>
                  <a:schemeClr val="bg1"/>
                </a:solidFill>
              </a:rPr>
              <a:t>de suspicion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7164288" y="2586970"/>
            <a:ext cx="151216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latin typeface="Comic Sans MS" pitchFamily="66" charset="0"/>
              </a:rPr>
              <a:t>TI-RADS</a:t>
            </a:r>
          </a:p>
          <a:p>
            <a:pPr algn="ctr"/>
            <a:r>
              <a:rPr lang="fr-FR" sz="1600" dirty="0" smtClean="0">
                <a:latin typeface="Comic Sans MS" pitchFamily="66" charset="0"/>
              </a:rPr>
              <a:t>Associer aspect écho et risque de cancer</a:t>
            </a:r>
            <a:endParaRPr lang="fr-FR" sz="1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97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412484" y="1022857"/>
            <a:ext cx="815159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</a:rPr>
              <a:t>TIRADS</a:t>
            </a:r>
          </a:p>
          <a:p>
            <a:pPr algn="ctr"/>
            <a:r>
              <a:rPr lang="fr-FR" dirty="0" smtClean="0">
                <a:latin typeface="Comic Sans MS" pitchFamily="66" charset="0"/>
              </a:rPr>
              <a:t>(</a:t>
            </a:r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</a:t>
            </a:r>
            <a:r>
              <a:rPr lang="fr-FR" sz="2400" dirty="0" smtClean="0">
                <a:latin typeface="Comic Sans MS" pitchFamily="66" charset="0"/>
              </a:rPr>
              <a:t>hyroid </a:t>
            </a:r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</a:t>
            </a:r>
            <a:r>
              <a:rPr lang="fr-FR" sz="2400" dirty="0" smtClean="0">
                <a:latin typeface="Comic Sans MS" pitchFamily="66" charset="0"/>
              </a:rPr>
              <a:t>eport </a:t>
            </a:r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</a:t>
            </a:r>
            <a:r>
              <a:rPr lang="fr-FR" sz="2400" dirty="0" smtClean="0">
                <a:latin typeface="Comic Sans MS" pitchFamily="66" charset="0"/>
              </a:rPr>
              <a:t>nd </a:t>
            </a:r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</a:t>
            </a:r>
            <a:r>
              <a:rPr lang="fr-FR" sz="2400" dirty="0" smtClean="0">
                <a:latin typeface="Comic Sans MS" pitchFamily="66" charset="0"/>
              </a:rPr>
              <a:t>ata </a:t>
            </a:r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</a:t>
            </a:r>
            <a:r>
              <a:rPr lang="fr-FR" sz="2400" dirty="0" smtClean="0">
                <a:latin typeface="Comic Sans MS" pitchFamily="66" charset="0"/>
              </a:rPr>
              <a:t>ystem)</a:t>
            </a:r>
          </a:p>
          <a:p>
            <a:r>
              <a:rPr lang="fr-FR" sz="2400" dirty="0" smtClean="0">
                <a:latin typeface="Comic Sans MS" pitchFamily="66" charset="0"/>
              </a:rPr>
              <a:t>associer un aspect échographique et le risque de cancer</a:t>
            </a:r>
            <a:endParaRPr lang="fr-FR" sz="2400" dirty="0">
              <a:latin typeface="Comic Sans MS" pitchFamily="66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915816" y="332656"/>
            <a:ext cx="347643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smtClean="0">
                <a:solidFill>
                  <a:srgbClr val="FFFFFF"/>
                </a:solidFill>
              </a:rPr>
              <a:t>LE SYSTÈME TIRADS</a:t>
            </a:r>
            <a:endParaRPr lang="fr-FR" sz="3200" dirty="0">
              <a:solidFill>
                <a:srgbClr val="FFFFFF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275856" y="2348880"/>
            <a:ext cx="1981633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dirty="0" err="1" smtClean="0">
                <a:solidFill>
                  <a:srgbClr val="FFFFFF"/>
                </a:solidFill>
                <a:latin typeface="Comic Sans MS" pitchFamily="66" charset="0"/>
              </a:rPr>
              <a:t>Horvarth</a:t>
            </a:r>
            <a:r>
              <a:rPr lang="fr-FR" dirty="0" smtClean="0">
                <a:solidFill>
                  <a:srgbClr val="FFFFFF"/>
                </a:solidFill>
                <a:latin typeface="Comic Sans MS" pitchFamily="66" charset="0"/>
              </a:rPr>
              <a:t> (2009)</a:t>
            </a:r>
            <a:endParaRPr lang="fr-FR" dirty="0">
              <a:solidFill>
                <a:srgbClr val="FFFFFF"/>
              </a:solidFill>
              <a:latin typeface="Comic Sans MS" pitchFamily="66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3563888" y="4005064"/>
            <a:ext cx="1402948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FFFF"/>
                </a:solidFill>
                <a:latin typeface="Comic Sans MS" pitchFamily="66" charset="0"/>
              </a:rPr>
              <a:t>Russ (2011)</a:t>
            </a:r>
            <a:endParaRPr lang="fr-FR" dirty="0">
              <a:solidFill>
                <a:srgbClr val="FFFFFF"/>
              </a:solidFill>
              <a:latin typeface="Comic Sans MS" pitchFamily="66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631893" y="2852936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1400" dirty="0"/>
              <a:t>Horvath </a:t>
            </a:r>
            <a:r>
              <a:rPr lang="en-GB" sz="1400" dirty="0" smtClean="0"/>
              <a:t>E</a:t>
            </a:r>
            <a:r>
              <a:rPr lang="en-GB" sz="1400" dirty="0"/>
              <a:t> </a:t>
            </a:r>
            <a:r>
              <a:rPr lang="en-GB" sz="1400" dirty="0" smtClean="0"/>
              <a:t>et al. An </a:t>
            </a:r>
            <a:r>
              <a:rPr lang="en-GB" sz="1400" dirty="0" err="1" smtClean="0"/>
              <a:t>ultrasonogram</a:t>
            </a:r>
            <a:r>
              <a:rPr lang="en-GB" sz="1400" dirty="0" smtClean="0"/>
              <a:t> reporting system for thyroid nodules stratifying cancer risk for clinical  </a:t>
            </a:r>
          </a:p>
          <a:p>
            <a:pPr lvl="0"/>
            <a:r>
              <a:rPr lang="en-GB" sz="1400" dirty="0" smtClean="0"/>
              <a:t>                                 management. </a:t>
            </a:r>
            <a:r>
              <a:rPr lang="en-GB" sz="1400" i="1" dirty="0"/>
              <a:t>J </a:t>
            </a:r>
            <a:r>
              <a:rPr lang="en-GB" sz="1400" i="1" dirty="0" err="1"/>
              <a:t>Clin</a:t>
            </a:r>
            <a:r>
              <a:rPr lang="en-GB" sz="1400" i="1" dirty="0"/>
              <a:t> </a:t>
            </a:r>
            <a:r>
              <a:rPr lang="en-GB" sz="1400" i="1" dirty="0" err="1"/>
              <a:t>Endocrinol</a:t>
            </a:r>
            <a:r>
              <a:rPr lang="en-GB" sz="1400" i="1" dirty="0"/>
              <a:t> </a:t>
            </a:r>
            <a:r>
              <a:rPr lang="en-GB" sz="1400" i="1" dirty="0" err="1"/>
              <a:t>Metab</a:t>
            </a:r>
            <a:r>
              <a:rPr lang="en-GB" sz="1400" i="1" dirty="0"/>
              <a:t>. 2009; </a:t>
            </a:r>
            <a:r>
              <a:rPr lang="en-GB" sz="1400" i="1" dirty="0" smtClean="0"/>
              <a:t>94:1748-51</a:t>
            </a:r>
            <a:endParaRPr lang="fr-FR" sz="1400" i="1" dirty="0"/>
          </a:p>
        </p:txBody>
      </p:sp>
      <p:sp>
        <p:nvSpPr>
          <p:cNvPr id="9" name="ZoneTexte 8"/>
          <p:cNvSpPr txBox="1"/>
          <p:nvPr/>
        </p:nvSpPr>
        <p:spPr>
          <a:xfrm>
            <a:off x="739905" y="4718800"/>
            <a:ext cx="76328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                                        Russ G et al. Le système TI-RADS en échographie thyroïdienne</a:t>
            </a:r>
            <a:r>
              <a:rPr lang="fr-FR" sz="1400" dirty="0" smtClean="0">
                <a:solidFill>
                  <a:schemeClr val="bg1"/>
                </a:solidFill>
              </a:rPr>
              <a:t>. </a:t>
            </a:r>
            <a:r>
              <a:rPr lang="fr-FR" sz="1400" i="1" dirty="0" smtClean="0">
                <a:solidFill>
                  <a:schemeClr val="bg1"/>
                </a:solidFill>
              </a:rPr>
              <a:t>Journal de Radiologie. 2011, 92:701-713</a:t>
            </a:r>
            <a:r>
              <a:rPr lang="fr-FR" sz="1400" dirty="0" smtClean="0">
                <a:solidFill>
                  <a:schemeClr val="bg1"/>
                </a:solidFill>
              </a:rPr>
              <a:t> </a:t>
            </a:r>
            <a:endParaRPr lang="fr-FR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03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843808" y="404664"/>
            <a:ext cx="2991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smtClean="0">
                <a:latin typeface="Comic Sans MS" pitchFamily="66" charset="0"/>
              </a:rPr>
              <a:t>TI-RADS 2011</a:t>
            </a:r>
            <a:endParaRPr lang="fr-FR" sz="3200" dirty="0">
              <a:latin typeface="Comic Sans MS" pitchFamily="66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51520" y="1772816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BUT</a:t>
            </a:r>
            <a:r>
              <a:rPr lang="fr-FR" dirty="0" smtClean="0">
                <a:latin typeface="Comic Sans MS" pitchFamily="66" charset="0"/>
              </a:rPr>
              <a:t> : développer un système standardisé d’analyse et de compte-rendu  destiné à homogénéiser les descriptions et les conduites à tenir face à un nodule thyroïdien. 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90294" y="3212976"/>
            <a:ext cx="88537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Ce système intègre </a:t>
            </a:r>
            <a:r>
              <a:rPr lang="fr-FR" sz="2000" dirty="0" smtClean="0">
                <a:latin typeface="Comic Sans MS" pitchFamily="66" charset="0"/>
              </a:rPr>
              <a:t>: </a:t>
            </a:r>
          </a:p>
          <a:p>
            <a:r>
              <a:rPr lang="fr-FR" sz="2000" dirty="0">
                <a:latin typeface="Comic Sans MS" pitchFamily="66" charset="0"/>
              </a:rPr>
              <a:t>	</a:t>
            </a:r>
            <a:r>
              <a:rPr lang="fr-FR" sz="2000" dirty="0" smtClean="0">
                <a:latin typeface="Comic Sans MS" pitchFamily="66" charset="0"/>
              </a:rPr>
              <a:t>atlas lexical d’imagerie échographique et vocabulaire standardisé</a:t>
            </a:r>
          </a:p>
          <a:p>
            <a:r>
              <a:rPr lang="fr-FR" sz="2000" dirty="0">
                <a:latin typeface="Comic Sans MS" pitchFamily="66" charset="0"/>
              </a:rPr>
              <a:t>	</a:t>
            </a:r>
            <a:r>
              <a:rPr lang="fr-FR" sz="2000" dirty="0" smtClean="0">
                <a:latin typeface="Comic Sans MS" pitchFamily="66" charset="0"/>
              </a:rPr>
              <a:t>modèle de compte-rendu</a:t>
            </a:r>
          </a:p>
          <a:p>
            <a:r>
              <a:rPr lang="fr-FR" sz="2000" dirty="0">
                <a:latin typeface="Comic Sans MS" pitchFamily="66" charset="0"/>
              </a:rPr>
              <a:t>	</a:t>
            </a:r>
            <a:r>
              <a:rPr lang="fr-FR" sz="2000" dirty="0" smtClean="0">
                <a:latin typeface="Comic Sans MS" pitchFamily="66" charset="0"/>
              </a:rPr>
              <a:t>6 catégories d’évaluation</a:t>
            </a:r>
            <a:endParaRPr lang="fr-FR" sz="2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34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321826" y="116632"/>
            <a:ext cx="2991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smtClean="0">
                <a:latin typeface="Comic Sans MS" pitchFamily="66" charset="0"/>
              </a:rPr>
              <a:t>TI-RADS 2011</a:t>
            </a:r>
            <a:endParaRPr lang="fr-FR" sz="3200" dirty="0">
              <a:latin typeface="Comic Sans MS" pitchFamily="66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3422022" y="701407"/>
            <a:ext cx="2230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Formulaire du lexique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712"/>
            <a:ext cx="2875833" cy="547668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45" b="20930"/>
          <a:stretch/>
        </p:blipFill>
        <p:spPr>
          <a:xfrm>
            <a:off x="3059832" y="744630"/>
            <a:ext cx="2736304" cy="611337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08"/>
          <a:stretch/>
        </p:blipFill>
        <p:spPr>
          <a:xfrm>
            <a:off x="5857361" y="1124744"/>
            <a:ext cx="3236898" cy="4624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79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3203848" y="476672"/>
            <a:ext cx="2991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smtClean="0">
                <a:latin typeface="Comic Sans MS" pitchFamily="66" charset="0"/>
              </a:rPr>
              <a:t>TI-RADS 2011</a:t>
            </a:r>
            <a:endParaRPr lang="fr-FR" sz="3200" dirty="0">
              <a:latin typeface="Comic Sans MS" pitchFamily="66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915816" y="880145"/>
            <a:ext cx="3050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Schéma de repérage nodulaire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420888"/>
            <a:ext cx="3185303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2" r="2483"/>
          <a:stretch/>
        </p:blipFill>
        <p:spPr>
          <a:xfrm>
            <a:off x="3412752" y="2060848"/>
            <a:ext cx="5561128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ZoneTexte 5"/>
          <p:cNvSpPr txBox="1"/>
          <p:nvPr/>
        </p:nvSpPr>
        <p:spPr>
          <a:xfrm>
            <a:off x="3565024" y="5571237"/>
            <a:ext cx="5256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chemeClr val="bg1"/>
                </a:solidFill>
              </a:rPr>
              <a:t>Imagerie normale et pathologique de la thyroïde.</a:t>
            </a:r>
            <a:endParaRPr lang="fr-FR" sz="1400" dirty="0">
              <a:solidFill>
                <a:schemeClr val="bg1"/>
              </a:solidFill>
            </a:endParaRPr>
          </a:p>
          <a:p>
            <a:pPr algn="ctr"/>
            <a:r>
              <a:rPr lang="fr-FR" sz="1400" dirty="0" err="1" smtClean="0"/>
              <a:t>Tramalloni</a:t>
            </a:r>
            <a:r>
              <a:rPr lang="fr-FR" sz="1400" dirty="0" smtClean="0"/>
              <a:t> J et col, </a:t>
            </a:r>
            <a:r>
              <a:rPr lang="fr-FR" sz="1400" i="1" dirty="0" smtClean="0"/>
              <a:t>Editions </a:t>
            </a:r>
            <a:r>
              <a:rPr lang="fr-FR" sz="1400" i="1" dirty="0"/>
              <a:t>Techniques- Encycl. Med. </a:t>
            </a:r>
            <a:r>
              <a:rPr lang="fr-FR" sz="1400" i="1" dirty="0" err="1"/>
              <a:t>Chir</a:t>
            </a:r>
            <a:r>
              <a:rPr lang="fr-FR" sz="1400" i="1" dirty="0"/>
              <a:t>. (Paris-France), Radiodiagnostic - </a:t>
            </a:r>
            <a:r>
              <a:rPr lang="fr-FR" sz="1400" i="1" dirty="0" err="1"/>
              <a:t>Coeur</a:t>
            </a:r>
            <a:r>
              <a:rPr lang="fr-FR" sz="1400" i="1" dirty="0"/>
              <a:t>-Poumon, 32-700-A-30, 1994, 10p</a:t>
            </a:r>
            <a:endParaRPr lang="fr-FR" sz="1400" dirty="0"/>
          </a:p>
          <a:p>
            <a:pPr algn="ctr"/>
            <a:endParaRPr lang="fr-FR" sz="1400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9" t="-4898" r="5367" b="-12308"/>
          <a:stretch/>
        </p:blipFill>
        <p:spPr>
          <a:xfrm>
            <a:off x="3565024" y="2060848"/>
            <a:ext cx="5396606" cy="3134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65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TI-RADS</a:t>
            </a:r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484224"/>
              </p:ext>
            </p:extLst>
          </p:nvPr>
        </p:nvGraphicFramePr>
        <p:xfrm>
          <a:off x="683569" y="908720"/>
          <a:ext cx="7776862" cy="49685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1762"/>
                <a:gridCol w="2592550"/>
                <a:gridCol w="2592550"/>
              </a:tblGrid>
              <a:tr h="460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CATEGORIE TI-RADS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SIGNIFICATION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RISQUE DE MALIGNITE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80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/>
                        </a:rPr>
                        <a:t>0</a:t>
                      </a:r>
                      <a:endParaRPr lang="fr-FR" sz="18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ATTENTE AUTRE EXAMEN</a:t>
                      </a:r>
                      <a:endParaRPr lang="fr-FR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NON CONNU POUR LE MOMENT</a:t>
                      </a:r>
                      <a:endParaRPr lang="fr-FR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0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1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EXAMEN NORMAL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0%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0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2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BENIN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0%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0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3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TRES PROBABLEMENT BENIN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&gt;0% et &lt;2%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0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4A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FAIBLEMENT SUSPECT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≥2% et &lt;10%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0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4B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SUSPICION INTERMEDIAIRE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≥10% et &lt;50%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0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4C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TRES SUSPECT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≥50% et &lt;95%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80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5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TRES EVOCATEUR DE MALIGNITE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≥95%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80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  <a:effectLst/>
                        </a:rPr>
                        <a:t>6</a:t>
                      </a:r>
                      <a:endParaRPr lang="fr-FR" sz="180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CARCINOME PROUVE CYTOLOGIQUEMENT</a:t>
                      </a:r>
                      <a:endParaRPr lang="fr-FR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&gt;98%</a:t>
                      </a:r>
                      <a:endParaRPr lang="fr-FR" sz="18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03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301639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916832"/>
            <a:ext cx="2589063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916832"/>
            <a:ext cx="280719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347864" y="620688"/>
            <a:ext cx="2160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u="sng" dirty="0" smtClean="0">
                <a:solidFill>
                  <a:srgbClr val="FFFF00"/>
                </a:solidFill>
              </a:rPr>
              <a:t> </a:t>
            </a:r>
            <a:r>
              <a:rPr lang="fr-FR" sz="2400" b="1" u="sng" dirty="0" smtClean="0">
                <a:latin typeface="Comic Sans MS" pitchFamily="66" charset="0"/>
              </a:rPr>
              <a:t>TI-RADS 1</a:t>
            </a:r>
            <a:endParaRPr lang="fr-FR" sz="2400" b="1" u="sng" dirty="0"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512" y="3047"/>
            <a:ext cx="8784976" cy="1143000"/>
          </a:xfrm>
        </p:spPr>
        <p:txBody>
          <a:bodyPr>
            <a:noAutofit/>
          </a:bodyPr>
          <a:lstStyle/>
          <a:p>
            <a:r>
              <a:rPr lang="fr-FR" sz="2800" dirty="0" smtClean="0">
                <a:solidFill>
                  <a:srgbClr val="FFFF00"/>
                </a:solidFill>
              </a:rPr>
              <a:t/>
            </a:r>
            <a:br>
              <a:rPr lang="fr-FR" sz="2800" dirty="0" smtClean="0">
                <a:solidFill>
                  <a:srgbClr val="FFFF00"/>
                </a:solidFill>
              </a:rPr>
            </a:br>
            <a:r>
              <a:rPr lang="fr-FR" sz="2400" b="1" u="sng" dirty="0" smtClean="0">
                <a:latin typeface="Comic Sans MS" pitchFamily="66" charset="0"/>
              </a:rPr>
              <a:t>TI-RADS 2</a:t>
            </a:r>
            <a:endParaRPr lang="fr-FR" sz="2400" b="1" u="sng" dirty="0">
              <a:latin typeface="Comic Sans MS" pitchFamily="66" charset="0"/>
            </a:endParaRPr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779420"/>
              </p:ext>
            </p:extLst>
          </p:nvPr>
        </p:nvGraphicFramePr>
        <p:xfrm>
          <a:off x="1187624" y="2636912"/>
          <a:ext cx="6840760" cy="245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43611"/>
                <a:gridCol w="2316323"/>
                <a:gridCol w="2280826"/>
              </a:tblGrid>
              <a:tr h="2239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CATEGORIE TI-RADS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SIGNIFICATION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RISQUE DE MALIGNITE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80030"/>
              </p:ext>
            </p:extLst>
          </p:nvPr>
        </p:nvGraphicFramePr>
        <p:xfrm>
          <a:off x="1187624" y="2924944"/>
          <a:ext cx="6840760" cy="3154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32248"/>
                <a:gridCol w="2304256"/>
                <a:gridCol w="2304256"/>
              </a:tblGrid>
              <a:tr h="1726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2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BENIN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0%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977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21553" t="37672" r="48916" b="41843"/>
          <a:stretch>
            <a:fillRect/>
          </a:stretch>
        </p:blipFill>
        <p:spPr bwMode="auto">
          <a:xfrm>
            <a:off x="0" y="548680"/>
            <a:ext cx="462908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 3" descr="granul col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572" t="9374" r="14187" b="20046"/>
          <a:stretch/>
        </p:blipFill>
        <p:spPr>
          <a:xfrm>
            <a:off x="1299968" y="2636913"/>
            <a:ext cx="2551952" cy="20918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angle 4"/>
          <p:cNvSpPr/>
          <p:nvPr/>
        </p:nvSpPr>
        <p:spPr>
          <a:xfrm>
            <a:off x="0" y="0"/>
            <a:ext cx="9468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dirty="0">
                <a:solidFill>
                  <a:srgbClr val="FFFF00"/>
                </a:solidFill>
              </a:rPr>
              <a:t> </a:t>
            </a:r>
            <a:r>
              <a:rPr lang="fr-FR" sz="3200" dirty="0" smtClean="0">
                <a:solidFill>
                  <a:srgbClr val="FFFF00"/>
                </a:solidFill>
              </a:rPr>
              <a:t>                                    </a:t>
            </a:r>
            <a:r>
              <a:rPr lang="fr-FR" sz="2400" dirty="0" smtClean="0">
                <a:latin typeface="Comic Sans MS" pitchFamily="66" charset="0"/>
              </a:rPr>
              <a:t> </a:t>
            </a:r>
            <a:r>
              <a:rPr lang="fr-FR" sz="2400" u="sng" dirty="0" smtClean="0">
                <a:latin typeface="Comic Sans MS" pitchFamily="66" charset="0"/>
              </a:rPr>
              <a:t>TI-RADS 2</a:t>
            </a:r>
            <a:endParaRPr lang="fr-FR" sz="2400" u="sng" dirty="0">
              <a:latin typeface="Comic Sans MS" pitchFamily="66" charset="0"/>
            </a:endParaRPr>
          </a:p>
        </p:txBody>
      </p:sp>
      <p:pic>
        <p:nvPicPr>
          <p:cNvPr id="6" name="Image 5" descr="gros kyste cloison.TIFF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39" t="15205" r="22076" b="7602"/>
          <a:stretch/>
        </p:blipFill>
        <p:spPr>
          <a:xfrm>
            <a:off x="5796136" y="2636912"/>
            <a:ext cx="2016224" cy="21375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7" cstate="print"/>
          <a:srcRect l="22144" t="58157" r="48916" b="21358"/>
          <a:stretch>
            <a:fillRect/>
          </a:stretch>
        </p:blipFill>
        <p:spPr bwMode="auto">
          <a:xfrm>
            <a:off x="4607497" y="548680"/>
            <a:ext cx="453650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 7" descr="NOD CALCIF KASPRZAK01.jpg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00" t="3311" r="59102" b="56669"/>
          <a:stretch/>
        </p:blipFill>
        <p:spPr>
          <a:xfrm>
            <a:off x="6804248" y="4941168"/>
            <a:ext cx="1880115" cy="1650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10" cstate="print"/>
          <a:srcRect l="23325" t="37672" r="49506" b="47696"/>
          <a:stretch>
            <a:fillRect/>
          </a:stretch>
        </p:blipFill>
        <p:spPr bwMode="auto">
          <a:xfrm>
            <a:off x="827584" y="4941168"/>
            <a:ext cx="5299789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TC FOCALE LARZILLIER.jpg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872" t="2249" r="23486" b="50806"/>
          <a:stretch/>
        </p:blipFill>
        <p:spPr>
          <a:xfrm>
            <a:off x="4716016" y="260648"/>
            <a:ext cx="2763937" cy="20514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 l="23916" t="60108" r="49506" b="17456"/>
          <a:stretch>
            <a:fillRect/>
          </a:stretch>
        </p:blipFill>
        <p:spPr bwMode="auto">
          <a:xfrm>
            <a:off x="251520" y="260648"/>
            <a:ext cx="4104456" cy="209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 l="22241" t="37319" r="50591" b="43172"/>
          <a:stretch>
            <a:fillRect/>
          </a:stretch>
        </p:blipFill>
        <p:spPr bwMode="auto">
          <a:xfrm>
            <a:off x="323528" y="4725144"/>
            <a:ext cx="4104456" cy="1892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 l="21651" t="53902" r="49409" b="29515"/>
          <a:stretch>
            <a:fillRect/>
          </a:stretch>
        </p:blipFill>
        <p:spPr bwMode="auto">
          <a:xfrm>
            <a:off x="251520" y="2492896"/>
            <a:ext cx="464319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4725144"/>
            <a:ext cx="259228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/>
          <a:srcRect l="44186" t="34920" r="22929" b="27769"/>
          <a:stretch>
            <a:fillRect/>
          </a:stretch>
        </p:blipFill>
        <p:spPr bwMode="auto">
          <a:xfrm>
            <a:off x="5148064" y="2420889"/>
            <a:ext cx="338437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20963" t="17188" r="21747" b="13554"/>
          <a:stretch>
            <a:fillRect/>
          </a:stretch>
        </p:blipFill>
        <p:spPr bwMode="auto">
          <a:xfrm>
            <a:off x="899591" y="476672"/>
            <a:ext cx="7575039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179512" y="0"/>
            <a:ext cx="8784976" cy="90872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2400" dirty="0" smtClean="0">
              <a:latin typeface="Comic Sans MS" pitchFamily="66" charset="0"/>
            </a:endParaRPr>
          </a:p>
          <a:p>
            <a:r>
              <a:rPr lang="fr-FR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TI-RADS 3 </a:t>
            </a:r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= Surveillance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" name="Image 2" descr="ISO BIDET01 CB.jpg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9" t="8316" r="50000" b="41412"/>
          <a:stretch/>
        </p:blipFill>
        <p:spPr>
          <a:xfrm>
            <a:off x="251520" y="3429000"/>
            <a:ext cx="2664296" cy="2232248"/>
          </a:xfrm>
          <a:prstGeom prst="rect">
            <a:avLst/>
          </a:prstGeom>
        </p:spPr>
      </p:pic>
      <p:pic>
        <p:nvPicPr>
          <p:cNvPr id="4" name="Image 3" descr="gros iso.jpg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773" t="19165" r="16963" b="18161"/>
          <a:stretch/>
        </p:blipFill>
        <p:spPr>
          <a:xfrm>
            <a:off x="3059832" y="3429000"/>
            <a:ext cx="3024336" cy="2232450"/>
          </a:xfrm>
          <a:prstGeom prst="rect">
            <a:avLst/>
          </a:prstGeom>
        </p:spPr>
      </p:pic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524628"/>
              </p:ext>
            </p:extLst>
          </p:nvPr>
        </p:nvGraphicFramePr>
        <p:xfrm>
          <a:off x="1043608" y="1124744"/>
          <a:ext cx="6840760" cy="245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43611"/>
                <a:gridCol w="2316323"/>
                <a:gridCol w="2280826"/>
              </a:tblGrid>
              <a:tr h="2239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CATEGORIE TI-RADS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SIGNIFICATION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RISQUE DE MALIGNITE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039470"/>
              </p:ext>
            </p:extLst>
          </p:nvPr>
        </p:nvGraphicFramePr>
        <p:xfrm>
          <a:off x="1043608" y="1412777"/>
          <a:ext cx="6840759" cy="4320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79791"/>
                <a:gridCol w="2280484"/>
                <a:gridCol w="2280484"/>
              </a:tblGrid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3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TRES PROBABLEMENT BENIN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&gt;0% et &lt;2%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0" y="2132856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bg1"/>
                </a:solidFill>
              </a:rPr>
              <a:t>- </a:t>
            </a:r>
            <a:r>
              <a:rPr lang="fr-FR" sz="2000" b="1" dirty="0" smtClean="0">
                <a:latin typeface="Comic Sans MS" pitchFamily="66" charset="0"/>
              </a:rPr>
              <a:t>Nodules </a:t>
            </a:r>
            <a:r>
              <a:rPr lang="fr-FR" sz="2000" b="1" dirty="0" err="1" smtClean="0">
                <a:latin typeface="Comic Sans MS" pitchFamily="66" charset="0"/>
              </a:rPr>
              <a:t>hyperéchogènes</a:t>
            </a:r>
            <a:r>
              <a:rPr lang="fr-FR" sz="2000" b="1" dirty="0" smtClean="0">
                <a:latin typeface="Comic Sans MS" pitchFamily="66" charset="0"/>
              </a:rPr>
              <a:t> ou </a:t>
            </a:r>
            <a:r>
              <a:rPr lang="fr-FR" sz="2000" b="1" dirty="0" err="1" smtClean="0">
                <a:latin typeface="Comic Sans MS" pitchFamily="66" charset="0"/>
              </a:rPr>
              <a:t>isoéchogènes</a:t>
            </a:r>
            <a:r>
              <a:rPr lang="fr-FR" sz="2000" b="1" dirty="0" smtClean="0">
                <a:latin typeface="Comic Sans MS" pitchFamily="66" charset="0"/>
              </a:rPr>
              <a:t>, solide ou mixte sans </a:t>
            </a:r>
            <a:r>
              <a:rPr lang="fr-FR" sz="2000" b="1" u="sng" dirty="0" err="1" smtClean="0">
                <a:latin typeface="Comic Sans MS" pitchFamily="66" charset="0"/>
              </a:rPr>
              <a:t>macrocalcifications</a:t>
            </a:r>
            <a:r>
              <a:rPr lang="fr-FR" sz="2000" b="1" dirty="0" smtClean="0">
                <a:latin typeface="Comic Sans MS" pitchFamily="66" charset="0"/>
              </a:rPr>
              <a:t> ni </a:t>
            </a:r>
            <a:r>
              <a:rPr lang="fr-FR" sz="2000" b="1" u="sng" dirty="0" smtClean="0">
                <a:latin typeface="Comic Sans MS" pitchFamily="66" charset="0"/>
              </a:rPr>
              <a:t>vascularisation centrale </a:t>
            </a:r>
            <a:r>
              <a:rPr lang="fr-FR" sz="2000" b="1" dirty="0" smtClean="0">
                <a:latin typeface="Comic Sans MS" pitchFamily="66" charset="0"/>
              </a:rPr>
              <a:t>et aucun des signes majeurs.</a:t>
            </a:r>
            <a:endParaRPr lang="fr-FR" sz="2000" b="1" dirty="0"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3429000"/>
            <a:ext cx="273630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8180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179512" y="0"/>
            <a:ext cx="8784976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dirty="0" smtClean="0">
                <a:latin typeface="Comic Sans MS" pitchFamily="66" charset="0"/>
              </a:rPr>
              <a:t>ET LE SCORE </a:t>
            </a:r>
            <a:r>
              <a:rPr lang="fr-F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TI-RADS 4A ? </a:t>
            </a:r>
            <a:r>
              <a:rPr lang="fr-FR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cytoponction</a:t>
            </a:r>
            <a:endParaRPr lang="fr-F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567324"/>
              </p:ext>
            </p:extLst>
          </p:nvPr>
        </p:nvGraphicFramePr>
        <p:xfrm>
          <a:off x="683569" y="755810"/>
          <a:ext cx="7776862" cy="3154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1762"/>
                <a:gridCol w="2592813"/>
                <a:gridCol w="2592287"/>
              </a:tblGrid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4A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FAIBLEMENT SUSPECT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≥2% et &lt;10%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82" r="1830" b="5678"/>
          <a:stretch/>
        </p:blipFill>
        <p:spPr bwMode="auto">
          <a:xfrm>
            <a:off x="3707904" y="3573016"/>
            <a:ext cx="5193856" cy="23309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915816" y="6165304"/>
            <a:ext cx="3465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smtClean="0"/>
              <a:t>Valeur de l’élastographie ?</a:t>
            </a:r>
            <a:endParaRPr lang="fr-FR" sz="2400" dirty="0"/>
          </a:p>
        </p:txBody>
      </p:sp>
      <p:sp>
        <p:nvSpPr>
          <p:cNvPr id="15" name="ZoneTexte 14"/>
          <p:cNvSpPr txBox="1"/>
          <p:nvPr/>
        </p:nvSpPr>
        <p:spPr>
          <a:xfrm>
            <a:off x="467544" y="1556792"/>
            <a:ext cx="86764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+mj-lt"/>
                <a:cs typeface="Adobe Arabic" pitchFamily="18" charset="-78"/>
              </a:rPr>
              <a:t>- </a:t>
            </a:r>
            <a:r>
              <a:rPr lang="fr-FR" sz="2400" dirty="0" smtClean="0">
                <a:latin typeface="Comic Sans MS" pitchFamily="66" charset="0"/>
                <a:cs typeface="Adobe Arabic" pitchFamily="18" charset="-78"/>
              </a:rPr>
              <a:t>Nodules iso ou </a:t>
            </a:r>
            <a:r>
              <a:rPr lang="fr-FR" sz="2400" dirty="0" err="1" smtClean="0">
                <a:latin typeface="Comic Sans MS" pitchFamily="66" charset="0"/>
                <a:cs typeface="Adobe Arabic" pitchFamily="18" charset="-78"/>
              </a:rPr>
              <a:t>hyperéchogènes</a:t>
            </a:r>
            <a:r>
              <a:rPr lang="fr-FR" sz="2400" dirty="0" smtClean="0">
                <a:latin typeface="Comic Sans MS" pitchFamily="66" charset="0"/>
                <a:cs typeface="Adobe Arabic" pitchFamily="18" charset="-78"/>
              </a:rPr>
              <a:t> avec une ou plusieurs </a:t>
            </a:r>
            <a:r>
              <a:rPr lang="fr-FR" sz="2400" dirty="0" err="1" smtClean="0">
                <a:latin typeface="Comic Sans MS" pitchFamily="66" charset="0"/>
                <a:cs typeface="Adobe Arabic" pitchFamily="18" charset="-78"/>
              </a:rPr>
              <a:t>macrocalcifications</a:t>
            </a:r>
            <a:r>
              <a:rPr lang="fr-FR" sz="2400" dirty="0" smtClean="0">
                <a:latin typeface="Comic Sans MS" pitchFamily="66" charset="0"/>
                <a:cs typeface="Adobe Arabic" pitchFamily="18" charset="-78"/>
              </a:rPr>
              <a:t> ou une vascularisation à prédominance centrale </a:t>
            </a:r>
          </a:p>
          <a:p>
            <a:pPr>
              <a:buFontTx/>
              <a:buChar char="-"/>
            </a:pPr>
            <a:r>
              <a:rPr lang="fr-FR" sz="2400" dirty="0" smtClean="0">
                <a:latin typeface="Comic Sans MS" pitchFamily="66" charset="0"/>
                <a:cs typeface="Adobe Arabic" pitchFamily="18" charset="-78"/>
              </a:rPr>
              <a:t> Nodule </a:t>
            </a:r>
            <a:r>
              <a:rPr lang="fr-FR" sz="2400" dirty="0" err="1" smtClean="0">
                <a:latin typeface="Comic Sans MS" pitchFamily="66" charset="0"/>
                <a:cs typeface="Adobe Arabic" pitchFamily="18" charset="-78"/>
              </a:rPr>
              <a:t>hypoéchogène</a:t>
            </a:r>
            <a:r>
              <a:rPr lang="fr-FR" sz="2400" dirty="0" smtClean="0">
                <a:latin typeface="Comic Sans MS" pitchFamily="66" charset="0"/>
                <a:cs typeface="Adobe Arabic" pitchFamily="18" charset="-78"/>
              </a:rPr>
              <a:t> comportant un halo </a:t>
            </a:r>
          </a:p>
          <a:p>
            <a:pPr>
              <a:buFontTx/>
              <a:buChar char="-"/>
            </a:pPr>
            <a:r>
              <a:rPr lang="fr-FR" sz="2400" dirty="0" smtClean="0">
                <a:latin typeface="Comic Sans MS" pitchFamily="66" charset="0"/>
                <a:cs typeface="Adobe Arabic" pitchFamily="18" charset="-78"/>
              </a:rPr>
              <a:t> Nodule </a:t>
            </a:r>
            <a:r>
              <a:rPr lang="fr-FR" sz="2400" dirty="0" err="1" smtClean="0">
                <a:latin typeface="Comic Sans MS" pitchFamily="66" charset="0"/>
                <a:cs typeface="Adobe Arabic" pitchFamily="18" charset="-78"/>
              </a:rPr>
              <a:t>hypoéchogène</a:t>
            </a:r>
            <a:r>
              <a:rPr lang="fr-FR" sz="2400" dirty="0" smtClean="0">
                <a:latin typeface="Comic Sans MS" pitchFamily="66" charset="0"/>
                <a:cs typeface="Adobe Arabic" pitchFamily="18" charset="-78"/>
              </a:rPr>
              <a:t> majoritairement kystique</a:t>
            </a:r>
          </a:p>
          <a:p>
            <a:pPr>
              <a:buFontTx/>
              <a:buChar char="-"/>
            </a:pPr>
            <a:endParaRPr lang="fr-FR" sz="2400" dirty="0" smtClean="0">
              <a:latin typeface="+mj-lt"/>
              <a:cs typeface="Adobe Arabic" pitchFamily="18" charset="-78"/>
            </a:endParaRPr>
          </a:p>
          <a:p>
            <a:pPr>
              <a:buFontTx/>
              <a:buChar char="-"/>
            </a:pPr>
            <a:endParaRPr lang="fr-FR" sz="2400" dirty="0">
              <a:latin typeface="+mj-lt"/>
              <a:cs typeface="Adobe Arabic" pitchFamily="18" charset="-78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l="36910" t="75226" r="51278" b="11029"/>
          <a:stretch>
            <a:fillRect/>
          </a:stretch>
        </p:blipFill>
        <p:spPr bwMode="auto">
          <a:xfrm>
            <a:off x="251520" y="3573016"/>
            <a:ext cx="3394663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435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179512" y="0"/>
            <a:ext cx="8784976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dirty="0" smtClean="0">
                <a:latin typeface="Comic Sans MS" pitchFamily="66" charset="0"/>
              </a:rPr>
              <a:t>ET LE SCORE </a:t>
            </a:r>
            <a:r>
              <a:rPr lang="fr-F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TI-RADS 4B ? </a:t>
            </a:r>
            <a:r>
              <a:rPr lang="fr-FR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cytoponction</a:t>
            </a:r>
            <a:endParaRPr lang="fr-F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905895"/>
              </p:ext>
            </p:extLst>
          </p:nvPr>
        </p:nvGraphicFramePr>
        <p:xfrm>
          <a:off x="683568" y="908720"/>
          <a:ext cx="7776862" cy="3154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1762"/>
                <a:gridCol w="2592550"/>
                <a:gridCol w="2592550"/>
              </a:tblGrid>
              <a:tr h="2773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4B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SUSPICION </a:t>
                      </a:r>
                      <a:r>
                        <a:rPr lang="fr-FR" sz="1400" dirty="0" smtClean="0">
                          <a:effectLst/>
                        </a:rPr>
                        <a:t> INTERMEDIAIRE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≥10% et &lt;50%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9" t="42178" r="19806"/>
          <a:stretch/>
        </p:blipFill>
        <p:spPr bwMode="auto">
          <a:xfrm>
            <a:off x="1115616" y="3645024"/>
            <a:ext cx="2952328" cy="2266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771800" y="6396335"/>
            <a:ext cx="3465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smtClean="0">
                <a:solidFill>
                  <a:schemeClr val="bg1"/>
                </a:solidFill>
              </a:rPr>
              <a:t>Valeur de l’élastographie ?</a:t>
            </a:r>
            <a:endParaRPr lang="fr-FR" sz="2400" dirty="0">
              <a:solidFill>
                <a:schemeClr val="bg1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0" y="1772816"/>
            <a:ext cx="10044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fr-FR" sz="2000" dirty="0" smtClean="0"/>
              <a:t> </a:t>
            </a:r>
            <a:r>
              <a:rPr lang="fr-FR" sz="2000" dirty="0" smtClean="0">
                <a:latin typeface="Comic Sans MS" pitchFamily="66" charset="0"/>
              </a:rPr>
              <a:t>Nodule </a:t>
            </a:r>
            <a:r>
              <a:rPr lang="fr-FR" sz="2000" dirty="0" err="1" smtClean="0">
                <a:latin typeface="Comic Sans MS" pitchFamily="66" charset="0"/>
              </a:rPr>
              <a:t>hypoéchogène</a:t>
            </a:r>
            <a:r>
              <a:rPr lang="fr-FR" sz="2000" dirty="0" smtClean="0">
                <a:latin typeface="Comic Sans MS" pitchFamily="66" charset="0"/>
              </a:rPr>
              <a:t> solide sans halo (pas fortement </a:t>
            </a:r>
            <a:r>
              <a:rPr lang="fr-FR" sz="2000" dirty="0" err="1" smtClean="0">
                <a:latin typeface="Comic Sans MS" pitchFamily="66" charset="0"/>
              </a:rPr>
              <a:t>hypoéchogène</a:t>
            </a:r>
            <a:r>
              <a:rPr lang="fr-FR" sz="2000" dirty="0" smtClean="0">
                <a:latin typeface="Comic Sans MS" pitchFamily="66" charset="0"/>
              </a:rPr>
              <a:t>)</a:t>
            </a:r>
          </a:p>
          <a:p>
            <a:pPr>
              <a:buFontTx/>
              <a:buChar char="-"/>
            </a:pPr>
            <a:r>
              <a:rPr lang="fr-FR" sz="2000" dirty="0" smtClean="0">
                <a:latin typeface="Comic Sans MS" pitchFamily="66" charset="0"/>
              </a:rPr>
              <a:t> Nodule </a:t>
            </a:r>
            <a:r>
              <a:rPr lang="fr-FR" sz="2000" dirty="0" err="1" smtClean="0">
                <a:latin typeface="Comic Sans MS" pitchFamily="66" charset="0"/>
              </a:rPr>
              <a:t>hypoéchogène</a:t>
            </a:r>
            <a:r>
              <a:rPr lang="fr-FR" sz="2000" dirty="0" smtClean="0">
                <a:latin typeface="Comic Sans MS" pitchFamily="66" charset="0"/>
              </a:rPr>
              <a:t> majoritairement tissulaire</a:t>
            </a:r>
          </a:p>
          <a:p>
            <a:pPr>
              <a:buFontTx/>
              <a:buChar char="-"/>
            </a:pPr>
            <a:r>
              <a:rPr lang="fr-FR" sz="2000" dirty="0" smtClean="0">
                <a:latin typeface="Comic Sans MS" pitchFamily="66" charset="0"/>
              </a:rPr>
              <a:t> Nodule </a:t>
            </a:r>
            <a:r>
              <a:rPr lang="fr-FR" sz="2000" dirty="0" err="1" smtClean="0">
                <a:latin typeface="Comic Sans MS" pitchFamily="66" charset="0"/>
              </a:rPr>
              <a:t>hypoéchogène</a:t>
            </a:r>
            <a:r>
              <a:rPr lang="fr-FR" sz="2000" dirty="0" smtClean="0">
                <a:latin typeface="Comic Sans MS" pitchFamily="66" charset="0"/>
              </a:rPr>
              <a:t> avec vascularisation centrale et ou    </a:t>
            </a:r>
          </a:p>
          <a:p>
            <a:r>
              <a:rPr lang="fr-FR" sz="2000" dirty="0" smtClean="0">
                <a:latin typeface="Comic Sans MS" pitchFamily="66" charset="0"/>
              </a:rPr>
              <a:t>   </a:t>
            </a:r>
            <a:r>
              <a:rPr lang="fr-FR" sz="2000" dirty="0" err="1" smtClean="0">
                <a:latin typeface="Comic Sans MS" pitchFamily="66" charset="0"/>
              </a:rPr>
              <a:t>macrocalcification</a:t>
            </a:r>
            <a:endParaRPr lang="fr-FR" sz="2000" dirty="0" smtClean="0"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645024"/>
            <a:ext cx="3129948" cy="23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435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Autofit/>
          </a:bodyPr>
          <a:lstStyle/>
          <a:p>
            <a:r>
              <a:rPr lang="fr-FR" sz="2800" dirty="0" smtClean="0">
                <a:solidFill>
                  <a:srgbClr val="FFFF00"/>
                </a:solidFill>
              </a:rPr>
              <a:t/>
            </a:r>
            <a:br>
              <a:rPr lang="fr-FR" sz="2800" dirty="0" smtClean="0">
                <a:solidFill>
                  <a:srgbClr val="FFFF00"/>
                </a:solidFill>
              </a:rPr>
            </a:br>
            <a:r>
              <a:rPr lang="fr-F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TI-RADS 4C = </a:t>
            </a:r>
            <a:r>
              <a:rPr lang="fr-FR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cytoponction</a:t>
            </a:r>
            <a:endParaRPr lang="fr-F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" name="LEGRAND01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>
            <a:lum bright="20000" contrast="20000"/>
          </a:blip>
          <a:srcRect l="12539" t="14283" r="13771" b="12125"/>
          <a:stretch/>
        </p:blipFill>
        <p:spPr>
          <a:xfrm>
            <a:off x="6372200" y="1772816"/>
            <a:ext cx="2520280" cy="20727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Image 3" descr="MICROCALC NODULE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2" r="49604" b="39934"/>
          <a:stretch/>
        </p:blipFill>
        <p:spPr>
          <a:xfrm>
            <a:off x="251520" y="4079729"/>
            <a:ext cx="2808312" cy="24036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Image 4" descr="CONT MERNIER.jpg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94" t="16165" r="56133" b="40177"/>
          <a:stretch/>
        </p:blipFill>
        <p:spPr>
          <a:xfrm>
            <a:off x="3385882" y="3977826"/>
            <a:ext cx="2783958" cy="2505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Image 5" descr="PLUS EPAIS QUE LARGE BONNAUD.tif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11257" r="2365" b="3359"/>
          <a:stretch/>
        </p:blipFill>
        <p:spPr>
          <a:xfrm>
            <a:off x="6385616" y="3977826"/>
            <a:ext cx="2357365" cy="24740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482592"/>
              </p:ext>
            </p:extLst>
          </p:nvPr>
        </p:nvGraphicFramePr>
        <p:xfrm>
          <a:off x="1187624" y="1403882"/>
          <a:ext cx="6958458" cy="3154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9016"/>
                <a:gridCol w="2319721"/>
                <a:gridCol w="2319721"/>
              </a:tblGrid>
              <a:tr h="2249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4C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TRES SUSPECT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≥50% et &lt;95%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904893"/>
              </p:ext>
            </p:extLst>
          </p:nvPr>
        </p:nvGraphicFramePr>
        <p:xfrm>
          <a:off x="1187625" y="1196752"/>
          <a:ext cx="6948265" cy="245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5619"/>
                <a:gridCol w="2316323"/>
                <a:gridCol w="2316323"/>
              </a:tblGrid>
              <a:tr h="2239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CATEGORIE TI-RADS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SIGNIFICATION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RISQUE DE MALIGNITE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ZoneTexte 8"/>
          <p:cNvSpPr txBox="1"/>
          <p:nvPr/>
        </p:nvSpPr>
        <p:spPr>
          <a:xfrm>
            <a:off x="0" y="1988840"/>
            <a:ext cx="6408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fr-FR" sz="2400" b="1" dirty="0" smtClean="0">
                <a:latin typeface="Comic Sans MS" pitchFamily="66" charset="0"/>
              </a:rPr>
              <a:t> </a:t>
            </a:r>
            <a:r>
              <a:rPr lang="fr-FR" sz="2400" b="1" dirty="0" err="1" smtClean="0">
                <a:latin typeface="Comic Sans MS" pitchFamily="66" charset="0"/>
              </a:rPr>
              <a:t>Microcalcifications</a:t>
            </a:r>
            <a:endParaRPr lang="fr-FR" sz="2400" b="1" dirty="0" smtClean="0">
              <a:latin typeface="Comic Sans MS" pitchFamily="66" charset="0"/>
            </a:endParaRPr>
          </a:p>
          <a:p>
            <a:pPr>
              <a:buFontTx/>
              <a:buChar char="-"/>
            </a:pPr>
            <a:r>
              <a:rPr lang="fr-FR" sz="2400" b="1" dirty="0" smtClean="0">
                <a:latin typeface="Comic Sans MS" pitchFamily="66" charset="0"/>
              </a:rPr>
              <a:t> </a:t>
            </a:r>
            <a:r>
              <a:rPr lang="fr-FR" sz="2400" b="1" dirty="0" err="1" smtClean="0">
                <a:latin typeface="Comic Sans MS" pitchFamily="66" charset="0"/>
              </a:rPr>
              <a:t>Hypoéchogènicité</a:t>
            </a:r>
            <a:r>
              <a:rPr lang="fr-FR" sz="2400" b="1" dirty="0" smtClean="0">
                <a:latin typeface="Comic Sans MS" pitchFamily="66" charset="0"/>
              </a:rPr>
              <a:t> marquée</a:t>
            </a:r>
          </a:p>
          <a:p>
            <a:pPr>
              <a:buFontTx/>
              <a:buChar char="-"/>
            </a:pPr>
            <a:r>
              <a:rPr lang="fr-FR" sz="2400" b="1" dirty="0" smtClean="0">
                <a:latin typeface="Comic Sans MS" pitchFamily="66" charset="0"/>
              </a:rPr>
              <a:t> Contours </a:t>
            </a:r>
            <a:r>
              <a:rPr lang="fr-FR" sz="2400" b="1" dirty="0" err="1" smtClean="0">
                <a:latin typeface="Comic Sans MS" pitchFamily="66" charset="0"/>
              </a:rPr>
              <a:t>anguleuxou</a:t>
            </a:r>
            <a:r>
              <a:rPr lang="fr-FR" sz="2400" b="1" dirty="0" smtClean="0">
                <a:latin typeface="Comic Sans MS" pitchFamily="66" charset="0"/>
              </a:rPr>
              <a:t> lobulés</a:t>
            </a:r>
          </a:p>
          <a:p>
            <a:pPr>
              <a:buFontTx/>
              <a:buChar char="-"/>
            </a:pPr>
            <a:r>
              <a:rPr lang="fr-FR" sz="2400" b="1" dirty="0" smtClean="0">
                <a:latin typeface="Comic Sans MS" pitchFamily="66" charset="0"/>
              </a:rPr>
              <a:t> Epaisseur plus importante que la largeur</a:t>
            </a:r>
            <a:endParaRPr lang="fr-FR" sz="2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509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284984"/>
            <a:ext cx="3511448" cy="2276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635896" y="764704"/>
            <a:ext cx="22092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TI-RADS 5</a:t>
            </a:r>
            <a:endParaRPr lang="fr-FR" sz="2400" b="1" dirty="0">
              <a:latin typeface="Comic Sans MS" pitchFamily="66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755576" y="1484784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 </a:t>
            </a:r>
            <a:r>
              <a:rPr lang="fr-FR" dirty="0" smtClean="0">
                <a:latin typeface="Comic Sans MS" pitchFamily="66" charset="0"/>
              </a:rPr>
              <a:t>Plusieurs signes scorées 4 C et ou associées a des adénopathies cervicales d’aspect évocateur d’une atteinte métastatique </a:t>
            </a:r>
            <a:r>
              <a:rPr lang="fr-FR" dirty="0" err="1" smtClean="0">
                <a:latin typeface="Comic Sans MS" pitchFamily="66" charset="0"/>
              </a:rPr>
              <a:t>gg</a:t>
            </a:r>
            <a:endParaRPr lang="fr-FR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2033588"/>
            <a:ext cx="8893175" cy="4824412"/>
          </a:xfrm>
        </p:spPr>
        <p:txBody>
          <a:bodyPr>
            <a:normAutofit/>
          </a:bodyPr>
          <a:lstStyle/>
          <a:p>
            <a:pPr eaLnBrk="1" hangingPunct="1"/>
            <a:r>
              <a:rPr lang="fr-FR" sz="2800" dirty="0" smtClean="0">
                <a:latin typeface="Comic Sans MS" pitchFamily="66" charset="0"/>
              </a:rPr>
              <a:t>Sémiologie échographique à connaître</a:t>
            </a:r>
          </a:p>
          <a:p>
            <a:pPr eaLnBrk="1" hangingPunct="1"/>
            <a:r>
              <a:rPr lang="fr-FR" sz="2800" dirty="0" smtClean="0">
                <a:latin typeface="Comic Sans MS" pitchFamily="66" charset="0"/>
              </a:rPr>
              <a:t>Si malignité suspecte        </a:t>
            </a:r>
            <a:r>
              <a:rPr lang="fr-FR" sz="2800" dirty="0" err="1" smtClean="0">
                <a:latin typeface="Comic Sans MS" pitchFamily="66" charset="0"/>
              </a:rPr>
              <a:t>cytoponction</a:t>
            </a:r>
            <a:endParaRPr lang="fr-FR" sz="2800" dirty="0" smtClean="0">
              <a:latin typeface="Comic Sans MS" pitchFamily="66" charset="0"/>
            </a:endParaRPr>
          </a:p>
          <a:p>
            <a:pPr eaLnBrk="1" hangingPunct="1"/>
            <a:r>
              <a:rPr lang="fr-FR" sz="2800" dirty="0" smtClean="0">
                <a:latin typeface="Comic Sans MS" pitchFamily="66" charset="0"/>
              </a:rPr>
              <a:t>Confrontation nécessaire au contexte clinique</a:t>
            </a:r>
          </a:p>
          <a:p>
            <a:pPr eaLnBrk="1" hangingPunct="1">
              <a:buNone/>
            </a:pPr>
            <a:r>
              <a:rPr lang="fr-FR" sz="2800" dirty="0">
                <a:latin typeface="Comic Sans MS" pitchFamily="66" charset="0"/>
              </a:rPr>
              <a:t> </a:t>
            </a:r>
            <a:r>
              <a:rPr lang="fr-FR" sz="2800" dirty="0" smtClean="0">
                <a:latin typeface="Comic Sans MS" pitchFamily="66" charset="0"/>
              </a:rPr>
              <a:t>  et biologique </a:t>
            </a:r>
          </a:p>
          <a:p>
            <a:pPr eaLnBrk="1" hangingPunct="1"/>
            <a:r>
              <a:rPr lang="fr-FR" sz="2800" dirty="0" smtClean="0">
                <a:latin typeface="Comic Sans MS" pitchFamily="66" charset="0"/>
              </a:rPr>
              <a:t>TDM-IRM: </a:t>
            </a:r>
          </a:p>
          <a:p>
            <a:pPr lvl="1" eaLnBrk="1" hangingPunct="1"/>
            <a:r>
              <a:rPr lang="fr-FR" dirty="0" smtClean="0">
                <a:latin typeface="Comic Sans MS" pitchFamily="66" charset="0"/>
              </a:rPr>
              <a:t>bilan opérabilité des grosses tumeurs </a:t>
            </a:r>
          </a:p>
          <a:p>
            <a:pPr lvl="1" eaLnBrk="1" hangingPunct="1">
              <a:buNone/>
            </a:pPr>
            <a:r>
              <a:rPr lang="fr-FR" dirty="0">
                <a:latin typeface="Comic Sans MS" pitchFamily="66" charset="0"/>
              </a:rPr>
              <a:t> </a:t>
            </a:r>
            <a:r>
              <a:rPr lang="fr-FR" dirty="0" smtClean="0">
                <a:latin typeface="Comic Sans MS" pitchFamily="66" charset="0"/>
              </a:rPr>
              <a:t>   ( cou + thorax) </a:t>
            </a:r>
          </a:p>
          <a:p>
            <a:pPr lvl="1" eaLnBrk="1" hangingPunct="1"/>
            <a:r>
              <a:rPr lang="fr-FR" dirty="0" smtClean="0">
                <a:latin typeface="Comic Sans MS" pitchFamily="66" charset="0"/>
              </a:rPr>
              <a:t>diagnostic des pseudotumeurs </a:t>
            </a:r>
          </a:p>
          <a:p>
            <a:pPr eaLnBrk="1" hangingPunct="1"/>
            <a:endParaRPr lang="fr-FR" sz="2800" dirty="0" smtClean="0">
              <a:latin typeface="Comic Sans MS" pitchFamily="66" charset="0"/>
            </a:endParaRPr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>
            <a:off x="4644008" y="2852936"/>
            <a:ext cx="576262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323528" y="620688"/>
            <a:ext cx="8229600" cy="1143000"/>
          </a:xfrm>
        </p:spPr>
        <p:txBody>
          <a:bodyPr/>
          <a:lstStyle/>
          <a:p>
            <a:r>
              <a:rPr lang="fr-FR" dirty="0" smtClean="0">
                <a:latin typeface="Comic Sans MS" pitchFamily="66" charset="0"/>
              </a:rPr>
              <a:t>Conclusion</a:t>
            </a:r>
            <a:endParaRPr lang="fr-FR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16828" t="25967" r="17613" b="14530"/>
          <a:stretch>
            <a:fillRect/>
          </a:stretch>
        </p:blipFill>
        <p:spPr bwMode="auto">
          <a:xfrm>
            <a:off x="395536" y="1412776"/>
            <a:ext cx="842493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2195736" y="404664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                 </a:t>
            </a:r>
            <a:r>
              <a:rPr lang="fr-FR" sz="3600" b="1" dirty="0" err="1" smtClean="0">
                <a:latin typeface="Comic Sans MS" pitchFamily="66" charset="0"/>
              </a:rPr>
              <a:t>Echogènicité</a:t>
            </a:r>
            <a:r>
              <a:rPr lang="fr-FR" sz="3600" b="1" dirty="0" smtClean="0">
                <a:latin typeface="Comic Sans MS" pitchFamily="66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20372" t="20114" r="17023" b="22333"/>
          <a:stretch>
            <a:fillRect/>
          </a:stretch>
        </p:blipFill>
        <p:spPr bwMode="auto">
          <a:xfrm>
            <a:off x="395536" y="980728"/>
            <a:ext cx="8280920" cy="460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19191" t="18163" r="16432" b="24284"/>
          <a:stretch>
            <a:fillRect/>
          </a:stretch>
        </p:blipFill>
        <p:spPr bwMode="auto">
          <a:xfrm>
            <a:off x="827584" y="1052736"/>
            <a:ext cx="7848872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19191" t="18163" r="17613" b="18431"/>
          <a:stretch>
            <a:fillRect/>
          </a:stretch>
        </p:blipFill>
        <p:spPr bwMode="auto">
          <a:xfrm>
            <a:off x="899592" y="1268760"/>
            <a:ext cx="770485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599</Words>
  <Application>Microsoft Office PowerPoint</Application>
  <PresentationFormat>Affichage à l'écran (4:3)</PresentationFormat>
  <Paragraphs>158</Paragraphs>
  <Slides>55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55</vt:i4>
      </vt:variant>
    </vt:vector>
  </HeadingPairs>
  <TitlesOfParts>
    <vt:vector size="61" baseType="lpstr">
      <vt:lpstr>Adobe Arabic</vt:lpstr>
      <vt:lpstr>Arial</vt:lpstr>
      <vt:lpstr>Calibri</vt:lpstr>
      <vt:lpstr>Comic Sans MS</vt:lpstr>
      <vt:lpstr>Times New Roman</vt:lpstr>
      <vt:lpstr>Thème Office</vt:lpstr>
      <vt:lpstr>Caractéristiques échographiques du nodule thyroïdien  </vt:lpstr>
      <vt:lpstr>Lexique echographique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 ÉVOLUTION ET RÉVOLUTIONS</vt:lpstr>
      <vt:lpstr>Présentation PowerPoint</vt:lpstr>
      <vt:lpstr>Présentation PowerPoint</vt:lpstr>
      <vt:lpstr>Présentation PowerPoint</vt:lpstr>
      <vt:lpstr>Présentation PowerPoint</vt:lpstr>
      <vt:lpstr>TI-RADS</vt:lpstr>
      <vt:lpstr>Présentation PowerPoint</vt:lpstr>
      <vt:lpstr> TI-RADS 2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TI-RADS 4C = cytoponction</vt:lpstr>
      <vt:lpstr>Présentation PowerPoint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THYROIDE </dc:title>
  <dc:creator>inter</dc:creator>
  <cp:lastModifiedBy>mariem ouali idrissi</cp:lastModifiedBy>
  <cp:revision>187</cp:revision>
  <dcterms:created xsi:type="dcterms:W3CDTF">2014-01-24T17:58:46Z</dcterms:created>
  <dcterms:modified xsi:type="dcterms:W3CDTF">2014-04-16T18:47:10Z</dcterms:modified>
</cp:coreProperties>
</file>