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56" r:id="rId2"/>
    <p:sldId id="257" r:id="rId3"/>
    <p:sldId id="269" r:id="rId4"/>
    <p:sldId id="258" r:id="rId5"/>
    <p:sldId id="260" r:id="rId6"/>
    <p:sldId id="261" r:id="rId7"/>
    <p:sldId id="268" r:id="rId8"/>
    <p:sldId id="262" r:id="rId9"/>
    <p:sldId id="263" r:id="rId10"/>
    <p:sldId id="264" r:id="rId11"/>
    <p:sldId id="270" r:id="rId12"/>
    <p:sldId id="271" r:id="rId13"/>
    <p:sldId id="267" r:id="rId14"/>
    <p:sldId id="265" r:id="rId15"/>
    <p:sldId id="266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5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504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829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8746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5833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620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811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7409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664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228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176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09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64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902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5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055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4496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450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032ADE27-23C8-4749-B329-9015A218B7A8}" type="datetimeFigureOut">
              <a:rPr lang="fr-FR" smtClean="0"/>
              <a:t>16/04/2014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618FB34-B49F-4F1B-895E-3DA57E3007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6381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09799" y="2078637"/>
            <a:ext cx="9144000" cy="1641490"/>
          </a:xfrm>
        </p:spPr>
        <p:txBody>
          <a:bodyPr/>
          <a:lstStyle/>
          <a:p>
            <a:r>
              <a:rPr lang="fr-FR" dirty="0" smtClean="0"/>
              <a:t>Thyroïdite ou cancer?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209799" y="4648532"/>
            <a:ext cx="9144000" cy="754025"/>
          </a:xfrm>
        </p:spPr>
        <p:txBody>
          <a:bodyPr>
            <a:normAutofit fontScale="32500" lnSpcReduction="20000"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</a:rPr>
              <a:t>Y DAROUASSI, M TOUATI, M CHIHANI, K NADOUR, B BOUAITY, </a:t>
            </a:r>
          </a:p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</a:rPr>
              <a:t>H AMMAR.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</a:rPr>
              <a:t>Service d’oto-rhino-laryngologie et chirurgie cervico-faciale. Hôpital Militaire Avicenne. Marrakech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403" y="1690688"/>
            <a:ext cx="7409194" cy="39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8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Faible grossissement</a:t>
            </a:r>
          </a:p>
          <a:p>
            <a:r>
              <a:rPr lang="fr-FR" dirty="0" smtClean="0"/>
              <a:t>Tissu thyroïdien</a:t>
            </a:r>
          </a:p>
          <a:p>
            <a:r>
              <a:rPr lang="fr-FR" dirty="0" smtClean="0"/>
              <a:t>Infiltrat lymphoïde dense et diffus avec vésicules thyroïdiennes atrophiques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18451" y="1825625"/>
            <a:ext cx="5374766" cy="402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7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Fort grossissement</a:t>
            </a:r>
          </a:p>
          <a:p>
            <a:r>
              <a:rPr lang="fr-FR" dirty="0" smtClean="0"/>
              <a:t>Cellules </a:t>
            </a:r>
            <a:r>
              <a:rPr lang="fr-FR" dirty="0" err="1" smtClean="0"/>
              <a:t>oncocytaires</a:t>
            </a:r>
            <a:r>
              <a:rPr lang="fr-FR" dirty="0" smtClean="0"/>
              <a:t>: avec cytoplasme large éosinophile faiblement granulaire  </a:t>
            </a:r>
          </a:p>
          <a:p>
            <a:r>
              <a:rPr lang="fr-FR" dirty="0" smtClean="0"/>
              <a:t>Infiltrat lymphoïde diffus.</a:t>
            </a: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60068" y="1825625"/>
            <a:ext cx="5000627" cy="374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 err="1"/>
              <a:t>Thyroidïte</a:t>
            </a:r>
            <a:r>
              <a:rPr lang="fr-FR" b="1" dirty="0"/>
              <a:t> lymphocytaire chronique (Hashimoto)</a:t>
            </a:r>
            <a:endParaRPr lang="fr-FR" dirty="0"/>
          </a:p>
          <a:p>
            <a:r>
              <a:rPr lang="fr-FR" dirty="0"/>
              <a:t>L'augmentation du corps thyroïde est en principe homogène mais peut prendre une forme </a:t>
            </a:r>
            <a:r>
              <a:rPr lang="fr-FR" dirty="0" err="1"/>
              <a:t>multinodulaire</a:t>
            </a:r>
            <a:r>
              <a:rPr lang="fr-FR" dirty="0"/>
              <a:t>. L'affection sera confirmée par la recherche d'anticorps antithyroïdiens.</a:t>
            </a:r>
          </a:p>
          <a:p>
            <a:r>
              <a:rPr lang="fr-FR" dirty="0"/>
              <a:t>L'évolution se fait progressivement vers l'hypothyroïdie, mais il faut surtout redouter l'évolution vers le lymphome (ou la coexistence avec celui-ci). </a:t>
            </a:r>
            <a:endParaRPr lang="fr-FR" dirty="0" smtClean="0"/>
          </a:p>
          <a:p>
            <a:r>
              <a:rPr lang="fr-FR" dirty="0" smtClean="0"/>
              <a:t>De </a:t>
            </a:r>
            <a:r>
              <a:rPr lang="fr-FR" dirty="0"/>
              <a:t>même, une </a:t>
            </a:r>
            <a:r>
              <a:rPr lang="fr-FR" u="sng" dirty="0"/>
              <a:t>association avec un carcinome est possible</a:t>
            </a:r>
            <a:r>
              <a:rPr lang="fr-FR" dirty="0"/>
              <a:t>, mais la signification d'une infiltration lymphocytaire </a:t>
            </a:r>
            <a:r>
              <a:rPr lang="fr-FR" dirty="0" err="1"/>
              <a:t>péritumorale</a:t>
            </a:r>
            <a:r>
              <a:rPr lang="fr-FR" dirty="0"/>
              <a:t> est discutée, et peut même être considérée comme un élément de pronostic favorable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226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 smtClean="0"/>
              <a:t>Anapath</a:t>
            </a:r>
          </a:p>
          <a:p>
            <a:r>
              <a:rPr lang="fr-FR" dirty="0" smtClean="0"/>
              <a:t>Infiltration de lymphocytes matures soit diffuse soit sous forme de follicules à centres germinatifs hyperplasiques. </a:t>
            </a:r>
          </a:p>
          <a:p>
            <a:r>
              <a:rPr lang="fr-FR" dirty="0" smtClean="0"/>
              <a:t>En association: on met en évidence des plasmocytes, des histiocytes et même des cellules géantes. </a:t>
            </a:r>
          </a:p>
          <a:p>
            <a:r>
              <a:rPr lang="fr-FR" dirty="0" smtClean="0"/>
              <a:t>Ces dernières sont visibles au sein des vésicules mais elles restent peu nombreuses et ne s’accompagnent pas de réaction granulomateuse ni de polynucléaires.</a:t>
            </a:r>
          </a:p>
          <a:p>
            <a:r>
              <a:rPr lang="fr-FR" dirty="0" smtClean="0"/>
              <a:t>modifications de l'épithélium vésiculaire : atrophie des vésicules et métaplasie </a:t>
            </a:r>
            <a:r>
              <a:rPr lang="fr-FR" dirty="0" err="1" smtClean="0"/>
              <a:t>oxyphile</a:t>
            </a:r>
            <a:r>
              <a:rPr lang="fr-FR" dirty="0" smtClean="0"/>
              <a:t> de l’épithélium vésiculaire.</a:t>
            </a:r>
          </a:p>
          <a:p>
            <a:r>
              <a:rPr lang="fr-FR" dirty="0" smtClean="0"/>
              <a:t>sclérose d'importance variable à disposition lobulaire ou pseudo nodulaire.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73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 smtClean="0"/>
              <a:t>DIAGNOSTIC DIFFERENTIEL :                </a:t>
            </a:r>
          </a:p>
          <a:p>
            <a:r>
              <a:rPr lang="fr-FR" dirty="0" smtClean="0"/>
              <a:t>Lymphome malin :</a:t>
            </a:r>
          </a:p>
          <a:p>
            <a:pPr marL="457200" lvl="1" indent="0">
              <a:buNone/>
            </a:pPr>
            <a:r>
              <a:rPr lang="fr-FR" dirty="0" smtClean="0"/>
              <a:t>- l’infiltration lymphocytaire est confinée à la glande et n’atteint pas la capsule ni les tissus </a:t>
            </a:r>
            <a:r>
              <a:rPr lang="fr-FR" dirty="0" err="1" smtClean="0"/>
              <a:t>périthyroïdiens</a:t>
            </a:r>
            <a:r>
              <a:rPr lang="fr-FR" dirty="0" smtClean="0"/>
              <a:t>.</a:t>
            </a:r>
          </a:p>
          <a:p>
            <a:pPr marL="457200" lvl="1" indent="0">
              <a:buNone/>
            </a:pPr>
            <a:r>
              <a:rPr lang="fr-FR" dirty="0" smtClean="0"/>
              <a:t>- Il n’y a pas de colonisation des vésicules thyroïdiennes par les lymphocytes (sauf quelques rares aspects isolés).</a:t>
            </a:r>
          </a:p>
          <a:p>
            <a:pPr marL="457200" lvl="1" indent="0">
              <a:buNone/>
            </a:pPr>
            <a:r>
              <a:rPr lang="fr-FR" dirty="0" smtClean="0"/>
              <a:t>- profil </a:t>
            </a:r>
            <a:r>
              <a:rPr lang="fr-FR" dirty="0" err="1" smtClean="0"/>
              <a:t>immunohistochimique</a:t>
            </a:r>
            <a:r>
              <a:rPr lang="fr-FR" dirty="0" smtClean="0"/>
              <a:t> monoclonal.</a:t>
            </a:r>
          </a:p>
          <a:p>
            <a:r>
              <a:rPr lang="fr-FR" dirty="0" smtClean="0"/>
              <a:t>Carcinome Papillaire : </a:t>
            </a:r>
          </a:p>
          <a:p>
            <a:pPr marL="457200" lvl="1" indent="0">
              <a:buNone/>
            </a:pPr>
            <a:r>
              <a:rPr lang="fr-FR" dirty="0" smtClean="0"/>
              <a:t>la présence de quelques foyers de clarification nucléaire des cellules </a:t>
            </a:r>
            <a:r>
              <a:rPr lang="fr-FR" dirty="0" err="1" smtClean="0"/>
              <a:t>oncocytaires</a:t>
            </a:r>
            <a:r>
              <a:rPr lang="fr-FR" dirty="0" smtClean="0"/>
              <a:t> doit être différenciée des signes de cancer papillaire dans ce contexte inflammatoire.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745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Observation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038600" cy="4351338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Patiente de 57 </a:t>
            </a:r>
            <a:r>
              <a:rPr lang="fr-FR" dirty="0"/>
              <a:t>ans</a:t>
            </a:r>
          </a:p>
          <a:p>
            <a:r>
              <a:rPr lang="fr-FR" dirty="0"/>
              <a:t>Sans </a:t>
            </a:r>
            <a:r>
              <a:rPr lang="fr-FR" dirty="0" smtClean="0"/>
              <a:t>antécédents </a:t>
            </a:r>
            <a:r>
              <a:rPr lang="fr-FR" dirty="0"/>
              <a:t>pathologiques </a:t>
            </a:r>
            <a:r>
              <a:rPr lang="fr-FR" dirty="0" smtClean="0"/>
              <a:t>notables</a:t>
            </a:r>
          </a:p>
          <a:p>
            <a:r>
              <a:rPr lang="fr-FR" dirty="0" smtClean="0"/>
              <a:t>GMN</a:t>
            </a:r>
            <a:endParaRPr lang="fr-FR" dirty="0"/>
          </a:p>
          <a:p>
            <a:r>
              <a:rPr lang="fr-FR" dirty="0" smtClean="0"/>
              <a:t>20/01/14 LID:</a:t>
            </a:r>
            <a:r>
              <a:rPr lang="fr-FR" dirty="0"/>
              <a:t> </a:t>
            </a:r>
            <a:r>
              <a:rPr lang="fr-FR" dirty="0" smtClean="0"/>
              <a:t>dissection laborieuse.</a:t>
            </a:r>
          </a:p>
          <a:p>
            <a:r>
              <a:rPr lang="fr-FR" dirty="0" smtClean="0"/>
              <a:t>CMT</a:t>
            </a:r>
          </a:p>
          <a:p>
            <a:r>
              <a:rPr lang="fr-FR" dirty="0" smtClean="0"/>
              <a:t>Adressée </a:t>
            </a:r>
            <a:r>
              <a:rPr lang="fr-FR" dirty="0"/>
              <a:t>pour complément de prise en </a:t>
            </a:r>
            <a:r>
              <a:rPr lang="fr-FR" dirty="0" smtClean="0"/>
              <a:t>charge</a:t>
            </a:r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25625"/>
            <a:ext cx="6477000" cy="34223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30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qq</a:t>
            </a:r>
            <a:r>
              <a:rPr lang="fr-FR" dirty="0" smtClean="0"/>
              <a:t> signes d’hypothyroïdie</a:t>
            </a:r>
          </a:p>
          <a:p>
            <a:r>
              <a:rPr lang="fr-FR" dirty="0" smtClean="0"/>
              <a:t>Lobe restant de consistance dure</a:t>
            </a:r>
          </a:p>
          <a:p>
            <a:r>
              <a:rPr lang="fr-FR" dirty="0" smtClean="0"/>
              <a:t>Pas d’adénopathies</a:t>
            </a:r>
          </a:p>
          <a:p>
            <a:r>
              <a:rPr lang="fr-FR" dirty="0" smtClean="0"/>
              <a:t>CV mobiles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78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</a:t>
            </a:r>
            <a:r>
              <a:rPr lang="fr-FR" dirty="0" smtClean="0"/>
              <a:t>bservation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7" b="22591"/>
          <a:stretch/>
        </p:blipFill>
        <p:spPr bwMode="auto">
          <a:xfrm>
            <a:off x="1656521" y="1690689"/>
            <a:ext cx="8825949" cy="34511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65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9022" y="1690688"/>
            <a:ext cx="9193955" cy="157671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181" y="4592966"/>
            <a:ext cx="8855635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0621" y="1690688"/>
            <a:ext cx="8870757" cy="156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5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CAT?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37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24/02 totalisation</a:t>
            </a:r>
          </a:p>
          <a:p>
            <a:r>
              <a:rPr lang="fr-FR" dirty="0" smtClean="0"/>
              <a:t>Extemporanée: pas de signes de malignité:</a:t>
            </a:r>
          </a:p>
          <a:p>
            <a:pPr marL="457200" lvl="1" indent="0">
              <a:buNone/>
            </a:pPr>
            <a:r>
              <a:rPr lang="fr-FR" dirty="0" smtClean="0"/>
              <a:t>Parenchyme thyroïdien siège d’un infiltrat lymphoïde abondant à petites cellules avec foyers étendus de métaplasie oncocytaire. Absence de tumeur épithéliale.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63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Observation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4830" y="1690688"/>
            <a:ext cx="8422340" cy="436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2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ondeur">
  <a:themeElements>
    <a:clrScheme name="Profondeur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Profondeur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ondeu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Profondeur</Template>
  <TotalTime>149</TotalTime>
  <Words>380</Words>
  <Application>Microsoft Office PowerPoint</Application>
  <PresentationFormat>Grand écran</PresentationFormat>
  <Paragraphs>55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Corbel</vt:lpstr>
      <vt:lpstr>Times New Roman</vt:lpstr>
      <vt:lpstr>Profondeur</vt:lpstr>
      <vt:lpstr>Thyroïdite ou cancer?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Observation</vt:lpstr>
      <vt:lpstr>Discussion</vt:lpstr>
      <vt:lpstr>Discussion</vt:lpstr>
      <vt:lpstr>Discussion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Thyroïdite ou cancer?</dc:title>
  <dc:creator>Youssef</dc:creator>
  <cp:lastModifiedBy>youssef darouassi</cp:lastModifiedBy>
  <cp:revision>11</cp:revision>
  <dcterms:created xsi:type="dcterms:W3CDTF">2014-04-15T21:22:01Z</dcterms:created>
  <dcterms:modified xsi:type="dcterms:W3CDTF">2014-04-16T12:28:08Z</dcterms:modified>
</cp:coreProperties>
</file>