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7" r:id="rId4"/>
  </p:sldMasterIdLst>
  <p:notesMasterIdLst>
    <p:notesMasterId r:id="rId60"/>
  </p:notesMasterIdLst>
  <p:sldIdLst>
    <p:sldId id="257" r:id="rId5"/>
    <p:sldId id="258" r:id="rId6"/>
    <p:sldId id="259" r:id="rId7"/>
    <p:sldId id="260" r:id="rId8"/>
    <p:sldId id="27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310" r:id="rId18"/>
    <p:sldId id="311" r:id="rId19"/>
    <p:sldId id="312" r:id="rId20"/>
    <p:sldId id="269" r:id="rId21"/>
    <p:sldId id="313" r:id="rId22"/>
    <p:sldId id="270" r:id="rId23"/>
    <p:sldId id="294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  <p:sldId id="291" r:id="rId36"/>
    <p:sldId id="317" r:id="rId37"/>
    <p:sldId id="292" r:id="rId38"/>
    <p:sldId id="290" r:id="rId39"/>
    <p:sldId id="295" r:id="rId40"/>
    <p:sldId id="273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7" r:id="rId52"/>
    <p:sldId id="308" r:id="rId53"/>
    <p:sldId id="275" r:id="rId54"/>
    <p:sldId id="314" r:id="rId55"/>
    <p:sldId id="315" r:id="rId56"/>
    <p:sldId id="271" r:id="rId57"/>
    <p:sldId id="316" r:id="rId58"/>
    <p:sldId id="272" r:id="rId59"/>
  </p:sldIdLst>
  <p:sldSz cx="9144000" cy="6858000" type="screen4x3"/>
  <p:notesSz cx="6815138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3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1DA37-BB25-466B-AFA0-62A413515E81}" type="datetimeFigureOut">
              <a:rPr lang="fr-FR" smtClean="0"/>
              <a:pPr/>
              <a:t>13/12/2014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514" y="4723448"/>
            <a:ext cx="545211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60335" y="9445169"/>
            <a:ext cx="2953226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B375C-AF88-4A9D-BDA1-5300C912A6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A62B92-D7C5-4FF6-97AA-AAB6555FF6A6}" type="slidenum">
              <a:rPr lang="fr-FR" smtClean="0">
                <a:latin typeface="Arial" charset="0"/>
                <a:cs typeface="Arial" charset="0"/>
              </a:rPr>
              <a:pPr/>
              <a:t>3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7113" y="825500"/>
            <a:ext cx="4764087" cy="3573463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229" y="4721722"/>
            <a:ext cx="5158681" cy="4509373"/>
          </a:xfrm>
          <a:noFill/>
          <a:ln/>
        </p:spPr>
        <p:txBody>
          <a:bodyPr lIns="92015" tIns="45253" rIns="92015" bIns="45253"/>
          <a:lstStyle/>
          <a:p>
            <a:pPr defTabSz="960438"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30527F-B776-435B-96C1-093D83E7AF03}" type="slidenum">
              <a:rPr lang="fr-FR" smtClean="0">
                <a:latin typeface="Arial" charset="0"/>
                <a:cs typeface="Arial" charset="0"/>
              </a:rPr>
              <a:pPr/>
              <a:t>19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60771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0277B2E-7A67-4CF3-9A36-63D026B897AC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19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60772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3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DF163-80A2-4074-BC3E-3D161BF13979}" type="slidenum">
              <a:rPr lang="fr-FR" smtClean="0">
                <a:latin typeface="Arial" charset="0"/>
                <a:cs typeface="Arial" charset="0"/>
              </a:rPr>
              <a:pPr/>
              <a:t>37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6998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27113" y="825500"/>
            <a:ext cx="4764087" cy="3573463"/>
          </a:xfrm>
          <a:ln/>
        </p:spPr>
      </p:sp>
      <p:sp>
        <p:nvSpPr>
          <p:cNvPr id="169988" name="Notes Placeholder 2"/>
          <p:cNvSpPr>
            <a:spLocks noGrp="1"/>
          </p:cNvSpPr>
          <p:nvPr>
            <p:ph type="body" idx="1"/>
          </p:nvPr>
        </p:nvSpPr>
        <p:spPr>
          <a:xfrm>
            <a:off x="828229" y="4721722"/>
            <a:ext cx="5158681" cy="4509373"/>
          </a:xfrm>
          <a:noFill/>
          <a:ln/>
        </p:spPr>
        <p:txBody>
          <a:bodyPr lIns="92015" tIns="45253" rIns="92015" bIns="45253"/>
          <a:lstStyle/>
          <a:p>
            <a:pPr defTabSz="960438"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BD6513-5D17-410A-AB05-6C03DAEC6FAB}" type="slidenum">
              <a:rPr lang="fr-FR" smtClean="0">
                <a:latin typeface="Arial" charset="0"/>
                <a:cs typeface="Arial" charset="0"/>
              </a:rPr>
              <a:pPr/>
              <a:t>50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7113" y="825500"/>
            <a:ext cx="4764087" cy="3573463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229" y="4721722"/>
            <a:ext cx="5158681" cy="4509373"/>
          </a:xfrm>
          <a:noFill/>
          <a:ln/>
        </p:spPr>
        <p:txBody>
          <a:bodyPr lIns="92015" tIns="45253" rIns="92015" bIns="45253"/>
          <a:lstStyle/>
          <a:p>
            <a:pPr defTabSz="960438"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B379BA-CB95-4BD6-A73D-7700D99D6AFC}" type="slidenum">
              <a:rPr lang="fr-FR" smtClean="0">
                <a:latin typeface="Arial" charset="0"/>
                <a:cs typeface="Arial" charset="0"/>
              </a:rPr>
              <a:pPr/>
              <a:t>55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77155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E51A1A2-E2C5-4309-8CAC-EDB19441AC51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55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77156" name="Text Box 1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77157" name="Text Box 2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75C61D-45CC-4F86-8941-46DAA35E0DCC}" type="slidenum">
              <a:rPr lang="fr-FR" smtClean="0">
                <a:latin typeface="Arial" charset="0"/>
                <a:cs typeface="Arial" charset="0"/>
              </a:rPr>
              <a:pPr/>
              <a:t>4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7113" y="825500"/>
            <a:ext cx="4764087" cy="3573463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229" y="4721722"/>
            <a:ext cx="5158681" cy="4509373"/>
          </a:xfr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92015" tIns="45253" rIns="92015" bIns="45253"/>
          <a:lstStyle/>
          <a:p>
            <a:pPr defTabSz="960438"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C8ADB4-1666-4D24-A1F0-112C8FAB204D}" type="slidenum">
              <a:rPr lang="fr-FR" smtClean="0">
                <a:latin typeface="Arial" charset="0"/>
                <a:cs typeface="Arial" charset="0"/>
              </a:rPr>
              <a:pPr/>
              <a:t>7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48483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A21797D-D78B-4682-B5ED-D5F99B8404A4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8484" name="Text Box 1"/>
          <p:cNvSpPr txBox="1">
            <a:spLocks noChangeArrowheads="1"/>
          </p:cNvSpPr>
          <p:nvPr/>
        </p:nvSpPr>
        <p:spPr bwMode="auto">
          <a:xfrm>
            <a:off x="3860335" y="9445169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9E0A6F3-F55A-4C0E-9DF1-DD4CAFEC0326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8485" name="Text Box 2"/>
          <p:cNvSpPr txBox="1">
            <a:spLocks noChangeArrowheads="1"/>
          </p:cNvSpPr>
          <p:nvPr/>
        </p:nvSpPr>
        <p:spPr bwMode="auto">
          <a:xfrm>
            <a:off x="0" y="9445169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8486" name="Text Box 3"/>
          <p:cNvSpPr txBox="1">
            <a:spLocks noChangeArrowheads="1"/>
          </p:cNvSpPr>
          <p:nvPr/>
        </p:nvSpPr>
        <p:spPr bwMode="auto">
          <a:xfrm>
            <a:off x="0" y="0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8487" name="Text Box 4"/>
          <p:cNvSpPr txBox="1">
            <a:spLocks noChangeArrowheads="1"/>
          </p:cNvSpPr>
          <p:nvPr/>
        </p:nvSpPr>
        <p:spPr bwMode="auto">
          <a:xfrm>
            <a:off x="3860335" y="0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8488" name="Text Box 5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48489" name="Text Box 6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94620-D76A-4BA6-86C7-D31F3E9C035D}" type="slidenum">
              <a:rPr lang="fr-FR" smtClean="0">
                <a:latin typeface="Arial" charset="0"/>
                <a:cs typeface="Arial" charset="0"/>
              </a:rPr>
              <a:pPr/>
              <a:t>8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49507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C44147F-409B-40DF-BECD-EC5C1E5A862D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9508" name="Text Box 1"/>
          <p:cNvSpPr txBox="1">
            <a:spLocks noChangeArrowheads="1"/>
          </p:cNvSpPr>
          <p:nvPr/>
        </p:nvSpPr>
        <p:spPr bwMode="auto">
          <a:xfrm>
            <a:off x="3860335" y="9445169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EA10EE-8102-49D7-9301-4B2358F21D28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9509" name="Text Box 2"/>
          <p:cNvSpPr txBox="1">
            <a:spLocks noChangeArrowheads="1"/>
          </p:cNvSpPr>
          <p:nvPr/>
        </p:nvSpPr>
        <p:spPr bwMode="auto">
          <a:xfrm>
            <a:off x="0" y="9445169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9510" name="Text Box 3"/>
          <p:cNvSpPr txBox="1">
            <a:spLocks noChangeArrowheads="1"/>
          </p:cNvSpPr>
          <p:nvPr/>
        </p:nvSpPr>
        <p:spPr bwMode="auto">
          <a:xfrm>
            <a:off x="0" y="0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9511" name="Text Box 4"/>
          <p:cNvSpPr txBox="1">
            <a:spLocks noChangeArrowheads="1"/>
          </p:cNvSpPr>
          <p:nvPr/>
        </p:nvSpPr>
        <p:spPr bwMode="auto">
          <a:xfrm>
            <a:off x="3860335" y="0"/>
            <a:ext cx="2953226" cy="497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49512" name="Text Box 5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49513" name="Text Box 6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E739BE-7EAE-46BD-9059-F8A4426685BF}" type="slidenum">
              <a:rPr lang="fr-FR" smtClean="0">
                <a:latin typeface="Arial" charset="0"/>
                <a:cs typeface="Arial" charset="0"/>
              </a:rPr>
              <a:pPr/>
              <a:t>9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50531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181B1AC-A759-4B14-8F44-79761138D476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9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50532" name="Text Box 1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50533" name="Text Box 2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1A055-FF0A-45E7-9130-8641FD7CF71E}" type="slidenum">
              <a:rPr lang="fr-FR" smtClean="0">
                <a:latin typeface="Arial" charset="0"/>
                <a:cs typeface="Arial" charset="0"/>
              </a:rPr>
              <a:pPr/>
              <a:t>10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51555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86E8180-A20C-4D44-9B85-1EB2C987225B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10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51556" name="Text Box 1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51557" name="Text Box 2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4ADF57-BD71-4EED-8CF6-7DA61EAF4B1E}" type="slidenum">
              <a:rPr lang="fr-FR" smtClean="0">
                <a:latin typeface="Arial" charset="0"/>
                <a:cs typeface="Arial" charset="0"/>
              </a:rPr>
              <a:pPr/>
              <a:t>12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52579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F40F944-B703-455D-B6AF-F3A275B3A417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12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52580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DFB1BD-B096-4E19-8AC9-6AF148DDA904}" type="slidenum">
              <a:rPr lang="fr-FR" smtClean="0">
                <a:latin typeface="Arial" charset="0"/>
                <a:cs typeface="Arial" charset="0"/>
              </a:rPr>
              <a:pPr/>
              <a:t>13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53603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62A018F-C315-4627-A8AB-D5FF0662B3BA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53604" name="Text Box 1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53605" name="Text Box 2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D47D22-F92D-400B-9BD2-C4DEBEE6A959}" type="slidenum">
              <a:rPr lang="fr-FR" smtClean="0">
                <a:latin typeface="Arial" charset="0"/>
                <a:cs typeface="Arial" charset="0"/>
              </a:rPr>
              <a:pPr/>
              <a:t>17</a:t>
            </a:fld>
            <a:endParaRPr lang="fr-FR" smtClean="0">
              <a:latin typeface="Arial" charset="0"/>
              <a:cs typeface="Arial" charset="0"/>
            </a:endParaRPr>
          </a:p>
        </p:txBody>
      </p:sp>
      <p:sp>
        <p:nvSpPr>
          <p:cNvPr id="154627" name="Rectangle 7"/>
          <p:cNvSpPr txBox="1">
            <a:spLocks noGrp="1" noChangeArrowheads="1"/>
          </p:cNvSpPr>
          <p:nvPr/>
        </p:nvSpPr>
        <p:spPr bwMode="auto">
          <a:xfrm>
            <a:off x="3860335" y="9445169"/>
            <a:ext cx="2951648" cy="495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97BEDB5-4FAB-4CE2-8E54-53A45009470E}" type="slidenum">
              <a:rPr lang="fr-FR" sz="1200">
                <a:solidFill>
                  <a:srgbClr val="000000"/>
                </a:solidFill>
                <a:ea typeface="ＭＳ Ｐゴシック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17</a:t>
            </a:fld>
            <a:endParaRPr lang="fr-FR" sz="120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54628" name="Text Box 1"/>
          <p:cNvSpPr txBox="1">
            <a:spLocks noChangeArrowheads="1"/>
          </p:cNvSpPr>
          <p:nvPr/>
        </p:nvSpPr>
        <p:spPr bwMode="auto">
          <a:xfrm>
            <a:off x="1135857" y="745807"/>
            <a:ext cx="4543425" cy="3729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54629" name="Text Box 2"/>
          <p:cNvSpPr>
            <a:spLocks noGrp="1" noChangeArrowheads="1"/>
          </p:cNvSpPr>
          <p:nvPr>
            <p:ph type="body"/>
          </p:nvPr>
        </p:nvSpPr>
        <p:spPr>
          <a:xfrm>
            <a:off x="681514" y="4723448"/>
            <a:ext cx="5452110" cy="4576704"/>
          </a:xfrm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fr-FR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0BD6D-78BF-4B82-BCE7-2C65FB90782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7A97-092B-47A5-8749-506715B02A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27825" y="228600"/>
            <a:ext cx="2038350" cy="58975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5825" cy="58975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908FE-9A2A-4BBB-8CCD-0CEC5DF4E0B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65D12-51F3-497F-BBB7-0FD6A66517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04230-155F-422F-A89F-78DE0708653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27427-63E4-470C-8E8B-B689DE89088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7F852-5778-49CB-B270-9400C484913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EADDC-FAC1-4DEE-8DC3-DB8BB6F2A40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CAB2-5D8B-4F5C-B2FC-6D0700E6254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FB911-214F-4E42-837E-D898987303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1B711-014E-49AE-85B7-6E5DFB704E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3DAB0-1226-41BE-B179-F878117EDD4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9FCB0-8A32-4FC5-A870-B4076F4871A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A7495-F7A8-49E2-98F0-61FE3C006D3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27825" y="228600"/>
            <a:ext cx="2038350" cy="58975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5825" cy="58975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1EDD-31E6-4D9D-B765-51E9C4FA7DE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re et graphique ou organigramme hiérarc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graphique SmartArt 2"/>
          <p:cNvSpPr>
            <a:spLocks noGrp="1"/>
          </p:cNvSpPr>
          <p:nvPr>
            <p:ph type="dgm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24F7A-F284-49A6-A975-6128808188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24637-0EE7-4E1C-B502-97FA01708E3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FE819-86CB-492A-AC52-4B89082173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AE852-8A4F-45DC-8A9C-6CADE0E8F05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6FFA6-FAA2-4D27-B9A3-874EB4D1A2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78A73-3F36-4BD0-B795-1053E9EF34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D51D-E779-43B0-9CC9-721E4E7B96B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D511A-AA08-48B1-BD47-63CAB2D2CB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49C6-97FB-4640-82F6-921B64C604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4B319-7915-4275-B661-C342B78D007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D35A-1C2F-4E6C-A140-58A607C5A3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18EDD-14D6-4C1E-B9A1-B955AA8169B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27825" y="228600"/>
            <a:ext cx="2038350" cy="58975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5825" cy="58975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2D0C4-8674-4E5E-B805-57CB9C334F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17D6A-2E85-401F-845D-3A75D7C9C7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3AA6E-8490-4389-B80D-67A7E825FD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F709C-9DE1-40E6-A69D-62BD9298B0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25595-6AB2-4FDA-9540-B14D5CDA0A9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C5D1-F2A1-40E7-94F8-EA023851354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D740A-597E-4F0F-AECD-27FF9A199F2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A77C8-207B-4ACE-8B47-D35D9B682BF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130C4-C5EC-4B9D-86CC-50D5903CCD0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44A4-6185-498F-A2CD-8C6123D82BE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BEE25-BA5E-4269-A73B-E63FA632927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27B61-3884-4EE4-B164-AE0421AA89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27825" y="228600"/>
            <a:ext cx="2038350" cy="58975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5825" cy="58975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35C3F-3547-478B-90B1-E5648FFF8A7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87FC4-9C0E-4045-B4FA-B4E85E2723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D63C-8FF4-4434-95C0-1981647FDB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72FD-E423-44A0-BC48-A5C74AFBC27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8E7A-C694-4D59-85BE-A8A3F4B9B6B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F28D5-450B-4F55-9DA9-7035DA533D1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1" name="Rectangle 10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101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4102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3" name="Espace réservé de la date 27"/>
          <p:cNvSpPr>
            <a:spLocks noGrp="1"/>
          </p:cNvSpPr>
          <p:nvPr>
            <p:ph type="dt" sz="half" idx="2"/>
          </p:nvPr>
        </p:nvSpPr>
        <p:spPr>
          <a:xfrm>
            <a:off x="76200" y="6069013"/>
            <a:ext cx="2057400" cy="685800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" name="Espace réservé du pied de page 16"/>
          <p:cNvSpPr>
            <a:spLocks noGrp="1"/>
          </p:cNvSpPr>
          <p:nvPr>
            <p:ph type="ftr" sz="quarter" idx="3"/>
          </p:nvPr>
        </p:nvSpPr>
        <p:spPr>
          <a:xfrm>
            <a:off x="2085975" y="236538"/>
            <a:ext cx="5867400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" name="Espace réservé du numéro de diapositive 28"/>
          <p:cNvSpPr>
            <a:spLocks noGrp="1"/>
          </p:cNvSpPr>
          <p:nvPr>
            <p:ph type="sldNum" sz="quarter" idx="4"/>
          </p:nvPr>
        </p:nvSpPr>
        <p:spPr>
          <a:xfrm>
            <a:off x="8001000" y="228600"/>
            <a:ext cx="838200" cy="381000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C9ED05-039F-40F5-BA5A-C11F0E8A816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>
          <a:solidFill>
            <a:schemeClr val="tx1"/>
          </a:solidFill>
          <a:latin typeface="+mn-lt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>
          <a:solidFill>
            <a:schemeClr val="tx1"/>
          </a:solidFill>
          <a:latin typeface="+mn-lt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5pPr>
      <a:lvl6pPr marL="22860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6pPr>
      <a:lvl7pPr marL="27432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7pPr>
      <a:lvl8pPr marL="32004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8pPr>
      <a:lvl9pPr marL="36576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512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D613A0-8A0C-442F-B106-86058A22398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>
          <a:solidFill>
            <a:schemeClr val="tx1"/>
          </a:solidFill>
          <a:latin typeface="+mn-lt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>
          <a:solidFill>
            <a:schemeClr val="tx1"/>
          </a:solidFill>
          <a:latin typeface="+mn-lt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5pPr>
      <a:lvl6pPr marL="22860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6pPr>
      <a:lvl7pPr marL="27432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7pPr>
      <a:lvl8pPr marL="32004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8pPr>
      <a:lvl9pPr marL="36576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1" name="Rectangle 10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2293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2294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3" name="Espace réservé de la date 27"/>
          <p:cNvSpPr>
            <a:spLocks noGrp="1"/>
          </p:cNvSpPr>
          <p:nvPr>
            <p:ph type="dt" sz="half" idx="2"/>
          </p:nvPr>
        </p:nvSpPr>
        <p:spPr>
          <a:xfrm>
            <a:off x="76200" y="6069013"/>
            <a:ext cx="2057400" cy="685800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5" name="Espace réservé du pied de page 16"/>
          <p:cNvSpPr>
            <a:spLocks noGrp="1"/>
          </p:cNvSpPr>
          <p:nvPr>
            <p:ph type="ftr" sz="quarter" idx="3"/>
          </p:nvPr>
        </p:nvSpPr>
        <p:spPr>
          <a:xfrm>
            <a:off x="2085975" y="236538"/>
            <a:ext cx="5867400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" name="Espace réservé du numéro de diapositive 28"/>
          <p:cNvSpPr>
            <a:spLocks noGrp="1"/>
          </p:cNvSpPr>
          <p:nvPr>
            <p:ph type="sldNum" sz="quarter" idx="4"/>
          </p:nvPr>
        </p:nvSpPr>
        <p:spPr>
          <a:xfrm>
            <a:off x="8001000" y="228600"/>
            <a:ext cx="838200" cy="381000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842E51-B9CA-46E4-AFB6-CC3CDD1C36C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>
          <a:solidFill>
            <a:schemeClr val="tx1"/>
          </a:solidFill>
          <a:latin typeface="+mn-lt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>
          <a:solidFill>
            <a:schemeClr val="tx1"/>
          </a:solidFill>
          <a:latin typeface="+mn-lt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5pPr>
      <a:lvl6pPr marL="22860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6pPr>
      <a:lvl7pPr marL="27432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7pPr>
      <a:lvl8pPr marL="32004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8pPr>
      <a:lvl9pPr marL="36576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3315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9CC951-C1BF-461B-851E-DD28CDA57CC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cs typeface="Arial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>
          <a:solidFill>
            <a:schemeClr val="tx1"/>
          </a:solidFill>
          <a:latin typeface="+mn-lt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>
          <a:solidFill>
            <a:schemeClr val="tx1"/>
          </a:solidFill>
          <a:latin typeface="+mn-lt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5pPr>
      <a:lvl6pPr marL="22860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6pPr>
      <a:lvl7pPr marL="27432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7pPr>
      <a:lvl8pPr marL="32004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8pPr>
      <a:lvl9pPr marL="36576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8001000" cy="1393825"/>
          </a:xfrm>
        </p:spPr>
        <p:txBody>
          <a:bodyPr/>
          <a:lstStyle/>
          <a:p>
            <a:pPr algn="ctr"/>
            <a:r>
              <a:rPr lang="fr-FR" sz="40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Thyroïdienne </a:t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Technique et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Indications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1143000" y="4419600"/>
            <a:ext cx="6858000" cy="120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</a:pPr>
            <a:r>
              <a:rPr lang="fr-FR" sz="1800" b="1" dirty="0" smtClean="0">
                <a:solidFill>
                  <a:srgbClr val="FFFFFF"/>
                </a:solidFill>
                <a:latin typeface="Georgia" pitchFamily="18" charset="0"/>
              </a:rPr>
              <a:t>Dr. G</a:t>
            </a:r>
            <a:r>
              <a:rPr lang="fr-FR" sz="1800" b="1" dirty="0">
                <a:solidFill>
                  <a:srgbClr val="FFFFFF"/>
                </a:solidFill>
                <a:latin typeface="Georgia" pitchFamily="18" charset="0"/>
              </a:rPr>
              <a:t>. EL MGHARI</a:t>
            </a:r>
          </a:p>
          <a:p>
            <a:pPr algn="ctr" eaLnBrk="0" hangingPunct="0">
              <a:lnSpc>
                <a:spcPct val="8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</a:pPr>
            <a:r>
              <a:rPr lang="fr-FR" b="1" dirty="0">
                <a:solidFill>
                  <a:srgbClr val="FFFFFF"/>
                </a:solidFill>
                <a:latin typeface="Georgia" pitchFamily="18" charset="0"/>
              </a:rPr>
              <a:t> </a:t>
            </a:r>
          </a:p>
          <a:p>
            <a:pPr algn="ctr" eaLnBrk="0" hangingPunct="0">
              <a:lnSpc>
                <a:spcPct val="8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</a:pPr>
            <a:r>
              <a:rPr lang="fr-FR" sz="1400" b="1" dirty="0">
                <a:solidFill>
                  <a:srgbClr val="FFFFFF"/>
                </a:solidFill>
                <a:latin typeface="Perpetua" pitchFamily="18" charset="0"/>
              </a:rPr>
              <a:t>Service </a:t>
            </a: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d’Endocrinologie</a:t>
            </a:r>
            <a:r>
              <a:rPr lang="fr-FR" sz="1400" b="1" dirty="0">
                <a:solidFill>
                  <a:srgbClr val="FFFFFF"/>
                </a:solidFill>
                <a:latin typeface="Perpetua" pitchFamily="18" charset="0"/>
              </a:rPr>
              <a:t>, </a:t>
            </a: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Diabétologie, Maladies Métaboliques et Nutrition</a:t>
            </a:r>
          </a:p>
          <a:p>
            <a:pPr algn="ctr" eaLnBrk="0" hangingPunct="0">
              <a:lnSpc>
                <a:spcPct val="8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</a:pP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Hôpital </a:t>
            </a:r>
            <a:r>
              <a:rPr lang="fr-FR" sz="1400" b="1" dirty="0" err="1" smtClean="0">
                <a:solidFill>
                  <a:srgbClr val="FFFFFF"/>
                </a:solidFill>
                <a:latin typeface="Perpetua" pitchFamily="18" charset="0"/>
              </a:rPr>
              <a:t>Arrazi</a:t>
            </a: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, CHU </a:t>
            </a:r>
            <a:r>
              <a:rPr lang="fr-FR" sz="1400" b="1" dirty="0">
                <a:solidFill>
                  <a:srgbClr val="FFFFFF"/>
                </a:solidFill>
                <a:latin typeface="Perpetua" pitchFamily="18" charset="0"/>
              </a:rPr>
              <a:t>Mohamed </a:t>
            </a: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VI,  Marrakech</a:t>
            </a:r>
            <a:endParaRPr lang="fr-FR" sz="1400" b="1" dirty="0">
              <a:solidFill>
                <a:srgbClr val="FFFFFF"/>
              </a:solidFill>
              <a:latin typeface="Perpetua" pitchFamily="18" charset="0"/>
            </a:endParaRPr>
          </a:p>
          <a:p>
            <a:pPr algn="ctr" eaLnBrk="0" hangingPunct="0">
              <a:lnSpc>
                <a:spcPct val="8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</a:pPr>
            <a:r>
              <a:rPr lang="fr-FR" sz="1400" b="1" dirty="0" smtClean="0">
                <a:solidFill>
                  <a:srgbClr val="FFFFFF"/>
                </a:solidFill>
                <a:latin typeface="Perpetua" pitchFamily="18" charset="0"/>
              </a:rPr>
              <a:t>FMPM, Université </a:t>
            </a:r>
            <a:r>
              <a:rPr lang="fr-FR" sz="1400" b="1" dirty="0">
                <a:solidFill>
                  <a:srgbClr val="FFFFFF"/>
                </a:solidFill>
                <a:latin typeface="Perpetua" pitchFamily="18" charset="0"/>
              </a:rPr>
              <a:t>Cadi </a:t>
            </a:r>
            <a:r>
              <a:rPr lang="fr-FR" sz="1400" b="1" dirty="0" err="1">
                <a:solidFill>
                  <a:srgbClr val="FFFFFF"/>
                </a:solidFill>
                <a:latin typeface="Perpetua" pitchFamily="18" charset="0"/>
              </a:rPr>
              <a:t>Ayyad</a:t>
            </a:r>
            <a:endParaRPr lang="fr-FR" sz="1400" b="1" dirty="0">
              <a:solidFill>
                <a:srgbClr val="FFFFFF"/>
              </a:solidFill>
              <a:latin typeface="Perpetua" pitchFamily="18" charset="0"/>
            </a:endParaRPr>
          </a:p>
        </p:txBody>
      </p:sp>
      <p:sp>
        <p:nvSpPr>
          <p:cNvPr id="22532" name="ZoneTexte 6"/>
          <p:cNvSpPr txBox="1">
            <a:spLocks noChangeArrowheads="1"/>
          </p:cNvSpPr>
          <p:nvPr/>
        </p:nvSpPr>
        <p:spPr bwMode="auto">
          <a:xfrm>
            <a:off x="6929454" y="6357958"/>
            <a:ext cx="20617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b="1" dirty="0" smtClean="0"/>
              <a:t>GTS le 13/12/2014 </a:t>
            </a:r>
            <a:endParaRPr lang="fr-FR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8229600" cy="648512"/>
          </a:xfrm>
        </p:spPr>
        <p:txBody>
          <a:bodyPr lIns="90000" tIns="46800" rIns="90000" bIns="46800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fr-FR" sz="3600" b="1" kern="1200" dirty="0" err="1" smtClean="0">
                <a:solidFill>
                  <a:srgbClr val="775F55"/>
                </a:solidFill>
                <a:ea typeface="+mn-ea"/>
                <a:cs typeface="+mn-cs"/>
              </a:rPr>
              <a:t>Cytoponction</a:t>
            </a:r>
            <a:r>
              <a:rPr lang="fr-FR" sz="3600" b="1" kern="1200" dirty="0" smtClean="0">
                <a:solidFill>
                  <a:srgbClr val="775F55"/>
                </a:solidFill>
                <a:ea typeface="+mn-ea"/>
                <a:cs typeface="+mn-cs"/>
              </a:rPr>
              <a:t> avec ou sans </a:t>
            </a:r>
            <a:r>
              <a:rPr lang="fr-FR" sz="3600" b="1" kern="1200" dirty="0" err="1" smtClean="0">
                <a:solidFill>
                  <a:srgbClr val="775F55"/>
                </a:solidFill>
                <a:ea typeface="+mn-ea"/>
                <a:cs typeface="+mn-cs"/>
              </a:rPr>
              <a:t>échoguidage</a:t>
            </a:r>
            <a:r>
              <a:rPr lang="fr-FR" sz="3600" b="1" kern="1200" dirty="0" smtClean="0">
                <a:solidFill>
                  <a:srgbClr val="775F55"/>
                </a:solidFill>
                <a:ea typeface="+mn-ea"/>
                <a:cs typeface="+mn-cs"/>
              </a:rPr>
              <a:t>?  </a:t>
            </a:r>
            <a:endParaRPr lang="fr-FR" sz="3600" b="1" kern="1200" dirty="0">
              <a:solidFill>
                <a:srgbClr val="775F55"/>
              </a:solidFill>
              <a:ea typeface="+mn-ea"/>
              <a:cs typeface="+mn-cs"/>
            </a:endParaRPr>
          </a:p>
        </p:txBody>
      </p:sp>
      <p:sp>
        <p:nvSpPr>
          <p:cNvPr id="80899" name="Rectangle 2"/>
          <p:cNvSpPr>
            <a:spLocks noGrp="1" noChangeArrowheads="1"/>
          </p:cNvSpPr>
          <p:nvPr>
            <p:ph sz="half" idx="4294967295"/>
          </p:nvPr>
        </p:nvSpPr>
        <p:spPr>
          <a:xfrm>
            <a:off x="0" y="1600200"/>
            <a:ext cx="4800600" cy="5105400"/>
          </a:xfrm>
        </p:spPr>
        <p:txBody>
          <a:bodyPr lIns="92075" tIns="46038" rIns="92075" bIns="46038"/>
          <a:lstStyle/>
          <a:p>
            <a:pPr marL="371475" indent="-371475" defTabSz="762000">
              <a:buFont typeface="Times New Roman" pitchFamily="18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Pour obtenir un matériel</a:t>
            </a:r>
            <a:r>
              <a:rPr lang="fr-FR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 :</a:t>
            </a:r>
          </a:p>
          <a:p>
            <a:pPr marL="741363" lvl="1" indent="-284163" defTabSz="762000">
              <a:spcBef>
                <a:spcPts val="600"/>
              </a:spcBef>
              <a:buClr>
                <a:srgbClr val="660066"/>
              </a:buClr>
              <a:buFont typeface="Comic Sans MS" pitchFamily="66" charset="0"/>
              <a:buChar char="–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u="sng" dirty="0" smtClean="0">
                <a:latin typeface="Arial" pitchFamily="34" charset="0"/>
                <a:cs typeface="Arial" pitchFamily="34" charset="0"/>
              </a:rPr>
              <a:t>Significatif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: 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Cellulaire (50 à 80 C)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Bien conservé,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Peu hématique	</a:t>
            </a:r>
            <a:r>
              <a:rPr lang="fr-FR" sz="21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741363" lvl="1" indent="-284163" defTabSz="762000">
              <a:spcBef>
                <a:spcPts val="600"/>
              </a:spcBef>
              <a:buClr>
                <a:srgbClr val="660066"/>
              </a:buClr>
              <a:buFont typeface="Comic Sans MS" pitchFamily="66" charset="0"/>
              <a:buChar char="–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u="sng" dirty="0" smtClean="0">
              <a:latin typeface="Arial" pitchFamily="34" charset="0"/>
              <a:cs typeface="Arial" pitchFamily="34" charset="0"/>
            </a:endParaRPr>
          </a:p>
          <a:p>
            <a:pPr marL="741363" lvl="1" indent="-284163" defTabSz="762000">
              <a:spcBef>
                <a:spcPts val="600"/>
              </a:spcBef>
              <a:buClr>
                <a:srgbClr val="660066"/>
              </a:buClr>
              <a:buFont typeface="Comic Sans MS" pitchFamily="66" charset="0"/>
              <a:buChar char="–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u="sng" dirty="0" smtClean="0">
                <a:latin typeface="Arial" pitchFamily="34" charset="0"/>
                <a:cs typeface="Arial" pitchFamily="34" charset="0"/>
              </a:rPr>
              <a:t>Représentatif :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Le nodule uniquement,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Zone charnue des nodules mixtes</a:t>
            </a:r>
          </a:p>
        </p:txBody>
      </p:sp>
      <p:sp>
        <p:nvSpPr>
          <p:cNvPr id="80900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5181600" y="1676400"/>
            <a:ext cx="4038600" cy="4967288"/>
          </a:xfrm>
        </p:spPr>
        <p:txBody>
          <a:bodyPr lIns="92075" tIns="46038" rIns="92075" bIns="46038"/>
          <a:lstStyle/>
          <a:p>
            <a:pPr marL="341313" indent="-341313" defTabSz="762000">
              <a:lnSpc>
                <a:spcPct val="90000"/>
              </a:lnSpc>
              <a:spcBef>
                <a:spcPts val="600"/>
              </a:spcBef>
              <a:buFont typeface="Times New Roman" pitchFamily="18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fr-FR" sz="25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Moyens ?</a:t>
            </a:r>
          </a:p>
          <a:p>
            <a:pPr marL="341313" indent="-341313" defTabSz="762000">
              <a:lnSpc>
                <a:spcPct val="90000"/>
              </a:lnSpc>
              <a:spcBef>
                <a:spcPts val="600"/>
              </a:spcBef>
              <a:buClr>
                <a:srgbClr val="660066"/>
              </a:buClr>
              <a:buFont typeface="Comic Sans MS" pitchFamily="66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sz="2500" dirty="0" smtClean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  <a:p>
            <a:pPr marL="341313" indent="-341313" defTabSz="762000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Aiguille fine 27G</a:t>
            </a:r>
          </a:p>
          <a:p>
            <a:pPr marL="741363" lvl="1" indent="-284163" defTabSz="762000">
              <a:lnSpc>
                <a:spcPct val="90000"/>
              </a:lnSpc>
              <a:spcBef>
                <a:spcPts val="600"/>
              </a:spcBef>
              <a:buClr>
                <a:srgbClr val="336600"/>
              </a:buClr>
              <a:buFont typeface="Comic Sans MS" pitchFamily="66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marL="341313" indent="-341313" defTabSz="762000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Adapter nombre de passages</a:t>
            </a:r>
          </a:p>
          <a:p>
            <a:pPr marL="741363" lvl="1" indent="-284163" defTabSz="762000">
              <a:lnSpc>
                <a:spcPct val="90000"/>
              </a:lnSpc>
              <a:spcBef>
                <a:spcPts val="600"/>
              </a:spcBef>
              <a:buClr>
                <a:srgbClr val="336600"/>
              </a:buClr>
              <a:buFont typeface="Comic Sans MS" pitchFamily="66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marL="341313" indent="-341313" defTabSz="762000">
              <a:lnSpc>
                <a:spcPct val="90000"/>
              </a:lnSpc>
              <a:buClr>
                <a:srgbClr val="336600"/>
              </a:buClr>
              <a:buFont typeface="Comic Sans MS" pitchFamily="66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marL="341313" indent="-341313" defTabSz="762000">
              <a:lnSpc>
                <a:spcPct val="90000"/>
              </a:lnSpc>
              <a:buClr>
                <a:srgbClr val="336600"/>
              </a:buClr>
              <a:buFont typeface="Comic Sans MS" pitchFamily="66" charset="0"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 marL="341313" indent="-341313" defTabSz="762000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fr-FR" sz="2500" dirty="0" smtClean="0">
                <a:latin typeface="Arial" pitchFamily="34" charset="0"/>
                <a:cs typeface="Arial" pitchFamily="34" charset="0"/>
              </a:rPr>
              <a:t>Guidage échographique</a:t>
            </a:r>
          </a:p>
        </p:txBody>
      </p:sp>
      <p:sp>
        <p:nvSpPr>
          <p:cNvPr id="80901" name="AutoShape 4"/>
          <p:cNvSpPr>
            <a:spLocks/>
          </p:cNvSpPr>
          <p:nvPr/>
        </p:nvSpPr>
        <p:spPr bwMode="auto">
          <a:xfrm>
            <a:off x="4643438" y="2565400"/>
            <a:ext cx="360362" cy="1655763"/>
          </a:xfrm>
          <a:prstGeom prst="rightBrace">
            <a:avLst>
              <a:gd name="adj1" fmla="val 38289"/>
              <a:gd name="adj2" fmla="val 50000"/>
            </a:avLst>
          </a:prstGeom>
          <a:noFill/>
          <a:ln w="3816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tx2"/>
              </a:solidFill>
              <a:ea typeface="ＭＳ Ｐゴシック" pitchFamily="34" charset="-128"/>
            </a:endParaRPr>
          </a:p>
        </p:txBody>
      </p:sp>
      <p:sp>
        <p:nvSpPr>
          <p:cNvPr id="80902" name="AutoShape 5"/>
          <p:cNvSpPr>
            <a:spLocks/>
          </p:cNvSpPr>
          <p:nvPr/>
        </p:nvSpPr>
        <p:spPr bwMode="auto">
          <a:xfrm>
            <a:off x="4572000" y="4797425"/>
            <a:ext cx="360363" cy="1441450"/>
          </a:xfrm>
          <a:prstGeom prst="rightBrace">
            <a:avLst>
              <a:gd name="adj1" fmla="val 33333"/>
              <a:gd name="adj2" fmla="val 50000"/>
            </a:avLst>
          </a:prstGeom>
          <a:noFill/>
          <a:ln w="2844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tx2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68825" y="1828800"/>
            <a:ext cx="4346575" cy="4651375"/>
            <a:chOff x="2971" y="480"/>
            <a:chExt cx="2738" cy="2930"/>
          </a:xfrm>
        </p:grpSpPr>
        <p:pic>
          <p:nvPicPr>
            <p:cNvPr id="81926" name="Picture 4"/>
            <p:cNvPicPr>
              <a:picLocks noChangeAspect="1" noChangeArrowheads="1"/>
            </p:cNvPicPr>
            <p:nvPr/>
          </p:nvPicPr>
          <p:blipFill>
            <a:blip r:embed="rId2"/>
            <a:srcRect r="26186"/>
            <a:stretch>
              <a:fillRect/>
            </a:stretch>
          </p:blipFill>
          <p:spPr bwMode="auto">
            <a:xfrm>
              <a:off x="3005" y="480"/>
              <a:ext cx="2704" cy="293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1927" name="Text Box 5"/>
            <p:cNvSpPr txBox="1">
              <a:spLocks noChangeArrowheads="1"/>
            </p:cNvSpPr>
            <p:nvPr/>
          </p:nvSpPr>
          <p:spPr bwMode="auto">
            <a:xfrm>
              <a:off x="2971" y="572"/>
              <a:ext cx="2178" cy="410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fr-FR" sz="1800">
                  <a:solidFill>
                    <a:srgbClr val="336600"/>
                  </a:solidFill>
                  <a:ea typeface="ＭＳ Ｐゴシック" pitchFamily="34" charset="-128"/>
                </a:rPr>
                <a:t>Matériel significatif mais non représentatif</a:t>
              </a:r>
            </a:p>
          </p:txBody>
        </p:sp>
      </p:grpSp>
      <p:pic>
        <p:nvPicPr>
          <p:cNvPr id="81923" name="Picture 2"/>
          <p:cNvPicPr>
            <a:picLocks noChangeAspect="1" noChangeArrowheads="1"/>
          </p:cNvPicPr>
          <p:nvPr/>
        </p:nvPicPr>
        <p:blipFill>
          <a:blip r:embed="rId3"/>
          <a:srcRect l="14735" t="-870" r="15488" b="7735"/>
          <a:stretch>
            <a:fillRect/>
          </a:stretch>
        </p:blipFill>
        <p:spPr bwMode="auto">
          <a:xfrm>
            <a:off x="80963" y="1905000"/>
            <a:ext cx="4414837" cy="453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24" name="Line 10"/>
          <p:cNvSpPr>
            <a:spLocks noChangeShapeType="1"/>
          </p:cNvSpPr>
          <p:nvPr/>
        </p:nvSpPr>
        <p:spPr bwMode="auto">
          <a:xfrm flipH="1">
            <a:off x="2895600" y="1524000"/>
            <a:ext cx="1905000" cy="1676400"/>
          </a:xfrm>
          <a:prstGeom prst="line">
            <a:avLst/>
          </a:prstGeom>
          <a:noFill/>
          <a:ln w="57240">
            <a:solidFill>
              <a:srgbClr val="00CC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500034" y="285728"/>
            <a:ext cx="8229600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/>
          <a:srcRect l="14735" t="-870" r="15488" b="7735"/>
          <a:stretch>
            <a:fillRect/>
          </a:stretch>
        </p:blipFill>
        <p:spPr bwMode="auto">
          <a:xfrm>
            <a:off x="80963" y="1939925"/>
            <a:ext cx="4414837" cy="453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2947" name="Line 6"/>
          <p:cNvSpPr>
            <a:spLocks noChangeShapeType="1"/>
          </p:cNvSpPr>
          <p:nvPr/>
        </p:nvSpPr>
        <p:spPr bwMode="auto">
          <a:xfrm flipH="1">
            <a:off x="2209800" y="1905000"/>
            <a:ext cx="1219200" cy="2233613"/>
          </a:xfrm>
          <a:prstGeom prst="line">
            <a:avLst/>
          </a:prstGeom>
          <a:noFill/>
          <a:ln w="57240">
            <a:solidFill>
              <a:srgbClr val="00CC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572000" y="1939925"/>
            <a:ext cx="4321175" cy="4465638"/>
            <a:chOff x="2925" y="572"/>
            <a:chExt cx="2722" cy="2813"/>
          </a:xfrm>
        </p:grpSpPr>
        <p:pic>
          <p:nvPicPr>
            <p:cNvPr id="82950" name="Picture 8"/>
            <p:cNvPicPr>
              <a:picLocks noChangeAspect="1" noChangeArrowheads="1"/>
            </p:cNvPicPr>
            <p:nvPr/>
          </p:nvPicPr>
          <p:blipFill>
            <a:blip r:embed="rId4"/>
            <a:srcRect t="14566" r="32806"/>
            <a:stretch>
              <a:fillRect/>
            </a:stretch>
          </p:blipFill>
          <p:spPr bwMode="auto">
            <a:xfrm>
              <a:off x="2925" y="572"/>
              <a:ext cx="2722" cy="28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2951" name="Text Box 9"/>
            <p:cNvSpPr txBox="1">
              <a:spLocks noChangeArrowheads="1"/>
            </p:cNvSpPr>
            <p:nvPr/>
          </p:nvSpPr>
          <p:spPr bwMode="auto">
            <a:xfrm>
              <a:off x="2925" y="618"/>
              <a:ext cx="2677" cy="237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fr-FR" sz="1800">
                  <a:solidFill>
                    <a:srgbClr val="660066"/>
                  </a:solidFill>
                  <a:ea typeface="ＭＳ Ｐゴシック" pitchFamily="34" charset="-128"/>
                </a:rPr>
                <a:t>Matériel </a:t>
              </a:r>
              <a:r>
                <a:rPr lang="fr-FR" sz="1800">
                  <a:solidFill>
                    <a:srgbClr val="008000"/>
                  </a:solidFill>
                  <a:ea typeface="ＭＳ Ｐゴシック" pitchFamily="34" charset="-128"/>
                </a:rPr>
                <a:t>significatif et représentatif</a:t>
              </a:r>
            </a:p>
          </p:txBody>
        </p:sp>
      </p:grp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500034" y="357166"/>
            <a:ext cx="8229600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288925" y="1700213"/>
            <a:ext cx="4391025" cy="3570287"/>
            <a:chOff x="182" y="1071"/>
            <a:chExt cx="2766" cy="2249"/>
          </a:xfrm>
        </p:grpSpPr>
        <p:pic>
          <p:nvPicPr>
            <p:cNvPr id="839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2" y="1071"/>
              <a:ext cx="2767" cy="2250"/>
            </a:xfrm>
            <a:prstGeom prst="rect">
              <a:avLst/>
            </a:prstGeom>
            <a:noFill/>
            <a:ln w="9360">
              <a:solidFill>
                <a:srgbClr val="336600"/>
              </a:solidFill>
              <a:miter lim="800000"/>
              <a:headEnd/>
              <a:tailEnd/>
            </a:ln>
          </p:spPr>
        </p:pic>
        <p:sp>
          <p:nvSpPr>
            <p:cNvPr id="83981" name="Line 3"/>
            <p:cNvSpPr>
              <a:spLocks noChangeShapeType="1"/>
            </p:cNvSpPr>
            <p:nvPr/>
          </p:nvSpPr>
          <p:spPr bwMode="auto">
            <a:xfrm flipH="1">
              <a:off x="1347" y="1095"/>
              <a:ext cx="388" cy="1139"/>
            </a:xfrm>
            <a:prstGeom prst="line">
              <a:avLst/>
            </a:prstGeom>
            <a:noFill/>
            <a:ln w="28440">
              <a:solidFill>
                <a:srgbClr val="FFFF99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2895600" y="1568450"/>
            <a:ext cx="5715000" cy="2470150"/>
            <a:chOff x="2232" y="942"/>
            <a:chExt cx="3600" cy="1556"/>
          </a:xfrm>
        </p:grpSpPr>
        <p:pic>
          <p:nvPicPr>
            <p:cNvPr id="83978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6" y="942"/>
              <a:ext cx="2086" cy="155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3979" name="Line 6"/>
            <p:cNvSpPr>
              <a:spLocks noChangeShapeType="1"/>
            </p:cNvSpPr>
            <p:nvPr/>
          </p:nvSpPr>
          <p:spPr bwMode="auto">
            <a:xfrm flipV="1">
              <a:off x="2232" y="1490"/>
              <a:ext cx="1536" cy="432"/>
            </a:xfrm>
            <a:prstGeom prst="line">
              <a:avLst/>
            </a:prstGeom>
            <a:noFill/>
            <a:ln w="38160">
              <a:solidFill>
                <a:srgbClr val="AF67FF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362200" y="3560763"/>
            <a:ext cx="5257800" cy="2992437"/>
            <a:chOff x="2562" y="2387"/>
            <a:chExt cx="3312" cy="1885"/>
          </a:xfrm>
        </p:grpSpPr>
        <p:pic>
          <p:nvPicPr>
            <p:cNvPr id="83976" name="Picture 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88" y="2600"/>
              <a:ext cx="2086" cy="167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3977" name="Line 9"/>
            <p:cNvSpPr>
              <a:spLocks noChangeShapeType="1"/>
            </p:cNvSpPr>
            <p:nvPr/>
          </p:nvSpPr>
          <p:spPr bwMode="auto">
            <a:xfrm>
              <a:off x="2562" y="2387"/>
              <a:ext cx="1134" cy="318"/>
            </a:xfrm>
            <a:prstGeom prst="line">
              <a:avLst/>
            </a:prstGeom>
            <a:noFill/>
            <a:ln w="38160">
              <a:solidFill>
                <a:srgbClr val="AF67FF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83973" name="Text Box 11"/>
          <p:cNvSpPr txBox="1">
            <a:spLocks noChangeArrowheads="1"/>
          </p:cNvSpPr>
          <p:nvPr/>
        </p:nvSpPr>
        <p:spPr bwMode="auto">
          <a:xfrm>
            <a:off x="5003800" y="3716338"/>
            <a:ext cx="3816350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83974" name="Text Box 12"/>
          <p:cNvSpPr txBox="1">
            <a:spLocks noChangeArrowheads="1"/>
          </p:cNvSpPr>
          <p:nvPr/>
        </p:nvSpPr>
        <p:spPr bwMode="auto">
          <a:xfrm>
            <a:off x="0" y="5410200"/>
            <a:ext cx="4608513" cy="955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800">
                <a:ea typeface="ＭＳ Ｐゴシック" pitchFamily="34" charset="-128"/>
              </a:rPr>
              <a:t>Nodule à dominante kystique</a:t>
            </a:r>
          </a:p>
        </p:txBody>
      </p:sp>
      <p:sp>
        <p:nvSpPr>
          <p:cNvPr id="13" name="Rectangle 1"/>
          <p:cNvSpPr txBox="1">
            <a:spLocks noChangeArrowheads="1"/>
          </p:cNvSpPr>
          <p:nvPr/>
        </p:nvSpPr>
        <p:spPr bwMode="auto">
          <a:xfrm>
            <a:off x="571472" y="285728"/>
            <a:ext cx="8229600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cyto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86000"/>
            <a:ext cx="8229600" cy="2870723"/>
          </a:xfrm>
        </p:spPr>
      </p:pic>
      <p:sp>
        <p:nvSpPr>
          <p:cNvPr id="6" name="Rectangle 5"/>
          <p:cNvSpPr/>
          <p:nvPr/>
        </p:nvSpPr>
        <p:spPr>
          <a:xfrm>
            <a:off x="500034" y="428604"/>
            <a:ext cx="8414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>
          <a:xfrm>
            <a:off x="457200" y="14478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r>
              <a:rPr lang="fr-FR" sz="2400" dirty="0" smtClean="0"/>
              <a:t>Les nodules </a:t>
            </a:r>
            <a:r>
              <a:rPr lang="fr-FR" sz="2400" dirty="0" err="1" smtClean="0"/>
              <a:t>kystisés</a:t>
            </a:r>
            <a:r>
              <a:rPr lang="fr-FR" sz="2400" dirty="0" smtClean="0"/>
              <a:t> sont une cause fréquente de faux-négatifs et de résultats non concluant.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Objectif: Evaluation de l’apport de la </a:t>
            </a:r>
            <a:r>
              <a:rPr lang="fr-FR" sz="2400" dirty="0" err="1" smtClean="0"/>
              <a:t>cyto</a:t>
            </a:r>
            <a:r>
              <a:rPr lang="fr-FR" sz="2400" dirty="0" smtClean="0"/>
              <a:t>-ponction écho-guidée dans les nodules </a:t>
            </a:r>
            <a:r>
              <a:rPr lang="fr-FR" sz="2400" dirty="0" err="1" smtClean="0"/>
              <a:t>kystisés</a:t>
            </a:r>
            <a:r>
              <a:rPr lang="fr-FR" sz="2400" dirty="0" smtClean="0"/>
              <a:t>.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129 nodules classés </a:t>
            </a:r>
            <a:r>
              <a:rPr lang="fr-FR" sz="2400" dirty="0" err="1" smtClean="0"/>
              <a:t>kystisés</a:t>
            </a:r>
            <a:r>
              <a:rPr lang="fr-FR" sz="2400" dirty="0" smtClean="0"/>
              <a:t> </a:t>
            </a:r>
            <a:r>
              <a:rPr lang="fr-FR" dirty="0" smtClean="0"/>
              <a:t>( &gt;50% du volume est liquide)</a:t>
            </a: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125 subissent une </a:t>
            </a:r>
            <a:r>
              <a:rPr lang="fr-FR" sz="2400" dirty="0" err="1" smtClean="0"/>
              <a:t>cytoponction</a:t>
            </a:r>
            <a:r>
              <a:rPr lang="fr-FR" sz="2400" dirty="0" smtClean="0"/>
              <a:t> </a:t>
            </a:r>
            <a:r>
              <a:rPr lang="fr-FR" sz="2400" dirty="0" err="1" smtClean="0"/>
              <a:t>échoguidée</a:t>
            </a:r>
            <a:r>
              <a:rPr lang="fr-FR" sz="2400" dirty="0" smtClean="0"/>
              <a:t> </a:t>
            </a:r>
            <a:r>
              <a:rPr lang="fr-FR" dirty="0" smtClean="0"/>
              <a:t>(+aspiration partielle et ponction de la zone tissulaire) dont 35 en 2</a:t>
            </a:r>
            <a:r>
              <a:rPr lang="fr-FR" baseline="30000" dirty="0" smtClean="0"/>
              <a:t>ème</a:t>
            </a:r>
            <a:r>
              <a:rPr lang="fr-FR" dirty="0" smtClean="0"/>
              <a:t> intention après technique conventionnelle non concluante.</a:t>
            </a:r>
          </a:p>
          <a:p>
            <a:pPr>
              <a:buNone/>
            </a:pPr>
            <a:r>
              <a:rPr lang="fr-FR" sz="2400" dirty="0"/>
              <a:t>Résultats </a:t>
            </a:r>
            <a:r>
              <a:rPr lang="fr-FR" sz="2400" dirty="0" err="1"/>
              <a:t>cytopathologiques</a:t>
            </a:r>
            <a:r>
              <a:rPr lang="fr-FR" sz="2400" dirty="0"/>
              <a:t> </a:t>
            </a:r>
            <a:r>
              <a:rPr lang="fr-FR" sz="2400" dirty="0" err="1"/>
              <a:t>receuillis</a:t>
            </a:r>
            <a:r>
              <a:rPr lang="fr-FR" sz="2400" dirty="0"/>
              <a:t>: </a:t>
            </a:r>
            <a:r>
              <a:rPr lang="fr-FR" sz="2400" dirty="0" err="1"/>
              <a:t>lesion</a:t>
            </a:r>
            <a:r>
              <a:rPr lang="fr-FR" sz="2400" dirty="0"/>
              <a:t> bénigne, maligne, de signification </a:t>
            </a:r>
            <a:r>
              <a:rPr lang="fr-FR" sz="2400" dirty="0" err="1"/>
              <a:t>indeterminée</a:t>
            </a:r>
            <a:r>
              <a:rPr lang="fr-FR" sz="2400" dirty="0"/>
              <a:t>, non concluantes)</a:t>
            </a:r>
          </a:p>
          <a:p>
            <a:pPr>
              <a:buNone/>
            </a:pPr>
            <a:r>
              <a:rPr lang="fr-FR" sz="2400" dirty="0"/>
              <a:t>14 patients on fini par avoir une </a:t>
            </a:r>
            <a:r>
              <a:rPr lang="fr-FR" sz="2400" dirty="0" err="1"/>
              <a:t>chirurugie</a:t>
            </a:r>
            <a:r>
              <a:rPr lang="fr-FR" sz="2400" dirty="0" smtClean="0"/>
              <a:t>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2" y="357166"/>
            <a:ext cx="8414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Cyto2.png"/>
          <p:cNvPicPr>
            <a:picLocks noGrp="1" noChangeAspect="1"/>
          </p:cNvPicPr>
          <p:nvPr>
            <p:ph idx="1"/>
          </p:nvPr>
        </p:nvPicPr>
        <p:blipFill>
          <a:blip r:embed="rId2"/>
          <a:srcRect l="10856"/>
          <a:stretch>
            <a:fillRect/>
          </a:stretch>
        </p:blipFill>
        <p:spPr>
          <a:xfrm>
            <a:off x="642910" y="1571612"/>
            <a:ext cx="7924800" cy="5158095"/>
          </a:xfrm>
        </p:spPr>
      </p:pic>
      <p:sp>
        <p:nvSpPr>
          <p:cNvPr id="5" name="ZoneTexte 4"/>
          <p:cNvSpPr txBox="1"/>
          <p:nvPr/>
        </p:nvSpPr>
        <p:spPr>
          <a:xfrm>
            <a:off x="1104928" y="6243600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</a:rPr>
              <a:t>Taux de diagnostic de la </a:t>
            </a:r>
            <a:r>
              <a:rPr lang="fr-FR" sz="2000" b="1" dirty="0" err="1" smtClean="0">
                <a:solidFill>
                  <a:srgbClr val="C00000"/>
                </a:solidFill>
              </a:rPr>
              <a:t>cytoponction</a:t>
            </a:r>
            <a:r>
              <a:rPr lang="fr-FR" sz="2000" b="1" dirty="0" smtClean="0">
                <a:solidFill>
                  <a:srgbClr val="C00000"/>
                </a:solidFill>
              </a:rPr>
              <a:t> en 2</a:t>
            </a:r>
            <a:r>
              <a:rPr lang="fr-FR" sz="2000" b="1" baseline="30000" dirty="0" smtClean="0">
                <a:solidFill>
                  <a:srgbClr val="C00000"/>
                </a:solidFill>
              </a:rPr>
              <a:t>ème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  <a:r>
              <a:rPr lang="fr-FR" sz="2000" b="1" dirty="0" err="1" smtClean="0">
                <a:solidFill>
                  <a:srgbClr val="C00000"/>
                </a:solidFill>
              </a:rPr>
              <a:t>intentiopn</a:t>
            </a:r>
            <a:r>
              <a:rPr lang="fr-FR" sz="2000" b="1" dirty="0" smtClean="0">
                <a:solidFill>
                  <a:srgbClr val="C00000"/>
                </a:solidFill>
              </a:rPr>
              <a:t> de 91%.</a:t>
            </a:r>
            <a:endParaRPr lang="fr-FR" sz="2000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428604"/>
            <a:ext cx="8414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0"/>
            <a:ext cx="8686800" cy="1079399"/>
          </a:xfrm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fr-F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fr-F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Quand faire encore un prélèvement direct ?</a:t>
            </a:r>
          </a:p>
        </p:txBody>
      </p:sp>
      <p:sp>
        <p:nvSpPr>
          <p:cNvPr id="84995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357158" y="3000372"/>
            <a:ext cx="8610600" cy="3529026"/>
          </a:xfrm>
        </p:spPr>
        <p:txBody>
          <a:bodyPr lIns="92075" tIns="46038" rIns="92075" bIns="46038"/>
          <a:lstStyle/>
          <a:p>
            <a:pPr marL="341313" indent="-341313" algn="ctr" defTabSz="762000">
              <a:lnSpc>
                <a:spcPct val="90000"/>
              </a:lnSpc>
              <a:buClr>
                <a:srgbClr val="336600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Nodule parfaitement palpable en décubitus dorsal, indépendamment des mouvements de déglutition.</a:t>
            </a:r>
          </a:p>
          <a:p>
            <a:pPr marL="341313" indent="-341313" algn="ctr" defTabSz="762000">
              <a:lnSpc>
                <a:spcPct val="90000"/>
              </a:lnSpc>
              <a:buClrTx/>
              <a:buSz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fr-FR" sz="2600" dirty="0" smtClean="0">
              <a:latin typeface="Arial" pitchFamily="34" charset="0"/>
              <a:cs typeface="Arial" pitchFamily="34" charset="0"/>
            </a:endParaRPr>
          </a:p>
          <a:p>
            <a:pPr marL="341313" indent="-341313" algn="ctr" defTabSz="762000">
              <a:lnSpc>
                <a:spcPct val="90000"/>
              </a:lnSpc>
              <a:buClr>
                <a:srgbClr val="336600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fr-FR" sz="2600" dirty="0" smtClean="0">
              <a:latin typeface="Arial" pitchFamily="34" charset="0"/>
              <a:cs typeface="Arial" pitchFamily="34" charset="0"/>
            </a:endParaRPr>
          </a:p>
          <a:p>
            <a:pPr marL="341313" indent="-341313" algn="ctr" defTabSz="762000">
              <a:lnSpc>
                <a:spcPct val="90000"/>
              </a:lnSpc>
              <a:buClr>
                <a:srgbClr val="336600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Solide, ou avec une composante kystique minoritaire.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000496" y="3857628"/>
            <a:ext cx="1223963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1pPr>
            <a:lvl2pPr marL="37931725" indent="-37474525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defTabSz="449263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fr-FR" sz="48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et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571472" y="357166"/>
            <a:ext cx="8229600" cy="64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lvl="0" algn="ctr"/>
            <a:r>
              <a:rPr lang="fr-FR" sz="3600" b="1" dirty="0" err="1" smtClean="0">
                <a:solidFill>
                  <a:srgbClr val="775F55"/>
                </a:solidFill>
              </a:rPr>
              <a:t>Cytoponction</a:t>
            </a:r>
            <a:r>
              <a:rPr lang="fr-FR" sz="3600" b="1" dirty="0" smtClean="0">
                <a:solidFill>
                  <a:srgbClr val="775F55"/>
                </a:solidFill>
              </a:rPr>
              <a:t> avec ou sans </a:t>
            </a:r>
            <a:r>
              <a:rPr lang="fr-FR" sz="3600" b="1" dirty="0" err="1" smtClean="0">
                <a:solidFill>
                  <a:srgbClr val="775F55"/>
                </a:solidFill>
              </a:rPr>
              <a:t>échoguidage</a:t>
            </a:r>
            <a:r>
              <a:rPr lang="fr-FR" sz="3600" b="1" dirty="0" smtClean="0">
                <a:solidFill>
                  <a:srgbClr val="775F55"/>
                </a:solidFill>
              </a:rPr>
              <a:t>?  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resid.png"/>
          <p:cNvPicPr>
            <a:picLocks noGrp="1" noChangeAspect="1"/>
          </p:cNvPicPr>
          <p:nvPr>
            <p:ph idx="1"/>
          </p:nvPr>
        </p:nvPicPr>
        <p:blipFill>
          <a:blip r:embed="rId2"/>
          <a:srcRect t="34175"/>
          <a:stretch>
            <a:fillRect/>
          </a:stretch>
        </p:blipFill>
        <p:spPr>
          <a:xfrm>
            <a:off x="457200" y="1676400"/>
            <a:ext cx="8229600" cy="2439970"/>
          </a:xfrm>
        </p:spPr>
      </p:pic>
      <p:sp>
        <p:nvSpPr>
          <p:cNvPr id="8" name="ZoneTexte 7"/>
          <p:cNvSpPr txBox="1"/>
          <p:nvPr/>
        </p:nvSpPr>
        <p:spPr>
          <a:xfrm>
            <a:off x="457200" y="43434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2000" b="1" dirty="0" smtClean="0"/>
              <a:t>Une diminution significative de résultats non concluant avec </a:t>
            </a:r>
            <a:r>
              <a:rPr lang="fr-FR" sz="2000" b="1" dirty="0" smtClean="0">
                <a:solidFill>
                  <a:srgbClr val="C00000"/>
                </a:solidFill>
              </a:rPr>
              <a:t>le nombre d’années d’expérience au cours du résidanat. </a:t>
            </a:r>
          </a:p>
          <a:p>
            <a:pPr>
              <a:buFont typeface="Wingdings" pitchFamily="2" charset="2"/>
              <a:buChar char="ü"/>
            </a:pPr>
            <a:endParaRPr lang="fr-FR" sz="2000" b="1" dirty="0"/>
          </a:p>
          <a:p>
            <a:pPr>
              <a:buFont typeface="Wingdings" pitchFamily="2" charset="2"/>
              <a:buChar char="ü"/>
            </a:pPr>
            <a:r>
              <a:rPr lang="fr-FR" sz="2000" b="1" dirty="0" smtClean="0"/>
              <a:t>Le stage antérieur en chirurgie ou en radiologie interventionnelle </a:t>
            </a:r>
            <a:r>
              <a:rPr lang="fr-FR" sz="2000" b="1" dirty="0" smtClean="0">
                <a:solidFill>
                  <a:srgbClr val="C00000"/>
                </a:solidFill>
              </a:rPr>
              <a:t>ne diminuait pas </a:t>
            </a:r>
            <a:r>
              <a:rPr lang="fr-FR" sz="2000" b="1" dirty="0" smtClean="0"/>
              <a:t>le nombre de résultats non concluants.</a:t>
            </a:r>
            <a:endParaRPr lang="fr-FR" sz="2000" b="1" dirty="0"/>
          </a:p>
          <a:p>
            <a:pPr>
              <a:buFont typeface="Wingdings" pitchFamily="2" charset="2"/>
              <a:buChar char="ü"/>
            </a:pPr>
            <a:endParaRPr lang="fr-FR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2428860" y="357166"/>
            <a:ext cx="48417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La main expérimentée !!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792163"/>
          </a:xfrm>
        </p:spPr>
        <p:txBody>
          <a:bodyPr lIns="92075" tIns="46038" rIns="92075" bIns="46038"/>
          <a:lstStyle/>
          <a:p>
            <a:pPr algn="ctr" defTabSz="7620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3600" b="1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3600" b="1" dirty="0" smtClean="0">
                <a:latin typeface="Arial" pitchFamily="34" charset="0"/>
                <a:cs typeface="Arial" pitchFamily="34" charset="0"/>
              </a:rPr>
              <a:t> : Résultats</a:t>
            </a:r>
          </a:p>
        </p:txBody>
      </p:sp>
      <p:sp>
        <p:nvSpPr>
          <p:cNvPr id="92163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28600" y="1600200"/>
            <a:ext cx="8686800" cy="5257800"/>
          </a:xfrm>
        </p:spPr>
        <p:txBody>
          <a:bodyPr lIns="92075" tIns="46038" rIns="92075" bIns="46038"/>
          <a:lstStyle/>
          <a:p>
            <a:pPr marL="341313" indent="-341313" defTabSz="762000">
              <a:buClr>
                <a:srgbClr val="660066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Non significatifs :			                      5 – 20%</a:t>
            </a:r>
          </a:p>
          <a:p>
            <a:pPr marL="341313" indent="-341313" defTabSz="762000">
              <a:buClr>
                <a:srgbClr val="660066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Bénins :						70 – 80%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Goitre,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Nodule colloïde, 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Nodule </a:t>
            </a:r>
            <a:r>
              <a:rPr lang="fr-FR" sz="1800" dirty="0" err="1" smtClean="0">
                <a:latin typeface="Arial" pitchFamily="34" charset="0"/>
                <a:cs typeface="Arial" pitchFamily="34" charset="0"/>
              </a:rPr>
              <a:t>adénomateux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Thyroïdites.</a:t>
            </a:r>
          </a:p>
          <a:p>
            <a:pPr marL="341313" indent="-341313" defTabSz="762000">
              <a:buClr>
                <a:srgbClr val="660066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Indéterminés, Douteux, Suspects..:	            10 à 20%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Lésions de signification incertaine,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Tumeurs d’architecture vésiculaire,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Tumeurs à cellules de </a:t>
            </a:r>
            <a:r>
              <a:rPr lang="fr-FR" sz="1800" dirty="0" err="1" smtClean="0">
                <a:latin typeface="Arial" pitchFamily="34" charset="0"/>
                <a:cs typeface="Arial" pitchFamily="34" charset="0"/>
              </a:rPr>
              <a:t>Hürthle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marL="1439863" lvl="2" indent="-115888" defTabSz="762000">
              <a:buClr>
                <a:srgbClr val="336600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Lésions suspectes.</a:t>
            </a:r>
          </a:p>
          <a:p>
            <a:pPr marL="341313" indent="-341313" defTabSz="762000">
              <a:buClr>
                <a:srgbClr val="660066"/>
              </a:buClr>
              <a:buFont typeface="Comic Sans MS" pitchFamily="66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Malins :						  5%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/>
          </p:cNvSpPr>
          <p:nvPr>
            <p:ph type="body" idx="1"/>
          </p:nvPr>
        </p:nvSpPr>
        <p:spPr>
          <a:xfrm>
            <a:off x="285720" y="2143116"/>
            <a:ext cx="8631238" cy="3455988"/>
          </a:xfrm>
          <a:noFill/>
        </p:spPr>
        <p:txBody>
          <a:bodyPr/>
          <a:lstStyle/>
          <a:p>
            <a:pPr algn="just">
              <a:buFont typeface="Wingdings" pitchFamily="2" charset="2"/>
              <a:buChar char="¨"/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Affection thyroïdienne la plus fréquente: nodulaire</a:t>
            </a:r>
          </a:p>
          <a:p>
            <a:pPr algn="just">
              <a:buFont typeface="Wingdings" pitchFamily="2" charset="2"/>
              <a:buChar char="¨"/>
            </a:pPr>
            <a:r>
              <a:rPr lang="fr-FR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Intensification des pratiques écho-cytologiques</a:t>
            </a:r>
          </a:p>
          <a:p>
            <a:pPr marL="381000" lvl="1" indent="-190500" algn="ctr">
              <a:lnSpc>
                <a:spcPct val="90000"/>
              </a:lnSpc>
              <a:buFont typeface="Wingdings" pitchFamily="2" charset="2"/>
              <a:buNone/>
              <a:tabLst>
                <a:tab pos="0" algn="l"/>
                <a:tab pos="1295400" algn="l"/>
              </a:tabLst>
              <a:defRPr/>
            </a:pPr>
            <a:endParaRPr lang="fr-FR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81000" lvl="1" indent="-190500" algn="ctr">
              <a:lnSpc>
                <a:spcPct val="90000"/>
              </a:lnSpc>
              <a:buFont typeface="Wingdings" pitchFamily="2" charset="2"/>
              <a:buNone/>
              <a:tabLst>
                <a:tab pos="0" algn="l"/>
                <a:tab pos="1295400" algn="l"/>
              </a:tabLst>
              <a:defRPr/>
            </a:pPr>
            <a:r>
              <a:rPr lang="fr-F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« Epidémie d’</a:t>
            </a:r>
            <a:r>
              <a:rPr lang="fr-FR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incidentalomes</a:t>
            </a:r>
            <a:r>
              <a:rPr lang="fr-F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thyro</a:t>
            </a:r>
            <a:r>
              <a:rPr lang="fr-FR" altLang="ja-JP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ïdiens »</a:t>
            </a:r>
          </a:p>
          <a:p>
            <a:pPr marL="381000" lvl="1" indent="-190500" algn="ctr">
              <a:lnSpc>
                <a:spcPct val="90000"/>
              </a:lnSpc>
              <a:buFont typeface="Wingdings" pitchFamily="2" charset="2"/>
              <a:buNone/>
              <a:tabLst>
                <a:tab pos="0" algn="l"/>
                <a:tab pos="1295400" algn="l"/>
              </a:tabLst>
              <a:defRPr/>
            </a:pPr>
            <a:endParaRPr lang="fr-F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¨"/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Stratégie d’exploration: clinique, échographie, scintigraphie, </a:t>
            </a:r>
            <a:r>
              <a:rPr lang="fr-FR" sz="2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cytologie</a:t>
            </a:r>
          </a:p>
          <a:p>
            <a:pPr algn="just">
              <a:buNone/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                    Actualités et Guidelines</a:t>
            </a:r>
            <a:endParaRPr lang="fr-FR" sz="2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fr-FR" sz="2600" dirty="0" smtClean="0">
                <a:latin typeface="Arial" pitchFamily="34" charset="0"/>
                <a:cs typeface="Arial" pitchFamily="34" charset="0"/>
              </a:rPr>
              <a:t>                 </a:t>
            </a:r>
          </a:p>
        </p:txBody>
      </p:sp>
      <p:sp>
        <p:nvSpPr>
          <p:cNvPr id="3" name="Flèche droite 2"/>
          <p:cNvSpPr/>
          <p:nvPr/>
        </p:nvSpPr>
        <p:spPr>
          <a:xfrm flipV="1">
            <a:off x="1357290" y="5572140"/>
            <a:ext cx="50003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ctrTitle"/>
          </p:nvPr>
        </p:nvSpPr>
        <p:spPr>
          <a:xfrm>
            <a:off x="500034" y="2285992"/>
            <a:ext cx="8001000" cy="1393825"/>
          </a:xfrm>
        </p:spPr>
        <p:txBody>
          <a:bodyPr/>
          <a:lstStyle/>
          <a:p>
            <a:pPr algn="ctr" eaLnBrk="1" hangingPunct="1"/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Thyroïdienne</a:t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Indications en 2014?</a:t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endParaRPr lang="fr-FR" sz="40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143000"/>
            <a:ext cx="9001156" cy="4876800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2400" b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b="1" u="sng" dirty="0" smtClean="0">
                <a:latin typeface="Arial" pitchFamily="34" charset="0"/>
                <a:cs typeface="Arial" pitchFamily="34" charset="0"/>
              </a:rPr>
              <a:t>1995:  ANDEM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fr-FR" sz="2400" i="1" dirty="0" smtClean="0">
                <a:latin typeface="Arial" pitchFamily="34" charset="0"/>
                <a:cs typeface="Arial" pitchFamily="34" charset="0"/>
              </a:rPr>
              <a:t>Agence nationale de développement et de l’évaluation médicale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>
              <a:buFont typeface="Wingdings" pitchFamily="2" charset="2"/>
              <a:buChar char="ü"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Nodules &lt; 10mm : pas d’attitude validée mais pas de nécessité d’exploration d’emblée</a:t>
            </a:r>
          </a:p>
          <a:p>
            <a:pPr>
              <a:buFont typeface="Wingdings" pitchFamily="2" charset="2"/>
              <a:buChar char="ü"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Nodules &gt;=10mm : démarche diagnostique indispensable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			Plusieurs stratégies possibles :</a:t>
            </a:r>
          </a:p>
          <a:p>
            <a:pPr algn="ctr">
              <a:buNone/>
            </a:pP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première</a:t>
            </a: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scintigraphie première et ponction ou</a:t>
            </a: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échographie +/- ponction si iso ou 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hypofixant</a:t>
            </a:r>
            <a:endParaRPr lang="fr-F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échographie première : ponction sauf si</a:t>
            </a:r>
          </a:p>
          <a:p>
            <a:pPr algn="ctr">
              <a:buNone/>
            </a:pP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hyperéchogène</a:t>
            </a:r>
            <a:endParaRPr lang="fr-FR" sz="24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7356" y="428604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Une évolution des indications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071678"/>
            <a:ext cx="8543956" cy="38576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1997: ANAES</a:t>
            </a:r>
          </a:p>
          <a:p>
            <a:pPr>
              <a:buNone/>
            </a:pPr>
            <a:endParaRPr lang="fr-FR" sz="2800" b="1" u="sng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Explorations thyroïdiennes autres que biologiques</a:t>
            </a: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« L’indication de 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cyto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-ponction est posée par le clinicien »</a:t>
            </a:r>
            <a:endParaRPr lang="fr-FR" sz="2800" i="1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Nécessité de caractères de suspicion de malignité pour orienter les indications!!</a:t>
            </a:r>
            <a:endParaRPr lang="fr-FR" sz="24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7356" y="428604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Une évolution des indications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571612"/>
            <a:ext cx="84582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Depuis les année 90:</a:t>
            </a:r>
          </a:p>
          <a:p>
            <a:pPr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Les caractères suspects retenus étaient:</a:t>
            </a:r>
          </a:p>
          <a:p>
            <a:pPr algn="ctr"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l’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hypoéchogénicité</a:t>
            </a:r>
            <a:endParaRPr lang="fr-F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les 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microcalcifications</a:t>
            </a:r>
            <a:endParaRPr lang="fr-F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les contours flous </a:t>
            </a:r>
          </a:p>
          <a:p>
            <a:pPr algn="ctr">
              <a:buNone/>
            </a:pPr>
            <a:r>
              <a:rPr lang="fr-FR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 vascularisation intra-nodulaire</a:t>
            </a:r>
            <a:endParaRPr lang="fr-FR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1612"/>
            <a:ext cx="8458200" cy="44481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2002:</a:t>
            </a: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Description de 4 critères cardinaux de suspicion majeure:</a:t>
            </a:r>
          </a:p>
          <a:p>
            <a:pPr algn="ctr"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forte 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hypoéchogénicité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contours irréguliers </a:t>
            </a:r>
          </a:p>
          <a:p>
            <a:pPr algn="ctr">
              <a:buNone/>
            </a:pP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microcalcifications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nodule plus épais que large</a:t>
            </a:r>
            <a:endParaRPr lang="fr-FR" sz="1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676400" y="5791200"/>
            <a:ext cx="723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Kim EK, Park CS. New </a:t>
            </a:r>
            <a:r>
              <a:rPr lang="fr-FR" dirty="0" err="1" smtClean="0"/>
              <a:t>sonographic</a:t>
            </a:r>
            <a:r>
              <a:rPr lang="fr-FR" dirty="0" smtClean="0"/>
              <a:t> </a:t>
            </a:r>
            <a:r>
              <a:rPr lang="fr-FR" dirty="0" err="1" smtClean="0"/>
              <a:t>criteria</a:t>
            </a:r>
            <a:r>
              <a:rPr lang="fr-FR" dirty="0" smtClean="0"/>
              <a:t> for </a:t>
            </a:r>
            <a:r>
              <a:rPr lang="fr-FR" dirty="0" err="1" smtClean="0"/>
              <a:t>recommending</a:t>
            </a:r>
            <a:r>
              <a:rPr lang="fr-FR" dirty="0" smtClean="0"/>
              <a:t> fine-</a:t>
            </a:r>
            <a:r>
              <a:rPr lang="fr-FR" dirty="0" err="1" smtClean="0"/>
              <a:t>needle</a:t>
            </a:r>
            <a:r>
              <a:rPr lang="fr-FR" dirty="0" smtClean="0"/>
              <a:t> aspiration </a:t>
            </a:r>
            <a:r>
              <a:rPr lang="fr-FR" dirty="0" err="1" smtClean="0"/>
              <a:t>biopsy</a:t>
            </a:r>
            <a:r>
              <a:rPr lang="fr-FR" dirty="0" smtClean="0"/>
              <a:t> of </a:t>
            </a:r>
            <a:r>
              <a:rPr lang="fr-FR" dirty="0" err="1" smtClean="0"/>
              <a:t>nonpalpable</a:t>
            </a:r>
            <a:r>
              <a:rPr lang="fr-FR" dirty="0" smtClean="0"/>
              <a:t> </a:t>
            </a:r>
            <a:r>
              <a:rPr lang="fr-FR" dirty="0" err="1" smtClean="0"/>
              <a:t>solid</a:t>
            </a:r>
            <a:r>
              <a:rPr lang="fr-FR" dirty="0" smtClean="0"/>
              <a:t> nodules of the </a:t>
            </a:r>
            <a:r>
              <a:rPr lang="fr-FR" dirty="0" err="1" smtClean="0"/>
              <a:t>thyroid</a:t>
            </a:r>
            <a:r>
              <a:rPr lang="fr-FR" dirty="0" smtClean="0"/>
              <a:t>. AJR Am J </a:t>
            </a:r>
            <a:r>
              <a:rPr lang="fr-FR" dirty="0" err="1" smtClean="0"/>
              <a:t>Roentgenol</a:t>
            </a:r>
            <a:r>
              <a:rPr lang="fr-FR" dirty="0" smtClean="0"/>
              <a:t>. 2002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76800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2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2006: Consensus européen:</a:t>
            </a:r>
          </a:p>
          <a:p>
            <a:pPr>
              <a:buNone/>
            </a:pPr>
            <a:endParaRPr lang="fr-FR" sz="2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Cyto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-ponctionner:</a:t>
            </a:r>
          </a:p>
          <a:p>
            <a:pPr algn="ctr"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Tout nodule ≥ 1cm sauf hyperfonctionnel avec TSH basse</a:t>
            </a:r>
          </a:p>
          <a:p>
            <a:pPr algn="ctr"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Nodule ≤ 1cm si et seulement si :</a:t>
            </a: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Solide 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hypoéchogène</a:t>
            </a: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avec </a:t>
            </a:r>
            <a:r>
              <a:rPr lang="fr-F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microcalcifications</a:t>
            </a:r>
            <a:endParaRPr lang="fr-F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Antécédents personnels</a:t>
            </a:r>
            <a:endParaRPr lang="fr-FR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44" y="1143000"/>
            <a:ext cx="9001156" cy="4714892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2800" b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2009: Le score TIRADS:</a:t>
            </a:r>
          </a:p>
          <a:p>
            <a:pPr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Horvath. en s’inspirant du score BI-RADS du sein a proposé l’utilisation de scores de risques échographiques qu’elle a appelé le système TI-RADS</a:t>
            </a:r>
          </a:p>
          <a:p>
            <a:pPr algn="ctr"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fr-FR" sz="2800" i="1" dirty="0" err="1" smtClean="0">
                <a:latin typeface="Arial" pitchFamily="34" charset="0"/>
                <a:cs typeface="Arial" pitchFamily="34" charset="0"/>
              </a:rPr>
              <a:t>Thyroid</a:t>
            </a:r>
            <a:r>
              <a:rPr lang="fr-FR" sz="2800" i="1" dirty="0" smtClean="0">
                <a:latin typeface="Arial" pitchFamily="34" charset="0"/>
                <a:cs typeface="Arial" pitchFamily="34" charset="0"/>
              </a:rPr>
              <a:t> Imaging-</a:t>
            </a:r>
            <a:r>
              <a:rPr lang="fr-FR" sz="2800" i="1" dirty="0" err="1" smtClean="0">
                <a:latin typeface="Arial" pitchFamily="34" charset="0"/>
                <a:cs typeface="Arial" pitchFamily="34" charset="0"/>
              </a:rPr>
              <a:t>Reporting</a:t>
            </a:r>
            <a:r>
              <a:rPr lang="fr-FR" sz="2800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fr-FR" sz="2800" i="1" dirty="0" err="1" smtClean="0">
                <a:latin typeface="Arial" pitchFamily="34" charset="0"/>
                <a:cs typeface="Arial" pitchFamily="34" charset="0"/>
              </a:rPr>
              <a:t>Database</a:t>
            </a:r>
            <a:endParaRPr lang="fr-FR" sz="2800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i="1" dirty="0" smtClean="0">
                <a:latin typeface="Arial" pitchFamily="34" charset="0"/>
                <a:cs typeface="Arial" pitchFamily="34" charset="0"/>
              </a:rPr>
              <a:t>System)</a:t>
            </a:r>
            <a:endParaRPr lang="fr-FR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524000" y="58674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Horvath E, An </a:t>
            </a:r>
            <a:r>
              <a:rPr lang="fr-FR" dirty="0" err="1" smtClean="0"/>
              <a:t>ultrasonogram</a:t>
            </a:r>
            <a:r>
              <a:rPr lang="fr-FR" dirty="0" smtClean="0"/>
              <a:t> </a:t>
            </a:r>
            <a:r>
              <a:rPr lang="fr-FR" dirty="0" err="1" smtClean="0"/>
              <a:t>reporting</a:t>
            </a:r>
            <a:r>
              <a:rPr lang="fr-FR" dirty="0" smtClean="0"/>
              <a:t> system for </a:t>
            </a:r>
            <a:r>
              <a:rPr lang="fr-FR" dirty="0" err="1" smtClean="0"/>
              <a:t>thyroid</a:t>
            </a:r>
            <a:r>
              <a:rPr lang="fr-FR" dirty="0" smtClean="0"/>
              <a:t> nodules </a:t>
            </a:r>
            <a:r>
              <a:rPr lang="fr-FR" dirty="0" err="1" smtClean="0"/>
              <a:t>stratifying</a:t>
            </a:r>
            <a:r>
              <a:rPr lang="fr-FR" dirty="0" smtClean="0"/>
              <a:t> cancer </a:t>
            </a:r>
            <a:r>
              <a:rPr lang="fr-FR" dirty="0" err="1" smtClean="0"/>
              <a:t>risk</a:t>
            </a:r>
            <a:r>
              <a:rPr lang="fr-FR" dirty="0" smtClean="0"/>
              <a:t> for </a:t>
            </a:r>
            <a:r>
              <a:rPr lang="fr-FR" dirty="0" err="1" smtClean="0"/>
              <a:t>clinical</a:t>
            </a:r>
            <a:r>
              <a:rPr lang="fr-FR" dirty="0" smtClean="0"/>
              <a:t> management. J Clin </a:t>
            </a:r>
            <a:r>
              <a:rPr lang="fr-FR" dirty="0" err="1" smtClean="0"/>
              <a:t>Endocrinol</a:t>
            </a:r>
            <a:r>
              <a:rPr lang="fr-FR" dirty="0" smtClean="0"/>
              <a:t> </a:t>
            </a:r>
            <a:r>
              <a:rPr lang="fr-FR" dirty="0" err="1" smtClean="0"/>
              <a:t>Metab</a:t>
            </a:r>
            <a:r>
              <a:rPr lang="fr-FR" dirty="0" smtClean="0"/>
              <a:t> 2009;94:1748–5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857364"/>
            <a:ext cx="8524876" cy="42338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2009: Le score TIRADS:</a:t>
            </a: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L’intérêt de ce système:</a:t>
            </a:r>
          </a:p>
          <a:p>
            <a:pPr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Unifier et standardiser les examens échographiques afin de réduire l’opérateur-dépendance si souvent reprochée à l’échographie</a:t>
            </a:r>
            <a:endParaRPr lang="fr-FR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524000" y="58674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Horvath E, An </a:t>
            </a:r>
            <a:r>
              <a:rPr lang="fr-FR" dirty="0" err="1" smtClean="0"/>
              <a:t>ultrasonogram</a:t>
            </a:r>
            <a:r>
              <a:rPr lang="fr-FR" dirty="0" smtClean="0"/>
              <a:t> </a:t>
            </a:r>
            <a:r>
              <a:rPr lang="fr-FR" dirty="0" err="1" smtClean="0"/>
              <a:t>reporting</a:t>
            </a:r>
            <a:r>
              <a:rPr lang="fr-FR" dirty="0" smtClean="0"/>
              <a:t> system for </a:t>
            </a:r>
            <a:r>
              <a:rPr lang="fr-FR" dirty="0" err="1" smtClean="0"/>
              <a:t>thyroid</a:t>
            </a:r>
            <a:r>
              <a:rPr lang="fr-FR" dirty="0" smtClean="0"/>
              <a:t> nodules </a:t>
            </a:r>
            <a:r>
              <a:rPr lang="fr-FR" dirty="0" err="1" smtClean="0"/>
              <a:t>stratifying</a:t>
            </a:r>
            <a:r>
              <a:rPr lang="fr-FR" dirty="0" smtClean="0"/>
              <a:t> cancer </a:t>
            </a:r>
            <a:r>
              <a:rPr lang="fr-FR" dirty="0" err="1" smtClean="0"/>
              <a:t>risk</a:t>
            </a:r>
            <a:r>
              <a:rPr lang="fr-FR" dirty="0" smtClean="0"/>
              <a:t> for </a:t>
            </a:r>
            <a:r>
              <a:rPr lang="fr-FR" dirty="0" err="1" smtClean="0"/>
              <a:t>clinical</a:t>
            </a:r>
            <a:r>
              <a:rPr lang="fr-FR" dirty="0" smtClean="0"/>
              <a:t> management. J Clin </a:t>
            </a:r>
            <a:r>
              <a:rPr lang="fr-FR" dirty="0" err="1" smtClean="0"/>
              <a:t>Endocrinol</a:t>
            </a:r>
            <a:r>
              <a:rPr lang="fr-FR" dirty="0" smtClean="0"/>
              <a:t> </a:t>
            </a:r>
            <a:r>
              <a:rPr lang="fr-FR" dirty="0" err="1" smtClean="0"/>
              <a:t>Metab</a:t>
            </a:r>
            <a:r>
              <a:rPr lang="fr-FR" dirty="0" smtClean="0"/>
              <a:t> 2009;94:1748–5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857364"/>
            <a:ext cx="8382000" cy="44481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2009: Le score TIRADS:</a:t>
            </a: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Le TIRADS propose:</a:t>
            </a:r>
          </a:p>
          <a:p>
            <a:pPr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Un système complet, avec un </a:t>
            </a: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atlas des aspects échographiques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et le risque de malignité associée.</a:t>
            </a:r>
          </a:p>
          <a:p>
            <a:pPr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Un plan logique </a:t>
            </a: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d’examen et de compte-rendu</a:t>
            </a:r>
          </a:p>
          <a:p>
            <a:pPr>
              <a:buNone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480" y="357166"/>
            <a:ext cx="5875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 smtClean="0">
                <a:solidFill>
                  <a:srgbClr val="775F55"/>
                </a:solidFill>
              </a:rPr>
              <a:t>Une évolution des indications</a:t>
            </a:r>
            <a:endParaRPr lang="fr-FR" sz="3600" b="1" dirty="0">
              <a:solidFill>
                <a:srgbClr val="775F55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Espace réservé du contenu 3" descr="Tirads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089"/>
            <a:ext cx="9143999" cy="6869089"/>
          </a:xfrm>
        </p:spPr>
      </p:pic>
      <p:sp>
        <p:nvSpPr>
          <p:cNvPr id="5" name="ZoneTexte 4"/>
          <p:cNvSpPr txBox="1"/>
          <p:nvPr/>
        </p:nvSpPr>
        <p:spPr>
          <a:xfrm>
            <a:off x="4000496" y="5643578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6811963" cy="649288"/>
          </a:xfrm>
        </p:spPr>
        <p:txBody>
          <a:bodyPr lIns="92075" tIns="46038" rIns="92075" bIns="46038"/>
          <a:lstStyle/>
          <a:p>
            <a:pPr algn="ctr">
              <a:defRPr/>
            </a:pPr>
            <a:r>
              <a:rPr 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Quel</a:t>
            </a:r>
            <a:r>
              <a:rPr 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est</a:t>
            </a:r>
            <a:r>
              <a:rPr 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le </a:t>
            </a:r>
            <a:r>
              <a:rPr 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risque</a:t>
            </a:r>
            <a:r>
              <a:rPr 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720" y="1857364"/>
            <a:ext cx="8686800" cy="4800600"/>
          </a:xfrm>
        </p:spPr>
        <p:txBody>
          <a:bodyPr lIns="92075" tIns="46038" rIns="92075" bIns="46038"/>
          <a:lstStyle/>
          <a:p>
            <a:pPr marL="371475" indent="-371475" defTabSz="762000">
              <a:lnSpc>
                <a:spcPct val="90000"/>
              </a:lnSpc>
              <a:defRPr/>
            </a:pPr>
            <a:r>
              <a:rPr lang="en-US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Augmentation de volume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371475" indent="-371475" defTabSz="76200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600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Alexander 03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(n=268,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suivi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1mois - 5ans): 39%</a:t>
            </a:r>
          </a:p>
          <a:p>
            <a:pPr marL="371475" indent="-371475" defTabSz="76200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Reproductibilité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des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mesures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?</a:t>
            </a:r>
          </a:p>
          <a:p>
            <a:pPr marL="371475" indent="-371475" defTabSz="762000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371475" indent="-371475" defTabSz="762000">
              <a:lnSpc>
                <a:spcPct val="90000"/>
              </a:lnSpc>
              <a:defRPr/>
            </a:pPr>
            <a:r>
              <a:rPr lang="en-US" sz="2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Autonomisation</a:t>
            </a:r>
            <a:r>
              <a:rPr lang="en-US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et </a:t>
            </a:r>
            <a:r>
              <a:rPr lang="en-US" sz="2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hyperthyro</a:t>
            </a:r>
            <a:r>
              <a:rPr lang="en-US" altLang="ja-JP" sz="2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ïdie</a:t>
            </a:r>
            <a:endParaRPr lang="en-US" altLang="ja-JP" sz="26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371475" indent="-371475" defTabSz="762000">
              <a:lnSpc>
                <a:spcPct val="90000"/>
              </a:lnSpc>
              <a:buNone/>
              <a:defRPr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4% par an (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suivi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4.4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ans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) correlation avec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taille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(3cm) </a:t>
            </a:r>
          </a:p>
          <a:p>
            <a:pPr marL="1046163" lvl="1" indent="-185738" defTabSz="762000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20%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risque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suivi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6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ans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&gt; 3 cm</a:t>
            </a:r>
          </a:p>
          <a:p>
            <a:pPr marL="1046163" lvl="1" indent="-185738" defTabSz="762000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2-5%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&lt; 2.5 cm</a:t>
            </a:r>
          </a:p>
          <a:p>
            <a:pPr marL="371475" indent="-371475" defTabSz="762000">
              <a:lnSpc>
                <a:spcPct val="90000"/>
              </a:lnSpc>
              <a:defRPr/>
            </a:pPr>
            <a:r>
              <a:rPr lang="en-US" altLang="ja-JP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</a:t>
            </a:r>
          </a:p>
          <a:p>
            <a:pPr marL="371475" indent="-371475" defTabSz="762000">
              <a:lnSpc>
                <a:spcPct val="90000"/>
              </a:lnSpc>
              <a:defRPr/>
            </a:pPr>
            <a:endParaRPr lang="en-US" altLang="ja-JP" sz="26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1046163" lvl="1" indent="-185738" defTabSz="762000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ja-JP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371475" indent="-371475" defTabSz="762000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/>
          <a:srcRect l="23476" t="3323" r="24480" b="32085"/>
          <a:stretch>
            <a:fillRect/>
          </a:stretch>
        </p:blipFill>
        <p:spPr bwMode="auto">
          <a:xfrm>
            <a:off x="7592024" y="0"/>
            <a:ext cx="1551976" cy="12858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8143900" y="0"/>
            <a:ext cx="4397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600" b="1" dirty="0">
                <a:solidFill>
                  <a:srgbClr val="C00000"/>
                </a:solidFill>
                <a:ea typeface="ＭＳ Ｐゴシック" pitchFamily="34" charset="-128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Espace réservé du contenu 3" descr="tirads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199" y="0"/>
            <a:ext cx="9153109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40386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Espace réservé du contenu 3" descr="tirads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7222" y="0"/>
            <a:ext cx="9248486" cy="6929462"/>
          </a:xfrm>
        </p:spPr>
      </p:pic>
      <p:sp>
        <p:nvSpPr>
          <p:cNvPr id="5" name="ZoneTexte 4"/>
          <p:cNvSpPr txBox="1"/>
          <p:nvPr/>
        </p:nvSpPr>
        <p:spPr>
          <a:xfrm>
            <a:off x="42672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tirads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33473"/>
            <a:ext cx="6000792" cy="5224527"/>
          </a:xfrm>
        </p:spPr>
      </p:pic>
      <p:sp>
        <p:nvSpPr>
          <p:cNvPr id="6" name="ZoneTexte 5"/>
          <p:cNvSpPr txBox="1"/>
          <p:nvPr/>
        </p:nvSpPr>
        <p:spPr>
          <a:xfrm>
            <a:off x="40386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Espace réservé du contenu 3" descr="tirads6.png"/>
          <p:cNvPicPr>
            <a:picLocks noGrp="1" noChangeAspect="1"/>
          </p:cNvPicPr>
          <p:nvPr>
            <p:ph idx="1"/>
          </p:nvPr>
        </p:nvPicPr>
        <p:blipFill>
          <a:blip r:embed="rId2"/>
          <a:srcRect t="13469"/>
          <a:stretch>
            <a:fillRect/>
          </a:stretch>
        </p:blipFill>
        <p:spPr>
          <a:xfrm>
            <a:off x="500034" y="1500174"/>
            <a:ext cx="7072362" cy="4976825"/>
          </a:xfrm>
        </p:spPr>
      </p:pic>
      <p:sp>
        <p:nvSpPr>
          <p:cNvPr id="5" name="ZoneTexte 4"/>
          <p:cNvSpPr txBox="1"/>
          <p:nvPr/>
        </p:nvSpPr>
        <p:spPr>
          <a:xfrm>
            <a:off x="40386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tirads5.png"/>
          <p:cNvPicPr>
            <a:picLocks noChangeAspect="1"/>
          </p:cNvPicPr>
          <p:nvPr/>
        </p:nvPicPr>
        <p:blipFill>
          <a:blip r:embed="rId2"/>
          <a:srcRect t="7258"/>
          <a:stretch>
            <a:fillRect/>
          </a:stretch>
        </p:blipFill>
        <p:spPr>
          <a:xfrm>
            <a:off x="714348" y="1657336"/>
            <a:ext cx="5536112" cy="520066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0386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autres sign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ZoneTexte 4"/>
          <p:cNvSpPr txBox="1"/>
          <p:nvPr/>
        </p:nvSpPr>
        <p:spPr>
          <a:xfrm>
            <a:off x="4038600" y="6477000"/>
            <a:ext cx="487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http://ti-rads.com/</a:t>
            </a:r>
            <a:endParaRPr lang="fr-FR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8001000" cy="1393825"/>
          </a:xfrm>
        </p:spPr>
        <p:txBody>
          <a:bodyPr/>
          <a:lstStyle/>
          <a:p>
            <a:pPr algn="ctr" eaLnBrk="1" hangingPunct="1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Score TIRADS est il suffisant pour poser l’indication </a:t>
            </a:r>
            <a:br>
              <a:rPr lang="fr-FR" sz="3600" b="1" dirty="0" smtClean="0">
                <a:latin typeface="Arial" pitchFamily="34" charset="0"/>
                <a:cs typeface="Arial" pitchFamily="34" charset="0"/>
              </a:rPr>
            </a:br>
            <a:r>
              <a:rPr lang="fr-FR" sz="3600" b="1" dirty="0" smtClean="0">
                <a:latin typeface="Arial" pitchFamily="34" charset="0"/>
                <a:cs typeface="Arial" pitchFamily="34" charset="0"/>
              </a:rPr>
              <a:t>de la </a:t>
            </a:r>
            <a:r>
              <a:rPr lang="fr-FR" sz="3600" b="1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3600" b="1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263525" y="350838"/>
            <a:ext cx="492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 b="1">
                <a:solidFill>
                  <a:schemeClr val="accent2"/>
                </a:solidFill>
                <a:ea typeface="ＭＳ Ｐゴシック" pitchFamily="34" charset="-128"/>
              </a:rPr>
              <a:t>Consensus Nodules Thyroïdiens - 2009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177800"/>
            <a:ext cx="8532813" cy="973138"/>
            <a:chOff x="158" y="112"/>
            <a:chExt cx="5375" cy="61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807" y="112"/>
              <a:ext cx="646" cy="613"/>
              <a:chOff x="715" y="283"/>
              <a:chExt cx="646" cy="613"/>
            </a:xfrm>
          </p:grpSpPr>
          <p:pic>
            <p:nvPicPr>
              <p:cNvPr id="102430" name="Picture 5" descr="Thyroid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15" y="283"/>
                <a:ext cx="646" cy="613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</p:pic>
          <p:sp>
            <p:nvSpPr>
              <p:cNvPr id="102431" name="Text Box 6"/>
              <p:cNvSpPr txBox="1">
                <a:spLocks noChangeArrowheads="1"/>
              </p:cNvSpPr>
              <p:nvPr/>
            </p:nvSpPr>
            <p:spPr bwMode="auto">
              <a:xfrm>
                <a:off x="806" y="509"/>
                <a:ext cx="389" cy="231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fr-FR" sz="1800" b="1">
                    <a:solidFill>
                      <a:schemeClr val="accent2"/>
                    </a:solidFill>
                    <a:ea typeface="ＭＳ Ｐゴシック" pitchFamily="34" charset="-128"/>
                  </a:rPr>
                  <a:t>GRT</a:t>
                </a:r>
                <a:endParaRPr lang="fr-FR" sz="1800">
                  <a:solidFill>
                    <a:schemeClr val="accent2"/>
                  </a:solidFill>
                  <a:ea typeface="ＭＳ Ｐゴシック" pitchFamily="34" charset="-128"/>
                </a:endParaRPr>
              </a:p>
            </p:txBody>
          </p:sp>
        </p:grpSp>
        <p:pic>
          <p:nvPicPr>
            <p:cNvPr id="102428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245"/>
              <a:ext cx="4557" cy="418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</p:spPr>
        </p:pic>
        <p:sp>
          <p:nvSpPr>
            <p:cNvPr id="102429" name="Line 8"/>
            <p:cNvSpPr>
              <a:spLocks noChangeShapeType="1"/>
            </p:cNvSpPr>
            <p:nvPr/>
          </p:nvSpPr>
          <p:spPr bwMode="auto">
            <a:xfrm>
              <a:off x="158" y="709"/>
              <a:ext cx="5375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02404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7263" y="354013"/>
            <a:ext cx="1528762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Text Box 10"/>
          <p:cNvSpPr txBox="1">
            <a:spLocks noChangeArrowheads="1"/>
          </p:cNvSpPr>
          <p:nvPr/>
        </p:nvSpPr>
        <p:spPr bwMode="auto">
          <a:xfrm>
            <a:off x="1752600" y="1524000"/>
            <a:ext cx="6172200" cy="39687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000" b="1">
                <a:solidFill>
                  <a:srgbClr val="333399"/>
                </a:solidFill>
                <a:ea typeface="ＭＳ Ｐゴシック" pitchFamily="34" charset="-128"/>
              </a:rPr>
              <a:t>Echographie thyro</a:t>
            </a:r>
            <a:r>
              <a:rPr lang="fr-FR" altLang="ja-JP" sz="2000" b="1">
                <a:solidFill>
                  <a:srgbClr val="333399"/>
                </a:solidFill>
                <a:ea typeface="ＭＳ Ｐゴシック" pitchFamily="34" charset="-128"/>
              </a:rPr>
              <a:t>ïdienne spécifique</a:t>
            </a:r>
            <a:endParaRPr lang="fr-FR" sz="2000" b="1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06" name="Text Box 11"/>
          <p:cNvSpPr txBox="1">
            <a:spLocks noChangeArrowheads="1"/>
          </p:cNvSpPr>
          <p:nvPr/>
        </p:nvSpPr>
        <p:spPr bwMode="auto">
          <a:xfrm>
            <a:off x="1763713" y="633888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07" name="AutoShape 12"/>
          <p:cNvSpPr>
            <a:spLocks noChangeArrowheads="1"/>
          </p:cNvSpPr>
          <p:nvPr/>
        </p:nvSpPr>
        <p:spPr bwMode="auto">
          <a:xfrm>
            <a:off x="1447800" y="2667000"/>
            <a:ext cx="7315200" cy="152400"/>
          </a:xfrm>
          <a:prstGeom prst="rightArrow">
            <a:avLst>
              <a:gd name="adj1" fmla="val 50000"/>
              <a:gd name="adj2" fmla="val 120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08" name="Rectangle 13"/>
          <p:cNvSpPr>
            <a:spLocks noChangeArrowheads="1"/>
          </p:cNvSpPr>
          <p:nvPr/>
        </p:nvSpPr>
        <p:spPr bwMode="auto">
          <a:xfrm>
            <a:off x="1371600" y="2833688"/>
            <a:ext cx="96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≥ 7mm</a:t>
            </a:r>
          </a:p>
        </p:txBody>
      </p:sp>
      <p:sp>
        <p:nvSpPr>
          <p:cNvPr id="102409" name="Rectangle 14"/>
          <p:cNvSpPr>
            <a:spLocks noChangeArrowheads="1"/>
          </p:cNvSpPr>
          <p:nvPr/>
        </p:nvSpPr>
        <p:spPr bwMode="auto">
          <a:xfrm>
            <a:off x="3565525" y="2833688"/>
            <a:ext cx="1036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≥10mm</a:t>
            </a:r>
          </a:p>
        </p:txBody>
      </p:sp>
      <p:sp>
        <p:nvSpPr>
          <p:cNvPr id="102410" name="Rectangle 15"/>
          <p:cNvSpPr>
            <a:spLocks noChangeArrowheads="1"/>
          </p:cNvSpPr>
          <p:nvPr/>
        </p:nvSpPr>
        <p:spPr bwMode="auto">
          <a:xfrm>
            <a:off x="5257800" y="2833688"/>
            <a:ext cx="1106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&gt; 20mm</a:t>
            </a:r>
          </a:p>
        </p:txBody>
      </p:sp>
      <p:sp>
        <p:nvSpPr>
          <p:cNvPr id="102411" name="Line 16"/>
          <p:cNvSpPr>
            <a:spLocks noChangeShapeType="1"/>
          </p:cNvSpPr>
          <p:nvPr/>
        </p:nvSpPr>
        <p:spPr bwMode="auto">
          <a:xfrm>
            <a:off x="5334000" y="3200400"/>
            <a:ext cx="0" cy="3429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412" name="Rectangle 17"/>
          <p:cNvSpPr>
            <a:spLocks noChangeArrowheads="1"/>
          </p:cNvSpPr>
          <p:nvPr/>
        </p:nvSpPr>
        <p:spPr bwMode="auto">
          <a:xfrm>
            <a:off x="5483225" y="3124200"/>
            <a:ext cx="32797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>
                <a:solidFill>
                  <a:srgbClr val="333399"/>
                </a:solidFill>
                <a:ea typeface="ＭＳ Ｐゴシック" pitchFamily="34" charset="-128"/>
              </a:rPr>
              <a:t>Cytoponction systématique</a:t>
            </a:r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m</a:t>
            </a:r>
            <a:r>
              <a:rPr lang="fr-FR" altLang="ja-JP" sz="2000">
                <a:solidFill>
                  <a:srgbClr val="333399"/>
                </a:solidFill>
                <a:ea typeface="ＭＳ Ｐゴシック" pitchFamily="34" charset="-128"/>
              </a:rPr>
              <a:t>ême si pas de facteurs de risque afin de </a:t>
            </a:r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ne pas méconna</a:t>
            </a:r>
            <a:r>
              <a:rPr lang="fr-FR" altLang="ja-JP" sz="2000">
                <a:solidFill>
                  <a:srgbClr val="333399"/>
                </a:solidFill>
                <a:ea typeface="ＭＳ Ｐゴシック" pitchFamily="34" charset="-128"/>
              </a:rPr>
              <a:t>ître une tumeur pT2</a:t>
            </a:r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13" name="Rectangle 18"/>
          <p:cNvSpPr>
            <a:spLocks noChangeArrowheads="1"/>
          </p:cNvSpPr>
          <p:nvPr/>
        </p:nvSpPr>
        <p:spPr bwMode="auto">
          <a:xfrm>
            <a:off x="152400" y="3321050"/>
            <a:ext cx="1295400" cy="132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contexte et/ou nodule à </a:t>
            </a:r>
          </a:p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risque</a:t>
            </a:r>
          </a:p>
        </p:txBody>
      </p:sp>
      <p:sp>
        <p:nvSpPr>
          <p:cNvPr id="102414" name="Text Box 19"/>
          <p:cNvSpPr txBox="1">
            <a:spLocks noChangeArrowheads="1"/>
          </p:cNvSpPr>
          <p:nvPr/>
        </p:nvSpPr>
        <p:spPr bwMode="auto">
          <a:xfrm>
            <a:off x="1676400" y="2133600"/>
            <a:ext cx="548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000" b="1">
                <a:solidFill>
                  <a:srgbClr val="333399"/>
                </a:solidFill>
                <a:ea typeface="ＭＳ Ｐゴシック" pitchFamily="34" charset="-128"/>
              </a:rPr>
              <a:t>Interrogatoire + ex clinique + TSH nle</a:t>
            </a:r>
          </a:p>
        </p:txBody>
      </p:sp>
      <p:sp>
        <p:nvSpPr>
          <p:cNvPr id="102415" name="Line 20"/>
          <p:cNvSpPr>
            <a:spLocks noChangeShapeType="1"/>
          </p:cNvSpPr>
          <p:nvPr/>
        </p:nvSpPr>
        <p:spPr bwMode="auto">
          <a:xfrm>
            <a:off x="4572000" y="1905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416" name="Rectangle 21"/>
          <p:cNvSpPr>
            <a:spLocks noChangeArrowheads="1"/>
          </p:cNvSpPr>
          <p:nvPr/>
        </p:nvSpPr>
        <p:spPr bwMode="auto">
          <a:xfrm>
            <a:off x="228600" y="5749925"/>
            <a:ext cx="1066800" cy="406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banal</a:t>
            </a:r>
          </a:p>
        </p:txBody>
      </p:sp>
      <p:sp>
        <p:nvSpPr>
          <p:cNvPr id="102417" name="AutoShape 22"/>
          <p:cNvSpPr>
            <a:spLocks noChangeArrowheads="1"/>
          </p:cNvSpPr>
          <p:nvPr/>
        </p:nvSpPr>
        <p:spPr bwMode="auto">
          <a:xfrm>
            <a:off x="1600200" y="34290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18" name="Rectangle 23"/>
          <p:cNvSpPr>
            <a:spLocks noChangeArrowheads="1"/>
          </p:cNvSpPr>
          <p:nvPr/>
        </p:nvSpPr>
        <p:spPr bwMode="auto">
          <a:xfrm>
            <a:off x="8213725" y="688816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19" name="Rectangle 24"/>
          <p:cNvSpPr>
            <a:spLocks noChangeArrowheads="1"/>
          </p:cNvSpPr>
          <p:nvPr/>
        </p:nvSpPr>
        <p:spPr bwMode="auto">
          <a:xfrm>
            <a:off x="2590800" y="3352800"/>
            <a:ext cx="1981200" cy="40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Cytoponction </a:t>
            </a:r>
          </a:p>
        </p:txBody>
      </p:sp>
      <p:sp>
        <p:nvSpPr>
          <p:cNvPr id="102420" name="AutoShape 25"/>
          <p:cNvSpPr>
            <a:spLocks noChangeArrowheads="1"/>
          </p:cNvSpPr>
          <p:nvPr/>
        </p:nvSpPr>
        <p:spPr bwMode="auto">
          <a:xfrm>
            <a:off x="1447800" y="5826125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2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21" name="Rectangle 26"/>
          <p:cNvSpPr>
            <a:spLocks noChangeArrowheads="1"/>
          </p:cNvSpPr>
          <p:nvPr/>
        </p:nvSpPr>
        <p:spPr bwMode="auto">
          <a:xfrm>
            <a:off x="2590800" y="5749925"/>
            <a:ext cx="1981200" cy="711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Surveillance clinique</a:t>
            </a:r>
          </a:p>
        </p:txBody>
      </p:sp>
      <p:sp>
        <p:nvSpPr>
          <p:cNvPr id="102422" name="Rectangle 27"/>
          <p:cNvSpPr>
            <a:spLocks noChangeArrowheads="1"/>
          </p:cNvSpPr>
          <p:nvPr/>
        </p:nvSpPr>
        <p:spPr bwMode="auto">
          <a:xfrm>
            <a:off x="5867400" y="5562600"/>
            <a:ext cx="2362200" cy="101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Surveillance clinique et échographique</a:t>
            </a:r>
          </a:p>
        </p:txBody>
      </p:sp>
      <p:sp>
        <p:nvSpPr>
          <p:cNvPr id="102423" name="AutoShape 28"/>
          <p:cNvSpPr>
            <a:spLocks noChangeArrowheads="1"/>
          </p:cNvSpPr>
          <p:nvPr/>
        </p:nvSpPr>
        <p:spPr bwMode="auto">
          <a:xfrm>
            <a:off x="7010400" y="44196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24" name="Rectangle 29"/>
          <p:cNvSpPr>
            <a:spLocks noChangeArrowheads="1"/>
          </p:cNvSpPr>
          <p:nvPr/>
        </p:nvSpPr>
        <p:spPr bwMode="auto">
          <a:xfrm>
            <a:off x="2590800" y="4759325"/>
            <a:ext cx="1981200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>
                <a:solidFill>
                  <a:srgbClr val="333399"/>
                </a:solidFill>
                <a:ea typeface="ＭＳ Ｐゴシック" pitchFamily="34" charset="-128"/>
              </a:rPr>
              <a:t>Surveillance clinique + écho </a:t>
            </a:r>
          </a:p>
        </p:txBody>
      </p:sp>
      <p:sp>
        <p:nvSpPr>
          <p:cNvPr id="102425" name="AutoShape 30"/>
          <p:cNvSpPr>
            <a:spLocks noChangeArrowheads="1"/>
          </p:cNvSpPr>
          <p:nvPr/>
        </p:nvSpPr>
        <p:spPr bwMode="auto">
          <a:xfrm>
            <a:off x="3352800" y="3886200"/>
            <a:ext cx="152400" cy="838200"/>
          </a:xfrm>
          <a:prstGeom prst="downArrow">
            <a:avLst>
              <a:gd name="adj1" fmla="val 50000"/>
              <a:gd name="adj2" fmla="val 1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 sz="2000">
              <a:solidFill>
                <a:srgbClr val="333399"/>
              </a:solidFill>
              <a:ea typeface="ＭＳ Ｐゴシック" pitchFamily="34" charset="-128"/>
            </a:endParaRPr>
          </a:p>
        </p:txBody>
      </p:sp>
      <p:sp>
        <p:nvSpPr>
          <p:cNvPr id="102426" name="Text Box 31"/>
          <p:cNvSpPr txBox="1">
            <a:spLocks noChangeArrowheads="1"/>
          </p:cNvSpPr>
          <p:nvPr/>
        </p:nvSpPr>
        <p:spPr bwMode="auto">
          <a:xfrm>
            <a:off x="1295400" y="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i="1">
                <a:solidFill>
                  <a:srgbClr val="333399"/>
                </a:solidFill>
              </a:rPr>
              <a:t>Nice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571612"/>
            <a:ext cx="8929718" cy="4591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400" u="sng" dirty="0" smtClean="0">
                <a:latin typeface="Arial" pitchFamily="34" charset="0"/>
                <a:cs typeface="Arial" pitchFamily="34" charset="0"/>
              </a:rPr>
              <a:t>Quels nodules faut-il ponctionner ?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fr-FR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1. CONTEXTE A RISQUE :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R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adiothérapie externe dans l’enfance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Deux antécédents au premier degré de carcinome papillaire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Histoire familiale de CMT ou NEM2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ATCD personnel ou familial de maladie de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Cowden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polypose</a:t>
            </a:r>
            <a:endParaRPr lang="fr-FR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familiale, complexe de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Carney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McCune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-Albright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Calcitonine basale élevée à 2 reprises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Adénopathie, Métastase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33400" y="60960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00000"/>
                </a:solidFill>
              </a:rPr>
              <a:t>ETA 2009 et AACE/AME/ETA : un seul antécédent au premier degré</a:t>
            </a:r>
          </a:p>
          <a:p>
            <a:pPr algn="ctr"/>
            <a:r>
              <a:rPr lang="fr-FR" b="1" dirty="0" smtClean="0">
                <a:solidFill>
                  <a:srgbClr val="C00000"/>
                </a:solidFill>
              </a:rPr>
              <a:t> – SFE : deux antécédents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785926"/>
            <a:ext cx="8382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400" u="sng" dirty="0" smtClean="0">
                <a:latin typeface="Arial" pitchFamily="34" charset="0"/>
                <a:cs typeface="Arial" pitchFamily="34" charset="0"/>
              </a:rPr>
              <a:t>Quels nodules faut-il ponctionner ?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fr-FR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2. NODULE A RISQUE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Nodule cliniquement suspect: dur, adhérent, avec signes de compression.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Augmentation de volume &gt;20% ou &gt;2mm sur 2 diamètres au moins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Hyperfixation focale au TEP FDG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Au moins 2 critères échographiques de suspicion (solide hypo-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échogène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,  micro-calcifications, limites floues ou irrégulières, plus épais que large, vascularisation intra-nodulaire prédominante)	</a:t>
            </a:r>
            <a:endParaRPr lang="fr-F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15888" y="2184400"/>
            <a:ext cx="2093912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>
                <a:ea typeface="ＭＳ Ｐゴシック" pitchFamily="34" charset="-128"/>
              </a:rPr>
              <a:t>Nodules bénins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609600" y="1524000"/>
            <a:ext cx="1006475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3200" b="1">
                <a:ea typeface="ＭＳ Ｐゴシック" pitchFamily="34" charset="-128"/>
              </a:rPr>
              <a:t>95%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477000" y="609600"/>
            <a:ext cx="781050" cy="5889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r>
              <a:rPr lang="fr-FR" sz="3200" b="1" dirty="0" smtClean="0">
                <a:solidFill>
                  <a:schemeClr val="bg1">
                    <a:lumMod val="10000"/>
                  </a:schemeClr>
                </a:solidFill>
                <a:latin typeface="Arial" charset="0"/>
                <a:cs typeface="+mn-cs"/>
              </a:rPr>
              <a:t>5%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04800" y="2689225"/>
            <a:ext cx="1828800" cy="2279650"/>
            <a:chOff x="258" y="1813"/>
            <a:chExt cx="1152" cy="1436"/>
          </a:xfrm>
        </p:grpSpPr>
        <p:pic>
          <p:nvPicPr>
            <p:cNvPr id="29735" name="Picture 7" descr="adénome thyr histo"/>
            <p:cNvPicPr>
              <a:picLocks noChangeAspect="1" noChangeArrowheads="1"/>
            </p:cNvPicPr>
            <p:nvPr/>
          </p:nvPicPr>
          <p:blipFill>
            <a:blip r:embed="rId3"/>
            <a:srcRect l="16873"/>
            <a:stretch>
              <a:fillRect/>
            </a:stretch>
          </p:blipFill>
          <p:spPr bwMode="auto">
            <a:xfrm>
              <a:off x="258" y="2342"/>
              <a:ext cx="1152" cy="907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6376" name="Text Box 8"/>
            <p:cNvSpPr txBox="1">
              <a:spLocks noChangeArrowheads="1"/>
            </p:cNvSpPr>
            <p:nvPr/>
          </p:nvSpPr>
          <p:spPr bwMode="auto">
            <a:xfrm>
              <a:off x="381" y="1813"/>
              <a:ext cx="866" cy="46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 dirty="0">
                  <a:latin typeface="Arial" pitchFamily="34" charset="0"/>
                  <a:cs typeface="+mn-cs"/>
                </a:rPr>
                <a:t>Non sécrétant</a:t>
              </a:r>
            </a:p>
            <a:p>
              <a:pPr algn="ctr">
                <a:defRPr/>
              </a:pPr>
              <a:r>
                <a:rPr lang="fr-FR" sz="1400" b="1" dirty="0">
                  <a:latin typeface="Arial" pitchFamily="34" charset="0"/>
                  <a:cs typeface="+mn-cs"/>
                </a:rPr>
                <a:t>ou</a:t>
              </a:r>
            </a:p>
            <a:p>
              <a:pPr algn="ctr">
                <a:defRPr/>
              </a:pPr>
              <a:r>
                <a:rPr lang="fr-FR" sz="1400" b="1" dirty="0">
                  <a:latin typeface="Arial" pitchFamily="34" charset="0"/>
                  <a:cs typeface="+mn-cs"/>
                </a:rPr>
                <a:t>toxique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347913" y="1524000"/>
            <a:ext cx="1766887" cy="3938588"/>
            <a:chOff x="1503" y="1119"/>
            <a:chExt cx="1113" cy="2481"/>
          </a:xfrm>
        </p:grpSpPr>
        <p:sp>
          <p:nvSpPr>
            <p:cNvPr id="826378" name="Text Box 10"/>
            <p:cNvSpPr txBox="1">
              <a:spLocks noChangeArrowheads="1"/>
            </p:cNvSpPr>
            <p:nvPr/>
          </p:nvSpPr>
          <p:spPr bwMode="auto">
            <a:xfrm>
              <a:off x="1670" y="1427"/>
              <a:ext cx="919" cy="332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 dirty="0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Papillaire</a:t>
              </a:r>
            </a:p>
            <a:p>
              <a:pPr algn="ctr">
                <a:defRPr/>
              </a:pPr>
              <a:r>
                <a:rPr lang="fr-FR" sz="1400" b="1" dirty="0" err="1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micropapillaire</a:t>
              </a:r>
              <a:endParaRPr lang="fr-FR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28708" name="Text Box 11"/>
            <p:cNvSpPr txBox="1">
              <a:spLocks noChangeArrowheads="1"/>
            </p:cNvSpPr>
            <p:nvPr/>
          </p:nvSpPr>
          <p:spPr bwMode="auto">
            <a:xfrm>
              <a:off x="1896" y="1119"/>
              <a:ext cx="346" cy="19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fr-FR" sz="1400" b="1" dirty="0" smtClean="0">
                  <a:solidFill>
                    <a:schemeClr val="bg1">
                      <a:lumMod val="10000"/>
                    </a:schemeClr>
                  </a:solidFill>
                  <a:latin typeface="Arial" charset="0"/>
                  <a:cs typeface="+mn-cs"/>
                </a:rPr>
                <a:t>81%</a:t>
              </a:r>
            </a:p>
          </p:txBody>
        </p:sp>
        <p:pic>
          <p:nvPicPr>
            <p:cNvPr id="29732" name="Picture 12" descr="carc pap histo3"/>
            <p:cNvPicPr>
              <a:picLocks noChangeAspect="1" noChangeArrowheads="1"/>
            </p:cNvPicPr>
            <p:nvPr/>
          </p:nvPicPr>
          <p:blipFill>
            <a:blip r:embed="rId4"/>
            <a:srcRect l="2054" t="13547" r="23642"/>
            <a:stretch>
              <a:fillRect/>
            </a:stretch>
          </p:blipFill>
          <p:spPr bwMode="auto">
            <a:xfrm>
              <a:off x="1560" y="2332"/>
              <a:ext cx="1056" cy="93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9733" name="Text Box 13"/>
            <p:cNvSpPr txBox="1">
              <a:spLocks noChangeArrowheads="1"/>
            </p:cNvSpPr>
            <p:nvPr/>
          </p:nvSpPr>
          <p:spPr bwMode="auto">
            <a:xfrm>
              <a:off x="1503" y="3388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fr-FR" b="1">
                <a:ea typeface="ＭＳ Ｐゴシック" pitchFamily="34" charset="-128"/>
              </a:endParaRPr>
            </a:p>
          </p:txBody>
        </p:sp>
        <p:sp>
          <p:nvSpPr>
            <p:cNvPr id="826382" name="Text Box 14"/>
            <p:cNvSpPr txBox="1">
              <a:spLocks noChangeArrowheads="1"/>
            </p:cNvSpPr>
            <p:nvPr/>
          </p:nvSpPr>
          <p:spPr bwMode="auto">
            <a:xfrm>
              <a:off x="1786" y="1843"/>
              <a:ext cx="695" cy="32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Anomalies</a:t>
              </a:r>
            </a:p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nucléaires</a:t>
              </a:r>
              <a:r>
                <a:rPr lang="fr-FR" sz="1200" b="1">
                  <a:latin typeface="Arial" pitchFamily="34" charset="0"/>
                  <a:cs typeface="+mn-cs"/>
                </a:rPr>
                <a:t> </a:t>
              </a:r>
            </a:p>
          </p:txBody>
        </p:sp>
      </p:grpSp>
      <p:sp>
        <p:nvSpPr>
          <p:cNvPr id="29703" name="Line 15"/>
          <p:cNvSpPr>
            <a:spLocks noChangeShapeType="1"/>
          </p:cNvSpPr>
          <p:nvPr/>
        </p:nvSpPr>
        <p:spPr bwMode="auto">
          <a:xfrm flipH="1">
            <a:off x="2333625" y="1600200"/>
            <a:ext cx="46038" cy="5019675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7772400" y="1524000"/>
            <a:ext cx="1193800" cy="3403600"/>
            <a:chOff x="4934" y="1119"/>
            <a:chExt cx="752" cy="2144"/>
          </a:xfrm>
        </p:grpSpPr>
        <p:sp>
          <p:nvSpPr>
            <p:cNvPr id="826385" name="Text Box 17"/>
            <p:cNvSpPr txBox="1">
              <a:spLocks noChangeArrowheads="1"/>
            </p:cNvSpPr>
            <p:nvPr/>
          </p:nvSpPr>
          <p:spPr bwMode="auto">
            <a:xfrm>
              <a:off x="4984" y="1418"/>
              <a:ext cx="676" cy="198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 dirty="0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Médullaire</a:t>
              </a:r>
            </a:p>
          </p:txBody>
        </p:sp>
        <p:sp>
          <p:nvSpPr>
            <p:cNvPr id="826386" name="Text Box 18"/>
            <p:cNvSpPr txBox="1">
              <a:spLocks noChangeArrowheads="1"/>
            </p:cNvSpPr>
            <p:nvPr/>
          </p:nvSpPr>
          <p:spPr bwMode="auto">
            <a:xfrm>
              <a:off x="5205" y="1119"/>
              <a:ext cx="284" cy="198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400" b="1" dirty="0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3%</a:t>
              </a:r>
              <a:endParaRPr lang="fr-FR" sz="18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+mn-cs"/>
              </a:endParaRPr>
            </a:p>
          </p:txBody>
        </p:sp>
        <p:pic>
          <p:nvPicPr>
            <p:cNvPr id="29727" name="Picture 1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946" y="2331"/>
              <a:ext cx="740" cy="499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9728" name="Picture 20" descr="00008036"/>
            <p:cNvPicPr>
              <a:picLocks noChangeAspect="1" noChangeArrowheads="1"/>
            </p:cNvPicPr>
            <p:nvPr/>
          </p:nvPicPr>
          <p:blipFill>
            <a:blip r:embed="rId6"/>
            <a:srcRect l="41028" b="55733"/>
            <a:stretch>
              <a:fillRect/>
            </a:stretch>
          </p:blipFill>
          <p:spPr bwMode="auto">
            <a:xfrm>
              <a:off x="4946" y="2852"/>
              <a:ext cx="733" cy="41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6389" name="Text Box 21"/>
            <p:cNvSpPr txBox="1">
              <a:spLocks noChangeArrowheads="1"/>
            </p:cNvSpPr>
            <p:nvPr/>
          </p:nvSpPr>
          <p:spPr bwMode="auto">
            <a:xfrm>
              <a:off x="4934" y="1741"/>
              <a:ext cx="746" cy="19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 dirty="0">
                  <a:solidFill>
                    <a:srgbClr val="000066"/>
                  </a:solidFill>
                  <a:latin typeface="Arial" pitchFamily="34" charset="0"/>
                  <a:cs typeface="+mn-cs"/>
                </a:rPr>
                <a:t>Calcitonine</a:t>
              </a:r>
              <a:r>
                <a:rPr lang="fr-FR" sz="1200" b="1" dirty="0">
                  <a:latin typeface="Arial" pitchFamily="34" charset="0"/>
                  <a:cs typeface="+mn-cs"/>
                </a:rPr>
                <a:t> </a:t>
              </a: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191000" y="1524000"/>
            <a:ext cx="2036763" cy="3948113"/>
            <a:chOff x="2672" y="1119"/>
            <a:chExt cx="1283" cy="2487"/>
          </a:xfrm>
        </p:grpSpPr>
        <p:sp>
          <p:nvSpPr>
            <p:cNvPr id="826391" name="Text Box 23"/>
            <p:cNvSpPr txBox="1">
              <a:spLocks noChangeArrowheads="1"/>
            </p:cNvSpPr>
            <p:nvPr/>
          </p:nvSpPr>
          <p:spPr bwMode="auto">
            <a:xfrm>
              <a:off x="3211" y="1400"/>
              <a:ext cx="744" cy="198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 dirty="0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Folliculaire </a:t>
              </a:r>
            </a:p>
          </p:txBody>
        </p:sp>
        <p:sp>
          <p:nvSpPr>
            <p:cNvPr id="28697" name="Text Box 24"/>
            <p:cNvSpPr txBox="1">
              <a:spLocks noChangeArrowheads="1"/>
            </p:cNvSpPr>
            <p:nvPr/>
          </p:nvSpPr>
          <p:spPr bwMode="auto">
            <a:xfrm>
              <a:off x="3111" y="1119"/>
              <a:ext cx="346" cy="198"/>
            </a:xfrm>
            <a:prstGeom prst="rect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fr-FR" sz="1400" b="1" dirty="0" smtClean="0">
                  <a:solidFill>
                    <a:schemeClr val="bg1">
                      <a:lumMod val="10000"/>
                    </a:schemeClr>
                  </a:solidFill>
                  <a:latin typeface="Arial" charset="0"/>
                  <a:cs typeface="+mn-cs"/>
                </a:rPr>
                <a:t>14%</a:t>
              </a:r>
            </a:p>
          </p:txBody>
        </p:sp>
        <p:sp>
          <p:nvSpPr>
            <p:cNvPr id="826393" name="Text Box 25"/>
            <p:cNvSpPr txBox="1">
              <a:spLocks noChangeArrowheads="1"/>
            </p:cNvSpPr>
            <p:nvPr/>
          </p:nvSpPr>
          <p:spPr bwMode="auto">
            <a:xfrm>
              <a:off x="2672" y="1403"/>
              <a:ext cx="514" cy="198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400" b="1" dirty="0" err="1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Hürthle</a:t>
              </a:r>
              <a:endParaRPr lang="fr-FR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826394" name="Text Box 26"/>
            <p:cNvSpPr txBox="1">
              <a:spLocks noChangeArrowheads="1"/>
            </p:cNvSpPr>
            <p:nvPr/>
          </p:nvSpPr>
          <p:spPr bwMode="auto">
            <a:xfrm>
              <a:off x="2726" y="1714"/>
              <a:ext cx="1182" cy="46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invasion capsulaire </a:t>
              </a:r>
            </a:p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et/ou </a:t>
              </a:r>
            </a:p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invasion vasculaire</a:t>
              </a:r>
              <a:r>
                <a:rPr lang="fr-FR" sz="1200" b="1">
                  <a:latin typeface="Arial" pitchFamily="34" charset="0"/>
                  <a:cs typeface="+mn-cs"/>
                </a:rPr>
                <a:t> </a:t>
              </a:r>
            </a:p>
          </p:txBody>
        </p:sp>
        <p:pic>
          <p:nvPicPr>
            <p:cNvPr id="29723" name="Picture 27"/>
            <p:cNvPicPr>
              <a:picLocks noChangeAspect="1" noChangeArrowheads="1"/>
            </p:cNvPicPr>
            <p:nvPr/>
          </p:nvPicPr>
          <p:blipFill>
            <a:blip r:embed="rId7"/>
            <a:srcRect l="11932"/>
            <a:stretch>
              <a:fillRect/>
            </a:stretch>
          </p:blipFill>
          <p:spPr bwMode="auto">
            <a:xfrm>
              <a:off x="2698" y="2340"/>
              <a:ext cx="1203" cy="914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9724" name="Text Box 28"/>
            <p:cNvSpPr txBox="1">
              <a:spLocks noChangeArrowheads="1"/>
            </p:cNvSpPr>
            <p:nvPr/>
          </p:nvSpPr>
          <p:spPr bwMode="auto">
            <a:xfrm>
              <a:off x="3204" y="3394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fr-FR" b="1">
                <a:ea typeface="ＭＳ Ｐゴシック" pitchFamily="34" charset="-128"/>
              </a:endParaRPr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6286500" y="1524000"/>
            <a:ext cx="1377950" cy="3398838"/>
            <a:chOff x="3960" y="1119"/>
            <a:chExt cx="868" cy="2141"/>
          </a:xfrm>
        </p:grpSpPr>
        <p:sp>
          <p:nvSpPr>
            <p:cNvPr id="28692" name="Text Box 31"/>
            <p:cNvSpPr txBox="1">
              <a:spLocks noChangeArrowheads="1"/>
            </p:cNvSpPr>
            <p:nvPr/>
          </p:nvSpPr>
          <p:spPr bwMode="auto">
            <a:xfrm>
              <a:off x="4248" y="1119"/>
              <a:ext cx="284" cy="198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fr-FR" sz="1400" b="1" dirty="0" smtClean="0">
                  <a:solidFill>
                    <a:schemeClr val="bg1">
                      <a:lumMod val="10000"/>
                    </a:schemeClr>
                  </a:solidFill>
                  <a:latin typeface="Arial" charset="0"/>
                  <a:cs typeface="+mn-cs"/>
                </a:rPr>
                <a:t>2%</a:t>
              </a:r>
            </a:p>
          </p:txBody>
        </p:sp>
        <p:sp>
          <p:nvSpPr>
            <p:cNvPr id="826400" name="Text Box 32"/>
            <p:cNvSpPr txBox="1">
              <a:spLocks noChangeArrowheads="1"/>
            </p:cNvSpPr>
            <p:nvPr/>
          </p:nvSpPr>
          <p:spPr bwMode="auto">
            <a:xfrm>
              <a:off x="4036" y="1409"/>
              <a:ext cx="785" cy="198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400" b="1" dirty="0" err="1">
                  <a:solidFill>
                    <a:schemeClr val="bg1">
                      <a:lumMod val="10000"/>
                    </a:schemeClr>
                  </a:solidFill>
                  <a:latin typeface="Arial" pitchFamily="34" charset="0"/>
                  <a:cs typeface="+mn-cs"/>
                </a:rPr>
                <a:t>Anaplasique</a:t>
              </a:r>
              <a:endParaRPr lang="fr-FR" sz="1400" b="1" dirty="0">
                <a:solidFill>
                  <a:schemeClr val="bg1">
                    <a:lumMod val="10000"/>
                  </a:schemeClr>
                </a:solidFill>
                <a:latin typeface="Arial" pitchFamily="34" charset="0"/>
                <a:cs typeface="+mn-cs"/>
              </a:endParaRPr>
            </a:p>
          </p:txBody>
        </p:sp>
        <p:pic>
          <p:nvPicPr>
            <p:cNvPr id="29717" name="Picture 33" descr="00008040"/>
            <p:cNvPicPr>
              <a:picLocks noChangeAspect="1" noChangeArrowheads="1"/>
            </p:cNvPicPr>
            <p:nvPr/>
          </p:nvPicPr>
          <p:blipFill>
            <a:blip r:embed="rId8"/>
            <a:srcRect l="2983" t="7486" r="32587"/>
            <a:stretch>
              <a:fillRect/>
            </a:stretch>
          </p:blipFill>
          <p:spPr bwMode="auto">
            <a:xfrm>
              <a:off x="3960" y="2328"/>
              <a:ext cx="868" cy="93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6402" name="Text Box 34"/>
            <p:cNvSpPr txBox="1">
              <a:spLocks noChangeArrowheads="1"/>
            </p:cNvSpPr>
            <p:nvPr/>
          </p:nvSpPr>
          <p:spPr bwMode="auto">
            <a:xfrm>
              <a:off x="4054" y="1757"/>
              <a:ext cx="768" cy="326"/>
            </a:xfrm>
            <a:prstGeom prst="rect">
              <a:avLst/>
            </a:prstGeom>
            <a:solidFill>
              <a:srgbClr val="FF9966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Progression</a:t>
              </a:r>
            </a:p>
            <a:p>
              <a:pPr algn="ctr">
                <a:defRPr/>
              </a:pPr>
              <a:r>
                <a:rPr lang="fr-FR" sz="1400" b="1">
                  <a:solidFill>
                    <a:srgbClr val="000066"/>
                  </a:solidFill>
                  <a:latin typeface="Arial" pitchFamily="34" charset="0"/>
                  <a:cs typeface="+mn-cs"/>
                </a:rPr>
                <a:t>tumorale</a:t>
              </a:r>
              <a:r>
                <a:rPr lang="fr-FR" sz="1200" b="1">
                  <a:latin typeface="Arial" pitchFamily="34" charset="0"/>
                  <a:cs typeface="+mn-cs"/>
                </a:rPr>
                <a:t> </a:t>
              </a:r>
            </a:p>
          </p:txBody>
        </p:sp>
      </p:grpSp>
      <p:sp>
        <p:nvSpPr>
          <p:cNvPr id="29707" name="Rectangle 35"/>
          <p:cNvSpPr>
            <a:spLocks noChangeArrowheads="1"/>
          </p:cNvSpPr>
          <p:nvPr/>
        </p:nvSpPr>
        <p:spPr bwMode="auto">
          <a:xfrm>
            <a:off x="7213600" y="762000"/>
            <a:ext cx="19304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latin typeface="Helvetica" pitchFamily="34" charset="0"/>
                <a:ea typeface="ＭＳ Ｐゴシック" pitchFamily="34" charset="-128"/>
              </a:rPr>
              <a:t>8500 cas /an</a:t>
            </a:r>
          </a:p>
        </p:txBody>
      </p:sp>
      <p:pic>
        <p:nvPicPr>
          <p:cNvPr id="29708" name="Picture 37"/>
          <p:cNvPicPr>
            <a:picLocks noChangeAspect="1" noChangeArrowheads="1"/>
          </p:cNvPicPr>
          <p:nvPr/>
        </p:nvPicPr>
        <p:blipFill>
          <a:blip r:embed="rId9">
            <a:lum contrast="12000"/>
          </a:blip>
          <a:srcRect l="27917" t="4514" r="16106" b="42128"/>
          <a:stretch>
            <a:fillRect/>
          </a:stretch>
        </p:blipFill>
        <p:spPr bwMode="auto">
          <a:xfrm>
            <a:off x="2514600" y="5318125"/>
            <a:ext cx="1524000" cy="1320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9" name="Picture 38" descr="type I perinod coul"/>
          <p:cNvPicPr>
            <a:picLocks noChangeAspect="1" noChangeArrowheads="1"/>
          </p:cNvPicPr>
          <p:nvPr/>
        </p:nvPicPr>
        <p:blipFill>
          <a:blip r:embed="rId10">
            <a:lum bright="6000"/>
          </a:blip>
          <a:srcRect l="15623" t="6818" r="4999" b="10226"/>
          <a:stretch>
            <a:fillRect/>
          </a:stretch>
        </p:blipFill>
        <p:spPr bwMode="auto">
          <a:xfrm>
            <a:off x="381000" y="5294313"/>
            <a:ext cx="1752600" cy="13366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10" name="Picture 39"/>
          <p:cNvPicPr>
            <a:picLocks noChangeAspect="1" noChangeArrowheads="1"/>
          </p:cNvPicPr>
          <p:nvPr/>
        </p:nvPicPr>
        <p:blipFill>
          <a:blip r:embed="rId11">
            <a:lum bright="-22000" contrast="10000"/>
          </a:blip>
          <a:srcRect/>
          <a:stretch>
            <a:fillRect/>
          </a:stretch>
        </p:blipFill>
        <p:spPr bwMode="auto">
          <a:xfrm>
            <a:off x="4343400" y="5257800"/>
            <a:ext cx="1676400" cy="137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9711" name="Picture 40" descr="Cliché 2008-10-24 22-39-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48400" y="5257800"/>
            <a:ext cx="13716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41" descr="Cliché 2008-10-24 22-42-04"/>
          <p:cNvPicPr>
            <a:picLocks noChangeAspect="1" noChangeArrowheads="1"/>
          </p:cNvPicPr>
          <p:nvPr/>
        </p:nvPicPr>
        <p:blipFill>
          <a:blip r:embed="rId13">
            <a:lum bright="-26000"/>
          </a:blip>
          <a:srcRect/>
          <a:stretch>
            <a:fillRect/>
          </a:stretch>
        </p:blipFill>
        <p:spPr bwMode="auto">
          <a:xfrm>
            <a:off x="7696200" y="5243513"/>
            <a:ext cx="1371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3" name="Rectangle 42"/>
          <p:cNvSpPr>
            <a:spLocks noChangeArrowheads="1"/>
          </p:cNvSpPr>
          <p:nvPr/>
        </p:nvSpPr>
        <p:spPr bwMode="auto">
          <a:xfrm>
            <a:off x="7464425" y="6475413"/>
            <a:ext cx="12001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fr-FR" sz="2000" i="1">
                <a:solidFill>
                  <a:schemeClr val="hlink"/>
                </a:solidFill>
                <a:latin typeface="Helvetica" pitchFamily="34" charset="0"/>
                <a:ea typeface="ＭＳ Ｐゴシック" pitchFamily="34" charset="-128"/>
              </a:rPr>
              <a:t>Groussin</a:t>
            </a:r>
            <a:endParaRPr lang="fr-FR" sz="2400">
              <a:latin typeface="Helvetica" pitchFamily="34" charset="0"/>
              <a:ea typeface="ＭＳ Ｐゴシック" pitchFamily="34" charset="-128"/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0" y="1524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en-US" sz="4000" b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Arial" pitchFamily="34" charset="0"/>
              </a:rPr>
              <a:t>Risque</a:t>
            </a:r>
            <a:r>
              <a:rPr lang="en-US" sz="4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Arial" pitchFamily="34" charset="0"/>
              </a:rPr>
              <a:t> de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SF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3" y="1557342"/>
            <a:ext cx="8954163" cy="4443426"/>
          </a:xfrm>
          <a:prstGeom prst="round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057400" y="59436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i="1" dirty="0" smtClean="0">
                <a:solidFill>
                  <a:srgbClr val="C00000"/>
                </a:solidFill>
              </a:rPr>
              <a:t>Seuils inférieurs de taille :</a:t>
            </a:r>
          </a:p>
          <a:p>
            <a:pPr algn="ctr"/>
            <a:r>
              <a:rPr lang="fr-FR" b="1" i="1" dirty="0" smtClean="0">
                <a:solidFill>
                  <a:srgbClr val="C00000"/>
                </a:solidFill>
              </a:rPr>
              <a:t>ATA 2009 : 6mm</a:t>
            </a:r>
          </a:p>
          <a:p>
            <a:pPr algn="ctr"/>
            <a:r>
              <a:rPr lang="fr-FR" b="1" i="1" dirty="0" smtClean="0">
                <a:solidFill>
                  <a:srgbClr val="C00000"/>
                </a:solidFill>
              </a:rPr>
              <a:t>AACE/AME/ETA : pas de seuil</a:t>
            </a:r>
          </a:p>
          <a:p>
            <a:pPr algn="ctr"/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643050"/>
            <a:ext cx="83820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Seuils des 7 et 10 mm : pourquoi ??</a:t>
            </a:r>
          </a:p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Les échecs de ponction augmentent pour les petits nodules:</a:t>
            </a:r>
          </a:p>
          <a:p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- 31% de NS si &lt; 10mm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- 15% de NS si ≥ 10mm (p&lt;0.0001)</a:t>
            </a:r>
          </a:p>
          <a:p>
            <a:pPr>
              <a:buNone/>
            </a:pPr>
            <a:r>
              <a:rPr lang="fr-FR" sz="2400" dirty="0" smtClean="0">
                <a:latin typeface="Arial" pitchFamily="34" charset="0"/>
                <a:cs typeface="Arial" pitchFamily="34" charset="0"/>
              </a:rPr>
              <a:t>- 19% toutes tailles confondues</a:t>
            </a:r>
          </a:p>
          <a:p>
            <a:pPr>
              <a:buNone/>
            </a:pPr>
            <a:r>
              <a:rPr lang="fr-FR" sz="2400" i="1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667000" y="60960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Laurence Leenhardt JCEM 1999, vol 84, n°1, p24-28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3404" y="1643050"/>
            <a:ext cx="83820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Seuils des 7 et 10 mm : pourquoi ??</a:t>
            </a:r>
          </a:p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	 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Les échecs de ponction augmentent pour les petits nodules: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667000" y="60960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dirty="0" smtClean="0"/>
              <a:t>Kim DW </a:t>
            </a:r>
            <a:r>
              <a:rPr lang="nl-NL" dirty="0" err="1" smtClean="0"/>
              <a:t>Thyroid</a:t>
            </a:r>
            <a:r>
              <a:rPr lang="nl-NL" dirty="0" smtClean="0"/>
              <a:t> 2009, Vol 19, p27-31</a:t>
            </a:r>
            <a:endParaRPr lang="fr-FR" dirty="0"/>
          </a:p>
        </p:txBody>
      </p:sp>
      <p:pic>
        <p:nvPicPr>
          <p:cNvPr id="6" name="Image 5" descr="tail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521" y="3429000"/>
            <a:ext cx="6858958" cy="20767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643050"/>
            <a:ext cx="8929718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Seuils des 7 et 10 mm : pourquoi ??</a:t>
            </a:r>
          </a:p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	 La taille est un facteur pronostique:</a:t>
            </a: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 plupart des métastases ganglionnaires </a:t>
            </a:r>
            <a:r>
              <a:rPr lang="fr-FR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clinico</a:t>
            </a:r>
            <a:r>
              <a:rPr lang="fr-FR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-échographiques (1-3%) surviennent quand la tumeur est &gt;= 8mm</a:t>
            </a:r>
          </a:p>
          <a:p>
            <a:pPr algn="ctr">
              <a:buNone/>
            </a:pPr>
            <a:r>
              <a:rPr lang="fr-FR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fr-FR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mm = seuil entre pT1a et pT1b dans la classification TNM</a:t>
            </a:r>
          </a:p>
          <a:p>
            <a:pPr algn="ctr"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667000" y="60960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dirty="0" smtClean="0"/>
              <a:t>Roti JCEM 2006, Vol 91, p2171-2178</a:t>
            </a:r>
          </a:p>
        </p:txBody>
      </p:sp>
      <p:sp>
        <p:nvSpPr>
          <p:cNvPr id="6" name="Rectangle 5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43050"/>
            <a:ext cx="88392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600" u="sng" dirty="0" smtClean="0">
                <a:latin typeface="Arial" pitchFamily="34" charset="0"/>
                <a:cs typeface="Arial" pitchFamily="34" charset="0"/>
              </a:rPr>
              <a:t>Pourquoi ne pas toujours respecter le seuil des 7mm ?</a:t>
            </a:r>
          </a:p>
          <a:p>
            <a:pPr>
              <a:buNone/>
            </a:pPr>
            <a:endParaRPr lang="fr-FR" sz="26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2600" u="sng" dirty="0" smtClean="0">
                <a:latin typeface="Arial" pitchFamily="34" charset="0"/>
                <a:cs typeface="Arial" pitchFamily="34" charset="0"/>
              </a:rPr>
              <a:t>Nodule polaire supérieur </a:t>
            </a:r>
            <a:r>
              <a:rPr lang="fr-FR" sz="2600" dirty="0" smtClean="0">
                <a:latin typeface="Arial" pitchFamily="34" charset="0"/>
                <a:cs typeface="Arial" pitchFamily="34" charset="0"/>
              </a:rPr>
              <a:t>: majore le risque d’extension ganglionnaire latérale!!! (</a:t>
            </a:r>
            <a:r>
              <a:rPr lang="fr-FR" sz="2600" dirty="0" err="1" smtClean="0">
                <a:latin typeface="Arial" pitchFamily="34" charset="0"/>
                <a:cs typeface="Arial" pitchFamily="34" charset="0"/>
              </a:rPr>
              <a:t>odds</a:t>
            </a:r>
            <a:r>
              <a:rPr lang="fr-FR" sz="2600" dirty="0" smtClean="0">
                <a:latin typeface="Arial" pitchFamily="34" charset="0"/>
                <a:cs typeface="Arial" pitchFamily="34" charset="0"/>
              </a:rPr>
              <a:t>-ratio = 10)*</a:t>
            </a:r>
          </a:p>
          <a:p>
            <a:r>
              <a:rPr lang="fr-FR" sz="2600" u="sng" dirty="0" smtClean="0">
                <a:latin typeface="Arial" pitchFamily="34" charset="0"/>
                <a:cs typeface="Arial" pitchFamily="34" charset="0"/>
              </a:rPr>
              <a:t>Situation juxta-capsulaire </a:t>
            </a:r>
            <a:r>
              <a:rPr lang="fr-FR" sz="2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fr-FR" sz="2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 </a:t>
            </a:r>
            <a:r>
              <a:rPr lang="fr-FR" sz="2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microcarcinome</a:t>
            </a:r>
            <a:r>
              <a:rPr lang="fr-FR" sz="2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peut être un pT3 :</a:t>
            </a:r>
          </a:p>
          <a:p>
            <a:pPr algn="ctr">
              <a:buNone/>
            </a:pPr>
            <a:r>
              <a:rPr lang="fr-FR" sz="2800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fr-FR" sz="2400" i="1" dirty="0" smtClean="0">
                <a:latin typeface="Arial" pitchFamily="34" charset="0"/>
                <a:cs typeface="Arial" pitchFamily="34" charset="0"/>
              </a:rPr>
              <a:t> Moins bon pronostic, risque là encore d’envahissement 	latéral</a:t>
            </a:r>
          </a:p>
          <a:p>
            <a:pPr algn="ctr">
              <a:buNone/>
            </a:pPr>
            <a:r>
              <a:rPr lang="fr-FR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2400" i="1" dirty="0" smtClean="0">
                <a:latin typeface="Arial" pitchFamily="34" charset="0"/>
                <a:cs typeface="Arial" pitchFamily="34" charset="0"/>
              </a:rPr>
              <a:t>	Nécessité d’une ablation isotopique</a:t>
            </a:r>
          </a:p>
          <a:p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667000" y="5943600"/>
            <a:ext cx="617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 JY KWAK :</a:t>
            </a:r>
          </a:p>
          <a:p>
            <a:pPr algn="r"/>
            <a:r>
              <a:rPr lang="en-US" dirty="0" smtClean="0"/>
              <a:t>- Annals of surgical oncology 2009 p 1348-1355</a:t>
            </a:r>
          </a:p>
          <a:p>
            <a:pPr algn="r"/>
            <a:r>
              <a:rPr lang="en-US" dirty="0" smtClean="0"/>
              <a:t>- Thyroid 2008 n°6</a:t>
            </a:r>
            <a:endParaRPr lang="nl-NL" dirty="0" smtClean="0"/>
          </a:p>
        </p:txBody>
      </p:sp>
      <p:sp>
        <p:nvSpPr>
          <p:cNvPr id="6" name="Rectangle 5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ech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3796937"/>
          </a:xfrm>
          <a:prstGeom prst="round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524000" y="55626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NODULE DE 4 X 3 X 3 mm</a:t>
            </a:r>
          </a:p>
          <a:p>
            <a:pPr algn="ctr"/>
            <a:r>
              <a:rPr lang="fr-FR" b="1" dirty="0" smtClean="0">
                <a:solidFill>
                  <a:srgbClr val="C00000"/>
                </a:solidFill>
              </a:rPr>
              <a:t>&gt; Histologie : carcinome papillaire pT3N1a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C.png"/>
          <p:cNvPicPr>
            <a:picLocks noChangeAspect="1"/>
          </p:cNvPicPr>
          <p:nvPr/>
        </p:nvPicPr>
        <p:blipFill>
          <a:blip r:embed="rId2"/>
          <a:srcRect t="4754"/>
          <a:stretch>
            <a:fillRect/>
          </a:stretch>
        </p:blipFill>
        <p:spPr>
          <a:xfrm>
            <a:off x="0" y="1066800"/>
            <a:ext cx="9144000" cy="5562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echo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500174"/>
            <a:ext cx="8715436" cy="52863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785926"/>
            <a:ext cx="86868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Cas particulier : thyroïde </a:t>
            </a:r>
            <a:r>
              <a:rPr lang="fr-FR" sz="2800" u="sng" dirty="0" err="1" smtClean="0">
                <a:latin typeface="Arial" pitchFamily="34" charset="0"/>
                <a:cs typeface="Arial" pitchFamily="34" charset="0"/>
              </a:rPr>
              <a:t>multinodulaire</a:t>
            </a:r>
            <a:r>
              <a:rPr lang="fr-FR" sz="2800" u="sng" dirty="0" smtClean="0">
                <a:latin typeface="Arial" pitchFamily="34" charset="0"/>
                <a:cs typeface="Arial" pitchFamily="34" charset="0"/>
              </a:rPr>
              <a:t> complexe:</a:t>
            </a:r>
          </a:p>
          <a:p>
            <a:pPr>
              <a:buNone/>
            </a:pPr>
            <a:endParaRPr lang="fr-FR" sz="2800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En cas de grande multi-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nodularité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et en l’absence de nodule à risque et de contexte à risque: </a:t>
            </a: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d’un nodule de grand diamètre </a:t>
            </a:r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&gt;20mm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pour ne pas passer à coté d’une éventuelle </a:t>
            </a:r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tumeur vésiculaire pT2 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dont l’aspect échographique peut être </a:t>
            </a:r>
            <a:r>
              <a:rPr lang="fr-FR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banal</a:t>
            </a:r>
            <a:endParaRPr lang="fr-FR" sz="2400" i="1" dirty="0" smtClean="0">
              <a:latin typeface="Arial" pitchFamily="34" charset="0"/>
              <a:cs typeface="Arial" pitchFamily="34" charset="0"/>
            </a:endParaRPr>
          </a:p>
          <a:p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43042" y="500042"/>
            <a:ext cx="5793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2011: Le consensus de la SFE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28802"/>
            <a:ext cx="8686800" cy="4267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FR" sz="2800" b="1" u="sng" dirty="0" smtClean="0">
                <a:latin typeface="Arial" pitchFamily="34" charset="0"/>
                <a:cs typeface="Arial" pitchFamily="34" charset="0"/>
              </a:rPr>
              <a:t>2011: SFE </a:t>
            </a:r>
          </a:p>
          <a:p>
            <a:pPr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cytologie initiale non contributive</a:t>
            </a:r>
          </a:p>
          <a:p>
            <a:pPr>
              <a:buFont typeface="Wingdings" pitchFamily="2" charset="2"/>
              <a:buChar char="ü"/>
            </a:pPr>
            <a:r>
              <a:rPr lang="fr-FR" sz="2800" dirty="0">
                <a:latin typeface="Arial" pitchFamily="34" charset="0"/>
                <a:cs typeface="Arial" pitchFamily="34" charset="0"/>
              </a:rPr>
              <a:t>	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cellularité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insuffisante</a:t>
            </a:r>
          </a:p>
          <a:p>
            <a:pPr>
              <a:buFont typeface="Wingdings" pitchFamily="2" charset="2"/>
              <a:buChar char="ü"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lésion vésiculaire de signification indéterminée </a:t>
            </a: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La 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doit être renouvelée dans un délai de 3 à 6 mois pour les nodules solides et dans un délai de 6 à 18 mois pour les nodules à structure mixte </a:t>
            </a: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	</a:t>
            </a:r>
            <a:endParaRPr lang="fr-FR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00166" y="428604"/>
            <a:ext cx="61731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1475" indent="-371475" algn="ctr" defTabSz="762000">
              <a:buFont typeface="Wingdings" pitchFamily="2" charset="2"/>
              <a:buNone/>
              <a:defRPr/>
            </a:pPr>
            <a:r>
              <a:rPr lang="fr-FR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Faut il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reponctionner</a:t>
            </a:r>
            <a:r>
              <a:rPr lang="fr-FR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 et quand?</a:t>
            </a:r>
            <a:endParaRPr lang="fr-FR" sz="3600" b="1" dirty="0" smtClean="0">
              <a:solidFill>
                <a:schemeClr val="tx2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42910" y="2000240"/>
            <a:ext cx="8229600" cy="3886208"/>
          </a:xfrm>
        </p:spPr>
        <p:txBody>
          <a:bodyPr>
            <a:normAutofit/>
          </a:bodyPr>
          <a:lstStyle/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2800" dirty="0" err="1" smtClean="0">
                <a:latin typeface="Arial" pitchFamily="34" charset="0"/>
                <a:cs typeface="Arial" pitchFamily="34" charset="0"/>
              </a:rPr>
              <a:t>cyto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-ponction à l’aiguille fine: méthode d’exploration </a:t>
            </a:r>
            <a:r>
              <a:rPr lang="fr-FR" sz="2800" u="sng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indispensable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dans l’évaluation des nodules thyroïdiens.</a:t>
            </a:r>
            <a:endParaRPr lang="fr-FR" sz="2800" dirty="0">
              <a:latin typeface="Arial" pitchFamily="34" charset="0"/>
              <a:cs typeface="Arial" pitchFamily="34" charset="0"/>
            </a:endParaRPr>
          </a:p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Gold standard dans l’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é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valuation du nodule thyroïdien.</a:t>
            </a:r>
          </a:p>
          <a:p>
            <a:r>
              <a:rPr lang="fr-FR" sz="2800" dirty="0" smtClean="0">
                <a:latin typeface="Arial" pitchFamily="34" charset="0"/>
                <a:cs typeface="Arial" pitchFamily="34" charset="0"/>
              </a:rPr>
              <a:t>Sensibilité et spécificité nettement amélioré par le guidage échographique+++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0"/>
            <a:ext cx="9144000" cy="5334000"/>
          </a:xfrm>
        </p:spPr>
        <p:txBody>
          <a:bodyPr lIns="92075" tIns="46038" rIns="92075" bIns="46038"/>
          <a:lstStyle/>
          <a:p>
            <a:pPr>
              <a:defRPr/>
            </a:pPr>
            <a:r>
              <a:rPr lang="fr-FR" sz="2600" b="1" i="1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Liel</a:t>
            </a: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et al. </a:t>
            </a:r>
            <a:r>
              <a:rPr lang="fr-FR" sz="2600" b="1" i="1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Thyroid</a:t>
            </a: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2001</a:t>
            </a: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578 nodules </a:t>
            </a:r>
            <a:r>
              <a:rPr lang="fr-FR" sz="2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cytologiquement</a:t>
            </a: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bénins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surveillance en moyenne 8 ans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réévaluation si modification clinique = 66 cas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5 cancers de découverte secondaire (0,85%)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Alexander et al. Ann </a:t>
            </a:r>
            <a:r>
              <a:rPr lang="fr-FR" sz="2600" b="1" i="1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Intern</a:t>
            </a: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Med 2003</a:t>
            </a:r>
            <a:b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330 nodules bénins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2ème ponction si augmentation &gt; 15%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	74 cas ponctionnés : 1 cancer (0,3 %)</a:t>
            </a:r>
            <a:b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Recommandations</a:t>
            </a:r>
            <a:b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sz="26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     </a:t>
            </a: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↑ de volume (20% dans 1d +2mm </a:t>
            </a:r>
            <a:r>
              <a:rPr lang="fr-FR" sz="2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ds</a:t>
            </a:r>
            <a:r>
              <a:rPr lang="fr-FR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1 ou 2 d)</a:t>
            </a:r>
          </a:p>
        </p:txBody>
      </p:sp>
      <p:sp>
        <p:nvSpPr>
          <p:cNvPr id="4" name="Rectangle 3"/>
          <p:cNvSpPr/>
          <p:nvPr/>
        </p:nvSpPr>
        <p:spPr>
          <a:xfrm>
            <a:off x="1500166" y="428604"/>
            <a:ext cx="61731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1475" indent="-371475" algn="ctr" defTabSz="762000">
              <a:buFont typeface="Wingdings" pitchFamily="2" charset="2"/>
              <a:buNone/>
              <a:defRPr/>
            </a:pPr>
            <a:r>
              <a:rPr lang="fr-FR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Faut il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reponctionner</a:t>
            </a:r>
            <a:r>
              <a:rPr lang="fr-FR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itchFamily="34" charset="0"/>
              </a:rPr>
              <a:t> et quand?</a:t>
            </a:r>
            <a:endParaRPr lang="fr-FR" sz="3600" b="1" dirty="0" smtClean="0">
              <a:solidFill>
                <a:schemeClr val="tx2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 txBox="1">
            <a:spLocks/>
          </p:cNvSpPr>
          <p:nvPr/>
        </p:nvSpPr>
        <p:spPr>
          <a:xfrm>
            <a:off x="457200" y="14478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None/>
            </a:pP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 5" descr="bio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0800"/>
            <a:ext cx="9144000" cy="32007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71670" y="428604"/>
            <a:ext cx="4904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Vers d’autres indications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500034" y="164305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buClr>
                <a:schemeClr val="accent2"/>
              </a:buClr>
              <a:buSzPct val="70000"/>
              <a:buFont typeface="Wingdings" pitchFamily="2" charset="2"/>
              <a:buChar char="q"/>
            </a:pPr>
            <a:r>
              <a:rPr lang="fr-FR" sz="2400" dirty="0" smtClean="0"/>
              <a:t> Problématique: 10 à20 des cytologie thyroïdiennes sont classée de signification </a:t>
            </a:r>
            <a:r>
              <a:rPr lang="fr-FR" sz="2400" dirty="0" err="1" smtClean="0"/>
              <a:t>indeterminées</a:t>
            </a:r>
            <a:r>
              <a:rPr lang="fr-FR" sz="2400" dirty="0" smtClean="0"/>
              <a:t>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buClr>
                <a:schemeClr val="accent2"/>
              </a:buClr>
              <a:buSzPct val="70000"/>
              <a:buFont typeface="Wingdings" pitchFamily="2" charset="2"/>
              <a:buChar char="q"/>
            </a:pPr>
            <a:r>
              <a:rPr lang="fr-FR" sz="2400" dirty="0" smtClean="0"/>
              <a:t> 42% des carcinome papillaires et 65% des vésiculaire expriment des mutations somatiques.</a:t>
            </a:r>
          </a:p>
          <a:p>
            <a:pPr>
              <a:buNone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C00000"/>
                </a:solidFill>
              </a:rPr>
              <a:t>Mutations étudiée sur des </a:t>
            </a:r>
            <a:r>
              <a:rPr lang="fr-FR" sz="2400" dirty="0" err="1" smtClean="0">
                <a:solidFill>
                  <a:srgbClr val="C00000"/>
                </a:solidFill>
              </a:rPr>
              <a:t>prélévement</a:t>
            </a:r>
            <a:r>
              <a:rPr lang="fr-FR" sz="2400" dirty="0" smtClean="0">
                <a:solidFill>
                  <a:srgbClr val="C00000"/>
                </a:solidFill>
              </a:rPr>
              <a:t> cytologiques jusque là: 	</a:t>
            </a:r>
            <a:r>
              <a:rPr lang="fr-FR" sz="2400" i="1" dirty="0" smtClean="0">
                <a:solidFill>
                  <a:srgbClr val="C00000"/>
                </a:solidFill>
              </a:rPr>
              <a:t>BRAF1, RET/PTC, RAS, PAX8, </a:t>
            </a:r>
            <a:r>
              <a:rPr lang="fr-FR" sz="2400" i="1" dirty="0" err="1" smtClean="0">
                <a:solidFill>
                  <a:srgbClr val="C00000"/>
                </a:solidFill>
              </a:rPr>
              <a:t>PPARg</a:t>
            </a:r>
            <a:r>
              <a:rPr lang="fr-FR" sz="2400" i="1" dirty="0" smtClean="0">
                <a:solidFill>
                  <a:srgbClr val="C00000"/>
                </a:solidFill>
              </a:rPr>
              <a:t>..</a:t>
            </a:r>
          </a:p>
          <a:p>
            <a:pPr>
              <a:buNone/>
            </a:pPr>
            <a:r>
              <a:rPr kumimoji="0" lang="fr-FR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Recherche</a:t>
            </a:r>
            <a:r>
              <a:rPr kumimoji="0" lang="fr-FR" sz="24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d’</a:t>
            </a:r>
            <a:r>
              <a:rPr kumimoji="0" lang="fr-FR" sz="2400" b="0" i="1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ARNm</a:t>
            </a:r>
            <a:r>
              <a:rPr kumimoji="0" lang="fr-FR" sz="24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comme marqueurs de mutants</a:t>
            </a:r>
          </a:p>
          <a:p>
            <a:pPr>
              <a:buNone/>
            </a:pPr>
            <a:endParaRPr lang="fr-FR" sz="2400" baseline="0" dirty="0"/>
          </a:p>
          <a:p>
            <a:pPr>
              <a:buNone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fr-FR" sz="2400" dirty="0" smtClean="0"/>
              <a:t>Grand intérêt dans la différentiation entre carcinome vésiculaire et la lésion de signification indéterminée, mais peu d’études!!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71670" y="428604"/>
            <a:ext cx="4904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Vers d’autres indications</a:t>
            </a:r>
            <a:endParaRPr lang="fr-FR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8382000" cy="1393825"/>
          </a:xfrm>
        </p:spPr>
        <p:txBody>
          <a:bodyPr/>
          <a:lstStyle/>
          <a:p>
            <a:pPr algn="ctr" eaLnBrk="1" hangingPunct="1"/>
            <a:r>
              <a:rPr lang="fr-FR" b="1" dirty="0" smtClean="0">
                <a:latin typeface="Arial" pitchFamily="34" charset="0"/>
                <a:cs typeface="Arial" pitchFamily="34" charset="0"/>
              </a:rPr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44" y="1495404"/>
            <a:ext cx="9001156" cy="536259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-Nouvelles indications: nouveaux scores de classification.</a:t>
            </a: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-Nécessite 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une expérience du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praticien+++</a:t>
            </a:r>
          </a:p>
          <a:p>
            <a:pPr algn="just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-Multidisciplinarité+++</a:t>
            </a: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-Perspectives: Aide 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au diagnostic moléculaire (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mutations somatiques)</a:t>
            </a:r>
            <a:endParaRPr lang="fr-FR" sz="2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fr-FR" b="1" u="sng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Mais: </a:t>
            </a:r>
          </a:p>
          <a:p>
            <a:pPr algn="just">
              <a:buNone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Résultats 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non concluant dans 10-33,6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% pour la technique standard.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571750"/>
            <a:ext cx="3175000" cy="3594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6739" name="Oval 2"/>
          <p:cNvSpPr>
            <a:spLocks noChangeArrowheads="1"/>
          </p:cNvSpPr>
          <p:nvPr/>
        </p:nvSpPr>
        <p:spPr bwMode="auto">
          <a:xfrm>
            <a:off x="3657600" y="1905000"/>
            <a:ext cx="2786063" cy="3155950"/>
          </a:xfrm>
          <a:prstGeom prst="ellipse">
            <a:avLst/>
          </a:prstGeom>
          <a:noFill/>
          <a:ln w="38160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16740" name="Oval 3"/>
          <p:cNvSpPr>
            <a:spLocks noChangeArrowheads="1"/>
          </p:cNvSpPr>
          <p:nvPr/>
        </p:nvSpPr>
        <p:spPr bwMode="auto">
          <a:xfrm>
            <a:off x="2514600" y="2209800"/>
            <a:ext cx="2705100" cy="3200400"/>
          </a:xfrm>
          <a:prstGeom prst="ellipse">
            <a:avLst/>
          </a:prstGeom>
          <a:noFill/>
          <a:ln w="38160">
            <a:solidFill>
              <a:srgbClr val="AF67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16741" name="Oval 4"/>
          <p:cNvSpPr>
            <a:spLocks noChangeArrowheads="1"/>
          </p:cNvSpPr>
          <p:nvPr/>
        </p:nvSpPr>
        <p:spPr bwMode="auto">
          <a:xfrm>
            <a:off x="4284663" y="2133600"/>
            <a:ext cx="2497137" cy="2819400"/>
          </a:xfrm>
          <a:prstGeom prst="ellipse">
            <a:avLst/>
          </a:prstGeom>
          <a:noFill/>
          <a:ln w="3816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16742" name="Oval 5"/>
          <p:cNvSpPr>
            <a:spLocks noChangeArrowheads="1"/>
          </p:cNvSpPr>
          <p:nvPr/>
        </p:nvSpPr>
        <p:spPr bwMode="auto">
          <a:xfrm>
            <a:off x="2819400" y="3657600"/>
            <a:ext cx="2362200" cy="2590800"/>
          </a:xfrm>
          <a:prstGeom prst="ellipse">
            <a:avLst/>
          </a:prstGeom>
          <a:noFill/>
          <a:ln w="38160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16743" name="Oval 6"/>
          <p:cNvSpPr>
            <a:spLocks noChangeArrowheads="1"/>
          </p:cNvSpPr>
          <p:nvPr/>
        </p:nvSpPr>
        <p:spPr bwMode="auto">
          <a:xfrm>
            <a:off x="3657600" y="2514600"/>
            <a:ext cx="4114800" cy="4210050"/>
          </a:xfrm>
          <a:prstGeom prst="ellipse">
            <a:avLst/>
          </a:prstGeom>
          <a:noFill/>
          <a:ln w="38160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16744" name="Text Box 7"/>
          <p:cNvSpPr txBox="1">
            <a:spLocks noChangeArrowheads="1"/>
          </p:cNvSpPr>
          <p:nvPr/>
        </p:nvSpPr>
        <p:spPr bwMode="auto">
          <a:xfrm>
            <a:off x="3733800" y="1676400"/>
            <a:ext cx="16891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>
                <a:solidFill>
                  <a:srgbClr val="FF3399"/>
                </a:solidFill>
                <a:ea typeface="ＭＳ Ｐゴシック" pitchFamily="34" charset="-128"/>
              </a:rPr>
              <a:t>CLINICIEN</a:t>
            </a:r>
          </a:p>
        </p:txBody>
      </p:sp>
      <p:sp>
        <p:nvSpPr>
          <p:cNvPr id="116745" name="Text Box 8"/>
          <p:cNvSpPr txBox="1">
            <a:spLocks noChangeArrowheads="1"/>
          </p:cNvSpPr>
          <p:nvPr/>
        </p:nvSpPr>
        <p:spPr bwMode="auto">
          <a:xfrm>
            <a:off x="304800" y="5715000"/>
            <a:ext cx="29527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>
                <a:solidFill>
                  <a:srgbClr val="92D050"/>
                </a:solidFill>
                <a:ea typeface="ＭＳ Ｐゴシック" pitchFamily="34" charset="-128"/>
              </a:rPr>
              <a:t>PATHOLOGISTE</a:t>
            </a:r>
          </a:p>
        </p:txBody>
      </p:sp>
      <p:sp>
        <p:nvSpPr>
          <p:cNvPr id="116746" name="Rectangle 9"/>
          <p:cNvSpPr>
            <a:spLocks noChangeArrowheads="1"/>
          </p:cNvSpPr>
          <p:nvPr/>
        </p:nvSpPr>
        <p:spPr bwMode="auto">
          <a:xfrm>
            <a:off x="0" y="2282825"/>
            <a:ext cx="2822575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>
                <a:solidFill>
                  <a:srgbClr val="AF67FF"/>
                </a:solidFill>
                <a:ea typeface="ＭＳ Ｐゴシック" pitchFamily="34" charset="-128"/>
              </a:rPr>
              <a:t>ECHOGRAPHISTE</a:t>
            </a:r>
          </a:p>
        </p:txBody>
      </p:sp>
      <p:sp>
        <p:nvSpPr>
          <p:cNvPr id="116747" name="Rectangle 10"/>
          <p:cNvSpPr>
            <a:spLocks noChangeArrowheads="1"/>
          </p:cNvSpPr>
          <p:nvPr/>
        </p:nvSpPr>
        <p:spPr bwMode="auto">
          <a:xfrm>
            <a:off x="6553200" y="2286000"/>
            <a:ext cx="20066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>
                <a:solidFill>
                  <a:srgbClr val="800080"/>
                </a:solidFill>
                <a:ea typeface="ＭＳ Ｐゴシック" pitchFamily="34" charset="-128"/>
              </a:rPr>
              <a:t>ISOTOPISTE</a:t>
            </a:r>
          </a:p>
        </p:txBody>
      </p:sp>
      <p:sp>
        <p:nvSpPr>
          <p:cNvPr id="116748" name="Rectangle 11"/>
          <p:cNvSpPr>
            <a:spLocks noChangeArrowheads="1"/>
          </p:cNvSpPr>
          <p:nvPr/>
        </p:nvSpPr>
        <p:spPr bwMode="auto">
          <a:xfrm>
            <a:off x="6096000" y="5715000"/>
            <a:ext cx="211296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>
                <a:solidFill>
                  <a:srgbClr val="00B0F0"/>
                </a:solidFill>
                <a:ea typeface="ＭＳ Ｐゴシック" pitchFamily="34" charset="-128"/>
              </a:rPr>
              <a:t>CHIRURGIEN</a:t>
            </a:r>
          </a:p>
        </p:txBody>
      </p:sp>
      <p:sp>
        <p:nvSpPr>
          <p:cNvPr id="100365" name="Text Box 13"/>
          <p:cNvSpPr txBox="1">
            <a:spLocks noChangeArrowheads="1"/>
          </p:cNvSpPr>
          <p:nvPr/>
        </p:nvSpPr>
        <p:spPr bwMode="auto">
          <a:xfrm>
            <a:off x="838200" y="358775"/>
            <a:ext cx="7480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Multidisciplinarité de l’exploration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8001000" cy="1393825"/>
          </a:xfrm>
        </p:spPr>
        <p:txBody>
          <a:bodyPr/>
          <a:lstStyle/>
          <a:p>
            <a:pPr algn="ctr" eaLnBrk="1" hangingPunct="1"/>
            <a:r>
              <a:rPr lang="fr-FR" sz="4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Cytoponction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Thyroïdienne</a:t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Technique</a:t>
            </a:r>
            <a:br>
              <a:rPr lang="fr-FR" sz="4000" b="1" dirty="0" smtClean="0">
                <a:latin typeface="Arial" pitchFamily="34" charset="0"/>
                <a:cs typeface="Arial" pitchFamily="34" charset="0"/>
              </a:rPr>
            </a:br>
            <a:endParaRPr lang="fr-FR" sz="40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Text Box 2"/>
          <p:cNvSpPr txBox="1">
            <a:spLocks noChangeArrowheads="1"/>
          </p:cNvSpPr>
          <p:nvPr/>
        </p:nvSpPr>
        <p:spPr bwMode="auto">
          <a:xfrm>
            <a:off x="0" y="3068638"/>
            <a:ext cx="539750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51275" y="2636838"/>
            <a:ext cx="5002213" cy="3886200"/>
            <a:chOff x="2426" y="1661"/>
            <a:chExt cx="3151" cy="244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426" y="1661"/>
              <a:ext cx="3151" cy="2448"/>
              <a:chOff x="2426" y="1661"/>
              <a:chExt cx="3151" cy="2448"/>
            </a:xfrm>
          </p:grpSpPr>
          <p:pic>
            <p:nvPicPr>
              <p:cNvPr id="77842" name="Picture 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26" y="1661"/>
                <a:ext cx="3152" cy="244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77843" name="Text Box 6"/>
              <p:cNvSpPr txBox="1">
                <a:spLocks noChangeArrowheads="1"/>
              </p:cNvSpPr>
              <p:nvPr/>
            </p:nvSpPr>
            <p:spPr bwMode="auto">
              <a:xfrm>
                <a:off x="2426" y="1661"/>
                <a:ext cx="3152" cy="244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fr-FR" sz="1800">
                  <a:solidFill>
                    <a:schemeClr val="bg1"/>
                  </a:solidFill>
                  <a:ea typeface="ＭＳ Ｐゴシック" pitchFamily="34" charset="-128"/>
                </a:endParaRPr>
              </a:p>
            </p:txBody>
          </p:sp>
        </p:grpSp>
        <p:sp>
          <p:nvSpPr>
            <p:cNvPr id="77841" name="Text Box 7"/>
            <p:cNvSpPr txBox="1">
              <a:spLocks noChangeArrowheads="1"/>
            </p:cNvSpPr>
            <p:nvPr/>
          </p:nvSpPr>
          <p:spPr bwMode="auto">
            <a:xfrm>
              <a:off x="2893" y="2968"/>
              <a:ext cx="552" cy="15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fr-FR" sz="1000">
                  <a:solidFill>
                    <a:schemeClr val="bg1"/>
                  </a:solidFill>
                  <a:ea typeface="ＭＳ Ｐゴシック" pitchFamily="34" charset="-128"/>
                </a:rPr>
                <a:t>23 G, 25mm</a:t>
              </a:r>
            </a:p>
          </p:txBody>
        </p:sp>
      </p:grpSp>
      <p:sp>
        <p:nvSpPr>
          <p:cNvPr id="77829" name="Text Box 8"/>
          <p:cNvSpPr txBox="1">
            <a:spLocks noChangeArrowheads="1"/>
          </p:cNvSpPr>
          <p:nvPr/>
        </p:nvSpPr>
        <p:spPr bwMode="auto">
          <a:xfrm>
            <a:off x="357158" y="1571612"/>
            <a:ext cx="6769100" cy="1012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Clr>
                <a:srgbClr val="660066"/>
              </a:buClr>
              <a:buSzPct val="100000"/>
              <a:buFont typeface="Comic Sans MS" pitchFamily="66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 dirty="0">
                <a:ea typeface="ＭＳ Ｐゴシック" pitchFamily="34" charset="-128"/>
              </a:rPr>
              <a:t> Aiguille seule :</a:t>
            </a:r>
            <a:r>
              <a:rPr lang="fr-FR" sz="1800" dirty="0">
                <a:ea typeface="ＭＳ Ｐゴシック" pitchFamily="34" charset="-128"/>
              </a:rPr>
              <a:t> </a:t>
            </a:r>
            <a:r>
              <a:rPr lang="fr-FR" sz="2400" dirty="0">
                <a:ea typeface="ＭＳ Ｐゴシック" pitchFamily="34" charset="-128"/>
              </a:rPr>
              <a:t>prélèvement par capillarité.</a:t>
            </a:r>
          </a:p>
          <a:p>
            <a:pPr defTabSz="449263"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400" dirty="0">
                <a:ea typeface="ＭＳ Ｐゴシック" pitchFamily="34" charset="-128"/>
              </a:rPr>
              <a:t>- Aiguille montée :</a:t>
            </a:r>
            <a:r>
              <a:rPr lang="fr-FR" sz="1800" dirty="0">
                <a:ea typeface="ＭＳ Ｐゴシック" pitchFamily="34" charset="-128"/>
              </a:rPr>
              <a:t> </a:t>
            </a:r>
            <a:r>
              <a:rPr lang="fr-FR" sz="2400" dirty="0">
                <a:ea typeface="ＭＳ Ｐゴシック" pitchFamily="34" charset="-128"/>
              </a:rPr>
              <a:t>prélèvement par aspiration.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23850" y="2636838"/>
            <a:ext cx="3314700" cy="3814762"/>
            <a:chOff x="204" y="1661"/>
            <a:chExt cx="2088" cy="2403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204" y="1661"/>
              <a:ext cx="2088" cy="2403"/>
              <a:chOff x="204" y="1661"/>
              <a:chExt cx="2088" cy="2403"/>
            </a:xfrm>
          </p:grpSpPr>
          <p:pic>
            <p:nvPicPr>
              <p:cNvPr id="77838" name="Picture 1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04" y="1661"/>
                <a:ext cx="2089" cy="240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77839" name="Text Box 13"/>
              <p:cNvSpPr txBox="1">
                <a:spLocks noChangeArrowheads="1"/>
              </p:cNvSpPr>
              <p:nvPr/>
            </p:nvSpPr>
            <p:spPr bwMode="auto">
              <a:xfrm>
                <a:off x="204" y="1661"/>
                <a:ext cx="2089" cy="240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fr-FR" sz="1800">
                  <a:solidFill>
                    <a:schemeClr val="bg1"/>
                  </a:solidFill>
                  <a:ea typeface="ＭＳ Ｐゴシック" pitchFamily="34" charset="-128"/>
                </a:endParaRPr>
              </a:p>
            </p:txBody>
          </p:sp>
        </p:grpSp>
        <p:sp>
          <p:nvSpPr>
            <p:cNvPr id="23563" name="Text Box 14"/>
            <p:cNvSpPr txBox="1">
              <a:spLocks noChangeArrowheads="1"/>
            </p:cNvSpPr>
            <p:nvPr/>
          </p:nvSpPr>
          <p:spPr bwMode="auto">
            <a:xfrm>
              <a:off x="1655" y="2115"/>
              <a:ext cx="589" cy="15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1pPr>
              <a:lvl2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2pPr>
              <a:lvl3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3pPr>
              <a:lvl4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4pPr>
              <a:lvl5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49263" eaLnBrk="1" hangingPunct="1"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fr-FR" sz="1000" dirty="0" smtClean="0">
                  <a:solidFill>
                    <a:schemeClr val="bg1">
                      <a:lumMod val="10000"/>
                    </a:schemeClr>
                  </a:solidFill>
                  <a:cs typeface="+mn-cs"/>
                </a:rPr>
                <a:t>23G, 50 mm</a:t>
              </a:r>
            </a:p>
          </p:txBody>
        </p:sp>
        <p:sp>
          <p:nvSpPr>
            <p:cNvPr id="23564" name="Text Box 15"/>
            <p:cNvSpPr txBox="1">
              <a:spLocks noChangeArrowheads="1"/>
            </p:cNvSpPr>
            <p:nvPr/>
          </p:nvSpPr>
          <p:spPr bwMode="auto">
            <a:xfrm>
              <a:off x="1655" y="2750"/>
              <a:ext cx="589" cy="15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1pPr>
              <a:lvl2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2pPr>
              <a:lvl3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3pPr>
              <a:lvl4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4pPr>
              <a:lvl5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49263" eaLnBrk="1" hangingPunct="1"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fr-FR" sz="1000" dirty="0" smtClean="0">
                  <a:solidFill>
                    <a:schemeClr val="bg1">
                      <a:lumMod val="10000"/>
                    </a:schemeClr>
                  </a:solidFill>
                  <a:cs typeface="+mn-cs"/>
                </a:rPr>
                <a:t>27G, 30 mm</a:t>
              </a:r>
            </a:p>
          </p:txBody>
        </p:sp>
        <p:sp>
          <p:nvSpPr>
            <p:cNvPr id="23565" name="Text Box 16"/>
            <p:cNvSpPr txBox="1">
              <a:spLocks noChangeArrowheads="1"/>
            </p:cNvSpPr>
            <p:nvPr/>
          </p:nvSpPr>
          <p:spPr bwMode="auto">
            <a:xfrm>
              <a:off x="1655" y="3385"/>
              <a:ext cx="589" cy="15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1pPr>
              <a:lvl2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2pPr>
              <a:lvl3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3pPr>
              <a:lvl4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4pPr>
              <a:lvl5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49263" eaLnBrk="1" hangingPunct="1"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fr-FR" sz="1000" dirty="0" smtClean="0">
                  <a:solidFill>
                    <a:schemeClr val="bg1">
                      <a:lumMod val="10000"/>
                    </a:schemeClr>
                  </a:solidFill>
                  <a:cs typeface="+mn-cs"/>
                </a:rPr>
                <a:t>27G, 20 mm</a:t>
              </a:r>
            </a:p>
          </p:txBody>
        </p:sp>
      </p:grpSp>
      <p:sp>
        <p:nvSpPr>
          <p:cNvPr id="77831" name="Text Box 17"/>
          <p:cNvSpPr txBox="1">
            <a:spLocks noChangeArrowheads="1"/>
          </p:cNvSpPr>
          <p:nvPr/>
        </p:nvSpPr>
        <p:spPr bwMode="auto">
          <a:xfrm>
            <a:off x="323850" y="5589588"/>
            <a:ext cx="3384550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7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400" b="1">
                <a:solidFill>
                  <a:schemeClr val="bg1"/>
                </a:solidFill>
                <a:ea typeface="ＭＳ Ｐゴシック" pitchFamily="34" charset="-128"/>
              </a:rPr>
              <a:t>Ponction d’un nodule solide </a:t>
            </a:r>
          </a:p>
          <a:p>
            <a:pPr defTabSz="449263">
              <a:spcBef>
                <a:spcPts val="7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400" b="1">
                <a:solidFill>
                  <a:schemeClr val="bg1"/>
                </a:solidFill>
                <a:ea typeface="ＭＳ Ｐゴシック" pitchFamily="34" charset="-128"/>
              </a:rPr>
              <a:t>ou ponction sélective d’une zone charnue.</a:t>
            </a:r>
          </a:p>
        </p:txBody>
      </p:sp>
      <p:sp>
        <p:nvSpPr>
          <p:cNvPr id="77832" name="Text Box 18"/>
          <p:cNvSpPr txBox="1">
            <a:spLocks noChangeArrowheads="1"/>
          </p:cNvSpPr>
          <p:nvPr/>
        </p:nvSpPr>
        <p:spPr bwMode="auto">
          <a:xfrm>
            <a:off x="4067175" y="5734050"/>
            <a:ext cx="3959225" cy="708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b="1" dirty="0">
                <a:solidFill>
                  <a:schemeClr val="bg1"/>
                </a:solidFill>
                <a:ea typeface="ＭＳ Ｐゴシック" pitchFamily="34" charset="-128"/>
              </a:rPr>
              <a:t>Ponction aspiration sélective </a:t>
            </a:r>
          </a:p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b="1" dirty="0">
                <a:solidFill>
                  <a:schemeClr val="bg1"/>
                </a:solidFill>
                <a:ea typeface="ＭＳ Ｐゴシック" pitchFamily="34" charset="-128"/>
              </a:rPr>
              <a:t>d’une composante liquidienne.</a:t>
            </a:r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857224" y="357166"/>
            <a:ext cx="7596188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4000" b="1" dirty="0" err="1">
                <a:solidFill>
                  <a:schemeClr val="tx2"/>
                </a:solidFill>
                <a:latin typeface="Tw Cen MT" pitchFamily="34" charset="0"/>
                <a:ea typeface="ＭＳ Ｐゴシック" pitchFamily="34" charset="-128"/>
              </a:rPr>
              <a:t>Cytoponction</a:t>
            </a:r>
            <a:r>
              <a:rPr lang="fr-FR" sz="4000" b="1" dirty="0">
                <a:solidFill>
                  <a:schemeClr val="tx2"/>
                </a:solidFill>
                <a:latin typeface="Tw Cen MT" pitchFamily="34" charset="0"/>
                <a:ea typeface="ＭＳ Ｐゴシック" pitchFamily="34" charset="-128"/>
              </a:rPr>
              <a:t> : </a:t>
            </a:r>
            <a:r>
              <a:rPr lang="fr-FR" sz="4000" b="1" dirty="0" smtClean="0">
                <a:solidFill>
                  <a:schemeClr val="tx2"/>
                </a:solidFill>
                <a:latin typeface="Tw Cen MT" pitchFamily="34" charset="0"/>
                <a:ea typeface="ＭＳ Ｐゴシック" pitchFamily="34" charset="-128"/>
              </a:rPr>
              <a:t>Matériel</a:t>
            </a:r>
            <a:endParaRPr lang="fr-FR" sz="4000" b="1" dirty="0">
              <a:solidFill>
                <a:schemeClr val="tx2"/>
              </a:solidFill>
              <a:latin typeface="Tw Cen MT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1916113"/>
            <a:ext cx="4930775" cy="3084512"/>
            <a:chOff x="68" y="1162"/>
            <a:chExt cx="3106" cy="194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68" y="1162"/>
              <a:ext cx="3106" cy="1943"/>
              <a:chOff x="68" y="1162"/>
              <a:chExt cx="3106" cy="1943"/>
            </a:xfrm>
          </p:grpSpPr>
          <p:pic>
            <p:nvPicPr>
              <p:cNvPr id="78878" name="Picture 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8" y="1162"/>
                <a:ext cx="3107" cy="1944"/>
              </a:xfrm>
              <a:prstGeom prst="rect">
                <a:avLst/>
              </a:prstGeom>
              <a:noFill/>
              <a:ln w="3816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78879" name="Text Box 6"/>
              <p:cNvSpPr txBox="1">
                <a:spLocks noChangeArrowheads="1"/>
              </p:cNvSpPr>
              <p:nvPr/>
            </p:nvSpPr>
            <p:spPr bwMode="auto">
              <a:xfrm>
                <a:off x="68" y="1162"/>
                <a:ext cx="3107" cy="194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fr-FR" sz="1800">
                  <a:solidFill>
                    <a:schemeClr val="bg1"/>
                  </a:solidFill>
                  <a:ea typeface="ＭＳ Ｐゴシック" pitchFamily="34" charset="-128"/>
                </a:endParaRPr>
              </a:p>
            </p:txBody>
          </p:sp>
        </p:grpSp>
        <p:sp>
          <p:nvSpPr>
            <p:cNvPr id="78866" name="Line 7"/>
            <p:cNvSpPr>
              <a:spLocks noChangeShapeType="1"/>
            </p:cNvSpPr>
            <p:nvPr/>
          </p:nvSpPr>
          <p:spPr bwMode="auto">
            <a:xfrm>
              <a:off x="1607" y="2103"/>
              <a:ext cx="164" cy="401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67" name="Line 8"/>
            <p:cNvSpPr>
              <a:spLocks noChangeShapeType="1"/>
            </p:cNvSpPr>
            <p:nvPr/>
          </p:nvSpPr>
          <p:spPr bwMode="auto">
            <a:xfrm flipH="1">
              <a:off x="1604" y="2103"/>
              <a:ext cx="169" cy="40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68" name="AutoShape 9"/>
            <p:cNvSpPr>
              <a:spLocks noChangeArrowheads="1"/>
            </p:cNvSpPr>
            <p:nvPr/>
          </p:nvSpPr>
          <p:spPr bwMode="auto">
            <a:xfrm rot="-1380000">
              <a:off x="1554" y="1971"/>
              <a:ext cx="5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00 w 21600"/>
                <a:gd name="T13" fmla="*/ 4500 h 21600"/>
                <a:gd name="T14" fmla="*/ 172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869" name="AutoShape 10"/>
            <p:cNvSpPr>
              <a:spLocks noChangeArrowheads="1"/>
            </p:cNvSpPr>
            <p:nvPr/>
          </p:nvSpPr>
          <p:spPr bwMode="auto">
            <a:xfrm rot="1500000">
              <a:off x="1770" y="1970"/>
              <a:ext cx="5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00 w 21600"/>
                <a:gd name="T13" fmla="*/ 4500 h 21600"/>
                <a:gd name="T14" fmla="*/ 172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870" name="Oval 11"/>
            <p:cNvSpPr>
              <a:spLocks noChangeArrowheads="1"/>
            </p:cNvSpPr>
            <p:nvPr/>
          </p:nvSpPr>
          <p:spPr bwMode="auto">
            <a:xfrm>
              <a:off x="1554" y="2289"/>
              <a:ext cx="270" cy="288"/>
            </a:xfrm>
            <a:prstGeom prst="ellipse">
              <a:avLst/>
            </a:prstGeom>
            <a:noFill/>
            <a:ln w="126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71" name="AutoShape 12"/>
            <p:cNvSpPr>
              <a:spLocks noChangeArrowheads="1"/>
            </p:cNvSpPr>
            <p:nvPr/>
          </p:nvSpPr>
          <p:spPr bwMode="auto">
            <a:xfrm>
              <a:off x="2688" y="2751"/>
              <a:ext cx="135" cy="203"/>
            </a:xfrm>
            <a:prstGeom prst="curvedRightArrow">
              <a:avLst>
                <a:gd name="adj1" fmla="val 29239"/>
                <a:gd name="adj2" fmla="val 59870"/>
                <a:gd name="adj3" fmla="val 33333"/>
              </a:avLst>
            </a:prstGeom>
            <a:solidFill>
              <a:srgbClr val="FFCCFF">
                <a:alpha val="41960"/>
              </a:srgbClr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72" name="Line 13"/>
            <p:cNvSpPr>
              <a:spLocks noChangeShapeType="1"/>
            </p:cNvSpPr>
            <p:nvPr/>
          </p:nvSpPr>
          <p:spPr bwMode="auto">
            <a:xfrm>
              <a:off x="2742" y="2463"/>
              <a:ext cx="27" cy="549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73" name="AutoShape 14"/>
            <p:cNvSpPr>
              <a:spLocks noChangeArrowheads="1"/>
            </p:cNvSpPr>
            <p:nvPr/>
          </p:nvSpPr>
          <p:spPr bwMode="auto">
            <a:xfrm>
              <a:off x="2716" y="2318"/>
              <a:ext cx="5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00 w 21600"/>
                <a:gd name="T13" fmla="*/ 4500 h 21600"/>
                <a:gd name="T14" fmla="*/ 172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874" name="AutoShape 15"/>
            <p:cNvSpPr>
              <a:spLocks noChangeArrowheads="1"/>
            </p:cNvSpPr>
            <p:nvPr/>
          </p:nvSpPr>
          <p:spPr bwMode="auto">
            <a:xfrm>
              <a:off x="2473" y="2694"/>
              <a:ext cx="54" cy="260"/>
            </a:xfrm>
            <a:prstGeom prst="upArrow">
              <a:avLst>
                <a:gd name="adj1" fmla="val 50000"/>
                <a:gd name="adj2" fmla="val 120370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75" name="AutoShape 16"/>
            <p:cNvSpPr>
              <a:spLocks noChangeArrowheads="1"/>
            </p:cNvSpPr>
            <p:nvPr/>
          </p:nvSpPr>
          <p:spPr bwMode="auto">
            <a:xfrm>
              <a:off x="2580" y="2694"/>
              <a:ext cx="54" cy="260"/>
            </a:xfrm>
            <a:prstGeom prst="downArrow">
              <a:avLst>
                <a:gd name="adj1" fmla="val 50000"/>
                <a:gd name="adj2" fmla="val 120370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76" name="AutoShape 17"/>
            <p:cNvSpPr>
              <a:spLocks noChangeArrowheads="1"/>
            </p:cNvSpPr>
            <p:nvPr/>
          </p:nvSpPr>
          <p:spPr bwMode="auto">
            <a:xfrm>
              <a:off x="2797" y="2491"/>
              <a:ext cx="216" cy="57"/>
            </a:xfrm>
            <a:prstGeom prst="rightArrow">
              <a:avLst>
                <a:gd name="adj1" fmla="val 50000"/>
                <a:gd name="adj2" fmla="val 94737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77" name="AutoShape 18"/>
            <p:cNvSpPr>
              <a:spLocks noChangeArrowheads="1"/>
            </p:cNvSpPr>
            <p:nvPr/>
          </p:nvSpPr>
          <p:spPr bwMode="auto">
            <a:xfrm>
              <a:off x="2445" y="2491"/>
              <a:ext cx="270" cy="58"/>
            </a:xfrm>
            <a:prstGeom prst="leftArrow">
              <a:avLst>
                <a:gd name="adj1" fmla="val 50000"/>
                <a:gd name="adj2" fmla="val 116379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</p:grpSp>
      <p:pic>
        <p:nvPicPr>
          <p:cNvPr id="78851" name="Picture 19"/>
          <p:cNvPicPr>
            <a:picLocks noChangeAspect="1" noChangeArrowheads="1"/>
          </p:cNvPicPr>
          <p:nvPr/>
        </p:nvPicPr>
        <p:blipFill>
          <a:blip r:embed="rId3"/>
          <a:srcRect l="12892" r="23483"/>
          <a:stretch>
            <a:fillRect/>
          </a:stretch>
        </p:blipFill>
        <p:spPr bwMode="auto">
          <a:xfrm>
            <a:off x="5148263" y="1628775"/>
            <a:ext cx="3889375" cy="3579813"/>
          </a:xfrm>
          <a:prstGeom prst="rect">
            <a:avLst/>
          </a:prstGeom>
          <a:noFill/>
          <a:ln w="38160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443663" y="3213100"/>
            <a:ext cx="2087562" cy="1123950"/>
            <a:chOff x="4059" y="2024"/>
            <a:chExt cx="1315" cy="708"/>
          </a:xfrm>
        </p:grpSpPr>
        <p:sp>
          <p:nvSpPr>
            <p:cNvPr id="78857" name="AutoShape 21"/>
            <p:cNvSpPr>
              <a:spLocks noChangeArrowheads="1"/>
            </p:cNvSpPr>
            <p:nvPr/>
          </p:nvSpPr>
          <p:spPr bwMode="auto">
            <a:xfrm>
              <a:off x="4059" y="2024"/>
              <a:ext cx="1316" cy="709"/>
            </a:xfrm>
            <a:prstGeom prst="roundRect">
              <a:avLst>
                <a:gd name="adj" fmla="val 13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58" name="Line 22"/>
            <p:cNvSpPr>
              <a:spLocks noChangeShapeType="1"/>
            </p:cNvSpPr>
            <p:nvPr/>
          </p:nvSpPr>
          <p:spPr bwMode="auto">
            <a:xfrm>
              <a:off x="4734" y="2226"/>
              <a:ext cx="1" cy="27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59" name="Line 23"/>
            <p:cNvSpPr>
              <a:spLocks noChangeShapeType="1"/>
            </p:cNvSpPr>
            <p:nvPr/>
          </p:nvSpPr>
          <p:spPr bwMode="auto">
            <a:xfrm>
              <a:off x="4801" y="2224"/>
              <a:ext cx="1" cy="27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60" name="Line 24"/>
            <p:cNvSpPr>
              <a:spLocks noChangeShapeType="1"/>
            </p:cNvSpPr>
            <p:nvPr/>
          </p:nvSpPr>
          <p:spPr bwMode="auto">
            <a:xfrm>
              <a:off x="4666" y="2226"/>
              <a:ext cx="1" cy="27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861" name="AutoShape 25"/>
            <p:cNvSpPr>
              <a:spLocks noChangeArrowheads="1"/>
            </p:cNvSpPr>
            <p:nvPr/>
          </p:nvSpPr>
          <p:spPr bwMode="auto">
            <a:xfrm>
              <a:off x="5004" y="2429"/>
              <a:ext cx="67" cy="236"/>
            </a:xfrm>
            <a:prstGeom prst="upDownArrow">
              <a:avLst>
                <a:gd name="adj1" fmla="val 50000"/>
                <a:gd name="adj2" fmla="val 70122"/>
              </a:avLst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62" name="AutoShape 26"/>
            <p:cNvSpPr>
              <a:spLocks noChangeArrowheads="1"/>
            </p:cNvSpPr>
            <p:nvPr/>
          </p:nvSpPr>
          <p:spPr bwMode="auto">
            <a:xfrm>
              <a:off x="4599" y="2125"/>
              <a:ext cx="101" cy="101"/>
            </a:xfrm>
            <a:prstGeom prst="curvedRightArrow">
              <a:avLst>
                <a:gd name="adj1" fmla="val 19444"/>
                <a:gd name="adj2" fmla="val 39815"/>
                <a:gd name="adj3" fmla="val 33333"/>
              </a:avLst>
            </a:prstGeom>
            <a:solidFill>
              <a:srgbClr val="9933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63" name="AutoShape 27"/>
            <p:cNvSpPr>
              <a:spLocks noChangeArrowheads="1"/>
            </p:cNvSpPr>
            <p:nvPr/>
          </p:nvSpPr>
          <p:spPr bwMode="auto">
            <a:xfrm>
              <a:off x="4700" y="2121"/>
              <a:ext cx="101" cy="101"/>
            </a:xfrm>
            <a:prstGeom prst="curvedRightArrow">
              <a:avLst>
                <a:gd name="adj1" fmla="val 19444"/>
                <a:gd name="adj2" fmla="val 39815"/>
                <a:gd name="adj3" fmla="val 33333"/>
              </a:avLst>
            </a:prstGeom>
            <a:solidFill>
              <a:srgbClr val="9933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  <p:sp>
          <p:nvSpPr>
            <p:cNvPr id="78864" name="AutoShape 28"/>
            <p:cNvSpPr>
              <a:spLocks noChangeArrowheads="1"/>
            </p:cNvSpPr>
            <p:nvPr/>
          </p:nvSpPr>
          <p:spPr bwMode="auto">
            <a:xfrm>
              <a:off x="4801" y="2125"/>
              <a:ext cx="101" cy="101"/>
            </a:xfrm>
            <a:prstGeom prst="curvedRightArrow">
              <a:avLst>
                <a:gd name="adj1" fmla="val 19444"/>
                <a:gd name="adj2" fmla="val 39815"/>
                <a:gd name="adj3" fmla="val 33333"/>
              </a:avLst>
            </a:prstGeom>
            <a:solidFill>
              <a:srgbClr val="9933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fr-FR" sz="1800">
                <a:solidFill>
                  <a:schemeClr val="bg1"/>
                </a:solidFill>
                <a:ea typeface="ＭＳ Ｐゴシック" pitchFamily="34" charset="-128"/>
              </a:endParaRPr>
            </a:p>
          </p:txBody>
        </p:sp>
      </p:grpSp>
      <p:sp>
        <p:nvSpPr>
          <p:cNvPr id="78853" name="Text Box 29"/>
          <p:cNvSpPr txBox="1">
            <a:spLocks noChangeArrowheads="1"/>
          </p:cNvSpPr>
          <p:nvPr/>
        </p:nvSpPr>
        <p:spPr bwMode="auto">
          <a:xfrm>
            <a:off x="1908175" y="5445125"/>
            <a:ext cx="5132388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800">
                <a:ea typeface="ＭＳ Ｐゴシック" pitchFamily="34" charset="-128"/>
              </a:rPr>
              <a:t>D’après Suen KC. CMaJ, 2002, 167</a:t>
            </a:r>
          </a:p>
        </p:txBody>
      </p:sp>
      <p:sp>
        <p:nvSpPr>
          <p:cNvPr id="78854" name="Text Box 30"/>
          <p:cNvSpPr txBox="1">
            <a:spLocks noChangeArrowheads="1"/>
          </p:cNvSpPr>
          <p:nvPr/>
        </p:nvSpPr>
        <p:spPr bwMode="auto">
          <a:xfrm>
            <a:off x="179388" y="1989138"/>
            <a:ext cx="1728787" cy="642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800">
                <a:solidFill>
                  <a:srgbClr val="660066"/>
                </a:solidFill>
                <a:ea typeface="ＭＳ Ｐゴシック" pitchFamily="34" charset="-128"/>
              </a:rPr>
              <a:t>Cytoponctions radiées</a:t>
            </a:r>
          </a:p>
        </p:txBody>
      </p:sp>
      <p:sp>
        <p:nvSpPr>
          <p:cNvPr id="78855" name="Text Box 31"/>
          <p:cNvSpPr txBox="1">
            <a:spLocks noChangeArrowheads="1"/>
          </p:cNvSpPr>
          <p:nvPr/>
        </p:nvSpPr>
        <p:spPr bwMode="auto">
          <a:xfrm>
            <a:off x="5219700" y="1844675"/>
            <a:ext cx="1871663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1800">
                <a:solidFill>
                  <a:srgbClr val="660066"/>
                </a:solidFill>
                <a:ea typeface="ＭＳ Ｐゴシック" pitchFamily="34" charset="-128"/>
              </a:rPr>
              <a:t>Cytoponctions étagées</a:t>
            </a:r>
          </a:p>
        </p:txBody>
      </p:sp>
      <p:sp>
        <p:nvSpPr>
          <p:cNvPr id="78856" name="Rectangle 9"/>
          <p:cNvSpPr>
            <a:spLocks noChangeArrowheads="1"/>
          </p:cNvSpPr>
          <p:nvPr/>
        </p:nvSpPr>
        <p:spPr bwMode="auto">
          <a:xfrm>
            <a:off x="685800" y="304800"/>
            <a:ext cx="7596188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4000" b="1">
                <a:solidFill>
                  <a:schemeClr val="tx2"/>
                </a:solidFill>
                <a:latin typeface="Tw Cen MT" pitchFamily="34" charset="0"/>
                <a:ea typeface="ＭＳ Ｐゴシック" pitchFamily="34" charset="-128"/>
              </a:rPr>
              <a:t>Cytoponction : technique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462088"/>
            <a:ext cx="8229600" cy="519112"/>
          </a:xfrm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fr-FR" sz="2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Étalement conventionnel</a:t>
            </a:r>
          </a:p>
        </p:txBody>
      </p:sp>
      <p:pic>
        <p:nvPicPr>
          <p:cNvPr id="7987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" y="2047875"/>
            <a:ext cx="2916238" cy="218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987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0263" y="1905000"/>
            <a:ext cx="1044575" cy="2592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700" y="4568825"/>
            <a:ext cx="2968625" cy="2216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9878" name="Line 5"/>
          <p:cNvSpPr>
            <a:spLocks noChangeShapeType="1"/>
          </p:cNvSpPr>
          <p:nvPr/>
        </p:nvSpPr>
        <p:spPr bwMode="auto">
          <a:xfrm flipH="1" flipV="1">
            <a:off x="788988" y="4635500"/>
            <a:ext cx="2773362" cy="1905000"/>
          </a:xfrm>
          <a:prstGeom prst="line">
            <a:avLst/>
          </a:prstGeom>
          <a:noFill/>
          <a:ln w="57240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9879" name="Line 6"/>
          <p:cNvSpPr>
            <a:spLocks noChangeShapeType="1"/>
          </p:cNvSpPr>
          <p:nvPr/>
        </p:nvSpPr>
        <p:spPr bwMode="auto">
          <a:xfrm flipH="1">
            <a:off x="1042988" y="4654550"/>
            <a:ext cx="2627312" cy="2033588"/>
          </a:xfrm>
          <a:prstGeom prst="line">
            <a:avLst/>
          </a:prstGeom>
          <a:noFill/>
          <a:ln w="57240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79880" name="AutoShape 7"/>
          <p:cNvSpPr>
            <a:spLocks noChangeArrowheads="1"/>
          </p:cNvSpPr>
          <p:nvPr/>
        </p:nvSpPr>
        <p:spPr bwMode="auto">
          <a:xfrm>
            <a:off x="4014788" y="2984500"/>
            <a:ext cx="1727200" cy="431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99CC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fr-FR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9881" name="Rectangle 8"/>
          <p:cNvSpPr>
            <a:spLocks noChangeArrowheads="1"/>
          </p:cNvSpPr>
          <p:nvPr/>
        </p:nvSpPr>
        <p:spPr bwMode="auto">
          <a:xfrm>
            <a:off x="3870325" y="4856163"/>
            <a:ext cx="4283075" cy="1446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>
              <a:spcBef>
                <a:spcPts val="17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800">
                <a:ea typeface="ＭＳ Ｐゴシック" pitchFamily="34" charset="-128"/>
              </a:rPr>
              <a:t>Technique monocouche ?</a:t>
            </a:r>
          </a:p>
          <a:p>
            <a:pPr defTabSz="449263">
              <a:spcBef>
                <a:spcPts val="12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>
                <a:ea typeface="ＭＳ Ｐゴシック" pitchFamily="34" charset="-128"/>
              </a:rPr>
              <a:t>Choix : fonction des habitudes</a:t>
            </a:r>
          </a:p>
          <a:p>
            <a:pPr defTabSz="449263">
              <a:spcBef>
                <a:spcPts val="12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2000">
                <a:ea typeface="ＭＳ Ｐゴシック" pitchFamily="34" charset="-128"/>
              </a:rPr>
              <a:t>du pathologiste.</a:t>
            </a:r>
          </a:p>
        </p:txBody>
      </p:sp>
      <p:sp>
        <p:nvSpPr>
          <p:cNvPr id="79882" name="Rectangle 9"/>
          <p:cNvSpPr>
            <a:spLocks noChangeArrowheads="1"/>
          </p:cNvSpPr>
          <p:nvPr/>
        </p:nvSpPr>
        <p:spPr bwMode="auto">
          <a:xfrm>
            <a:off x="685800" y="304800"/>
            <a:ext cx="7596188" cy="70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sz="4000" b="1">
                <a:solidFill>
                  <a:schemeClr val="tx2"/>
                </a:solidFill>
                <a:latin typeface="Tw Cen MT" pitchFamily="34" charset="0"/>
                <a:ea typeface="ＭＳ Ｐゴシック" pitchFamily="34" charset="-128"/>
              </a:rPr>
              <a:t>Cytoponction : technique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édian">
  <a:themeElements>
    <a:clrScheme name="1_Médian 1">
      <a:dk1>
        <a:srgbClr val="775F55"/>
      </a:dk1>
      <a:lt1>
        <a:srgbClr val="FFFFFF"/>
      </a:lt1>
      <a:dk2>
        <a:srgbClr val="000000"/>
      </a:dk2>
      <a:lt2>
        <a:srgbClr val="EBDDC3"/>
      </a:lt2>
      <a:accent1>
        <a:srgbClr val="94B6D2"/>
      </a:accent1>
      <a:accent2>
        <a:srgbClr val="DD8047"/>
      </a:accent2>
      <a:accent3>
        <a:srgbClr val="AAAAAA"/>
      </a:accent3>
      <a:accent4>
        <a:srgbClr val="DADADA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1_Médian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édian 1">
        <a:dk1>
          <a:srgbClr val="775F55"/>
        </a:dk1>
        <a:lt1>
          <a:srgbClr val="FFFFFF"/>
        </a:lt1>
        <a:dk2>
          <a:srgbClr val="000000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AAAAAA"/>
        </a:accent3>
        <a:accent4>
          <a:srgbClr val="DADADA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édian">
  <a:themeElements>
    <a:clrScheme name="Médian 1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FFFFFF"/>
      </a:accent3>
      <a:accent4>
        <a:srgbClr val="000000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Médian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édian 1">
        <a:dk1>
          <a:srgbClr val="000000"/>
        </a:dk1>
        <a:lt1>
          <a:srgbClr val="FFFFFF"/>
        </a:lt1>
        <a:dk2>
          <a:srgbClr val="775F55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FFFFFF"/>
        </a:accent3>
        <a:accent4>
          <a:srgbClr val="000000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Médian">
  <a:themeElements>
    <a:clrScheme name="8_Médian 1">
      <a:dk1>
        <a:srgbClr val="775F55"/>
      </a:dk1>
      <a:lt1>
        <a:srgbClr val="FFFFFF"/>
      </a:lt1>
      <a:dk2>
        <a:srgbClr val="000000"/>
      </a:dk2>
      <a:lt2>
        <a:srgbClr val="EBDDC3"/>
      </a:lt2>
      <a:accent1>
        <a:srgbClr val="94B6D2"/>
      </a:accent1>
      <a:accent2>
        <a:srgbClr val="DD8047"/>
      </a:accent2>
      <a:accent3>
        <a:srgbClr val="AAAAAA"/>
      </a:accent3>
      <a:accent4>
        <a:srgbClr val="DADADA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8_Médian">
      <a:majorFont>
        <a:latin typeface="Tw Cen MT"/>
        <a:ea typeface=""/>
        <a:cs typeface="Arial"/>
      </a:majorFont>
      <a:minorFont>
        <a:latin typeface="Tw Cen MT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Médian 1">
        <a:dk1>
          <a:srgbClr val="775F55"/>
        </a:dk1>
        <a:lt1>
          <a:srgbClr val="FFFFFF"/>
        </a:lt1>
        <a:dk2>
          <a:srgbClr val="000000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AAAAAA"/>
        </a:accent3>
        <a:accent4>
          <a:srgbClr val="DADADA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Médian">
  <a:themeElements>
    <a:clrScheme name="9_Médian 1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FFFFFF"/>
      </a:accent3>
      <a:accent4>
        <a:srgbClr val="000000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9_Médian">
      <a:majorFont>
        <a:latin typeface="Tw Cen MT"/>
        <a:ea typeface=""/>
        <a:cs typeface="Arial"/>
      </a:majorFont>
      <a:minorFont>
        <a:latin typeface="Tw Cen MT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Médian 1">
        <a:dk1>
          <a:srgbClr val="000000"/>
        </a:dk1>
        <a:lt1>
          <a:srgbClr val="FFFFFF"/>
        </a:lt1>
        <a:dk2>
          <a:srgbClr val="775F55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FFFFFF"/>
        </a:accent3>
        <a:accent4>
          <a:srgbClr val="000000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1297</Words>
  <PresentationFormat>Affichage à l'écran (4:3)</PresentationFormat>
  <Paragraphs>362</Paragraphs>
  <Slides>55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4</vt:i4>
      </vt:variant>
      <vt:variant>
        <vt:lpstr>Titres des diapositives</vt:lpstr>
      </vt:variant>
      <vt:variant>
        <vt:i4>55</vt:i4>
      </vt:variant>
    </vt:vector>
  </HeadingPairs>
  <TitlesOfParts>
    <vt:vector size="59" baseType="lpstr">
      <vt:lpstr>1_Médian</vt:lpstr>
      <vt:lpstr>Médian</vt:lpstr>
      <vt:lpstr>8_Médian</vt:lpstr>
      <vt:lpstr>9_Médian</vt:lpstr>
      <vt:lpstr>La Cytoponction Thyroïdienne  Technique et Indications</vt:lpstr>
      <vt:lpstr>Diapositive 2</vt:lpstr>
      <vt:lpstr>Quel est le risque?</vt:lpstr>
      <vt:lpstr>Diapositive 4</vt:lpstr>
      <vt:lpstr>Diapositive 5</vt:lpstr>
      <vt:lpstr> Cytoponction Thyroïdienne Technique </vt:lpstr>
      <vt:lpstr>Diapositive 7</vt:lpstr>
      <vt:lpstr>Diapositive 8</vt:lpstr>
      <vt:lpstr>Étalement conventionnel</vt:lpstr>
      <vt:lpstr>Cytoponction avec ou sans échoguidage?  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 Quand faire encore un prélèvement direct ?</vt:lpstr>
      <vt:lpstr>Diapositive 18</vt:lpstr>
      <vt:lpstr>Cytoponction : Résultats</vt:lpstr>
      <vt:lpstr>Cytoponction Thyroïdienne Indications en 2014? 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Score TIRADS est il suffisant pour poser l’indication  de la Cytoponction?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Liel et al. Thyroid 2001  578 nodules cytologiquement bénins  surveillance en moyenne 8 ans  réévaluation si modification clinique = 66 cas  5 cancers de découverte secondaire (0,85%) Alexander et al. Ann Intern Med 2003  330 nodules bénins  2ème ponction si augmentation &gt; 15%  74 cas ponctionnés : 1 cancer (0,3 %) Recommandations         ↑ de volume (20% dans 1d +2mm ds 1 ou 2 d)</vt:lpstr>
      <vt:lpstr>Diapositive 51</vt:lpstr>
      <vt:lpstr>Diapositive 52</vt:lpstr>
      <vt:lpstr>Conclusion</vt:lpstr>
      <vt:lpstr>Diapositive 54</vt:lpstr>
      <vt:lpstr>Diapositive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nodule thyroïdien  Prise en charge en 2013</dc:title>
  <dc:creator>Soukaina FITA</dc:creator>
  <cp:lastModifiedBy>s.fita</cp:lastModifiedBy>
  <cp:revision>12</cp:revision>
  <dcterms:created xsi:type="dcterms:W3CDTF">2014-12-13T10:26:41Z</dcterms:created>
  <dcterms:modified xsi:type="dcterms:W3CDTF">2014-12-13T11:52:50Z</dcterms:modified>
</cp:coreProperties>
</file>