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</p:sldMasterIdLst>
  <p:sldIdLst>
    <p:sldId id="256" r:id="rId2"/>
    <p:sldId id="257" r:id="rId3"/>
    <p:sldId id="258" r:id="rId4"/>
    <p:sldId id="273" r:id="rId5"/>
    <p:sldId id="259" r:id="rId6"/>
    <p:sldId id="260" r:id="rId7"/>
    <p:sldId id="271" r:id="rId8"/>
    <p:sldId id="261" r:id="rId9"/>
    <p:sldId id="262" r:id="rId10"/>
    <p:sldId id="263" r:id="rId11"/>
    <p:sldId id="275" r:id="rId12"/>
    <p:sldId id="276" r:id="rId13"/>
    <p:sldId id="264" r:id="rId14"/>
    <p:sldId id="265" r:id="rId15"/>
    <p:sldId id="266" r:id="rId16"/>
    <p:sldId id="267" r:id="rId17"/>
    <p:sldId id="268" r:id="rId1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41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3439B-5B5D-45CC-ADEF-26EB59BEB377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04-E961-43AB-9AAE-61A1C1560B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7994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3439B-5B5D-45CC-ADEF-26EB59BEB377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04-E961-43AB-9AAE-61A1C1560B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2552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3439B-5B5D-45CC-ADEF-26EB59BEB377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04-E961-43AB-9AAE-61A1C1560B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8366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3439B-5B5D-45CC-ADEF-26EB59BEB377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04-E961-43AB-9AAE-61A1C1560BEC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627633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3439B-5B5D-45CC-ADEF-26EB59BEB377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04-E961-43AB-9AAE-61A1C1560B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0167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3439B-5B5D-45CC-ADEF-26EB59BEB377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04-E961-43AB-9AAE-61A1C1560B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87176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3439B-5B5D-45CC-ADEF-26EB59BEB377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04-E961-43AB-9AAE-61A1C1560B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48468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3439B-5B5D-45CC-ADEF-26EB59BEB377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04-E961-43AB-9AAE-61A1C1560B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1499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3439B-5B5D-45CC-ADEF-26EB59BEB377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04-E961-43AB-9AAE-61A1C1560B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50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3439B-5B5D-45CC-ADEF-26EB59BEB377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04-E961-43AB-9AAE-61A1C1560B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3506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3439B-5B5D-45CC-ADEF-26EB59BEB377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04-E961-43AB-9AAE-61A1C1560B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3077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3439B-5B5D-45CC-ADEF-26EB59BEB377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04-E961-43AB-9AAE-61A1C1560B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2888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3439B-5B5D-45CC-ADEF-26EB59BEB377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04-E961-43AB-9AAE-61A1C1560B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1712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3439B-5B5D-45CC-ADEF-26EB59BEB377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04-E961-43AB-9AAE-61A1C1560B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9850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3439B-5B5D-45CC-ADEF-26EB59BEB377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04-E961-43AB-9AAE-61A1C1560B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4737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3439B-5B5D-45CC-ADEF-26EB59BEB377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04-E961-43AB-9AAE-61A1C1560B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8806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3439B-5B5D-45CC-ADEF-26EB59BEB377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04-E961-43AB-9AAE-61A1C1560B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3505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AF83439B-5B5D-45CC-ADEF-26EB59BEB377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25A34704-E961-43AB-9AAE-61A1C1560B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2875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  <p:sldLayoutId id="2147483787" r:id="rId14"/>
    <p:sldLayoutId id="2147483788" r:id="rId15"/>
    <p:sldLayoutId id="2147483789" r:id="rId16"/>
    <p:sldLayoutId id="2147483790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209800" y="1399309"/>
            <a:ext cx="9885218" cy="2064327"/>
          </a:xfrm>
        </p:spPr>
        <p:txBody>
          <a:bodyPr>
            <a:normAutofit/>
          </a:bodyPr>
          <a:lstStyle/>
          <a:p>
            <a:r>
              <a:rPr lang="fr-FR" sz="6600" dirty="0" smtClean="0"/>
              <a:t>Détresse respiratoire </a:t>
            </a:r>
            <a:br>
              <a:rPr lang="fr-FR" sz="6600" dirty="0" smtClean="0"/>
            </a:br>
            <a:r>
              <a:rPr lang="fr-FR" sz="6600" dirty="0" smtClean="0"/>
              <a:t>Antécédent de thyroïdectomie</a:t>
            </a:r>
            <a:endParaRPr lang="fr-FR" sz="6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683026" y="4011077"/>
            <a:ext cx="8825948" cy="1096899"/>
          </a:xfrm>
        </p:spPr>
        <p:txBody>
          <a:bodyPr>
            <a:normAutofit fontScale="47500" lnSpcReduction="20000"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</a:rPr>
              <a:t>Y DAROUASSI, M TOUATI, M CHIHANI, K </a:t>
            </a:r>
            <a:r>
              <a:rPr lang="fr-F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NADOUR</a:t>
            </a:r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</a:rPr>
              <a:t>, B BOUAITY</a:t>
            </a:r>
            <a:r>
              <a:rPr lang="fr-F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</a:p>
          <a:p>
            <a:r>
              <a:rPr lang="fr-F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H AMMAR.</a:t>
            </a:r>
            <a:endParaRPr lang="fr-FR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fr-FR" dirty="0">
                <a:latin typeface="Arial" panose="020B0604020202020204" pitchFamily="34" charset="0"/>
                <a:ea typeface="Times New Roman" panose="02020603050405020304" pitchFamily="18" charset="0"/>
              </a:rPr>
              <a:t>Service d’oto-rhino-laryngologie et chirurgie cervico-faciale. Hôpital Militaire Avicenne. Marrakech</a:t>
            </a:r>
            <a:endParaRPr lang="fr-FR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511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Observation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174357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C</a:t>
            </a:r>
            <a:r>
              <a:rPr lang="fr-FR" dirty="0" smtClean="0"/>
              <a:t>hirurgie </a:t>
            </a:r>
            <a:r>
              <a:rPr lang="fr-FR" dirty="0"/>
              <a:t>par voie cervicale : </a:t>
            </a:r>
          </a:p>
          <a:p>
            <a:r>
              <a:rPr lang="fr-FR" dirty="0" smtClean="0"/>
              <a:t>Incision du cricoïde à la trachéotomie.</a:t>
            </a:r>
          </a:p>
          <a:p>
            <a:r>
              <a:rPr lang="fr-FR" dirty="0" smtClean="0"/>
              <a:t>Processus 2/1 cm qui adhère légèrement </a:t>
            </a:r>
            <a:r>
              <a:rPr lang="fr-FR" dirty="0"/>
              <a:t>a la paroi </a:t>
            </a:r>
            <a:endParaRPr lang="fr-FR" dirty="0" smtClean="0"/>
          </a:p>
          <a:p>
            <a:r>
              <a:rPr lang="fr-FR" dirty="0" smtClean="0"/>
              <a:t>Rappelant tissu thyroïdien.</a:t>
            </a:r>
          </a:p>
          <a:p>
            <a:r>
              <a:rPr lang="fr-FR" dirty="0" smtClean="0"/>
              <a:t>Sans effraction </a:t>
            </a:r>
          </a:p>
          <a:p>
            <a:r>
              <a:rPr lang="fr-FR" dirty="0" smtClean="0"/>
              <a:t>Extemporanée: tissu thyroïdien sans malignité.</a:t>
            </a:r>
            <a:endParaRPr lang="fr-FR" dirty="0"/>
          </a:p>
          <a:p>
            <a:r>
              <a:rPr lang="fr-FR" dirty="0"/>
              <a:t>Lame de </a:t>
            </a:r>
            <a:r>
              <a:rPr lang="fr-FR" dirty="0" err="1"/>
              <a:t>silastic</a:t>
            </a:r>
            <a:endParaRPr lang="fr-FR" dirty="0"/>
          </a:p>
          <a:p>
            <a:r>
              <a:rPr lang="fr-FR" dirty="0"/>
              <a:t>Ablation de la lame </a:t>
            </a:r>
            <a:r>
              <a:rPr lang="fr-FR" dirty="0" smtClean="0"/>
              <a:t>à J8</a:t>
            </a:r>
            <a:endParaRPr lang="fr-FR" dirty="0"/>
          </a:p>
          <a:p>
            <a:r>
              <a:rPr lang="fr-FR" dirty="0"/>
              <a:t>F</a:t>
            </a:r>
            <a:r>
              <a:rPr lang="fr-FR" dirty="0" smtClean="0"/>
              <a:t>ermeture </a:t>
            </a:r>
            <a:r>
              <a:rPr lang="fr-FR" dirty="0"/>
              <a:t>de la trachéotomie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4060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Observation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Anapath : tissu thyroïdien sans signes de malignité.</a:t>
            </a:r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504" y="2816762"/>
            <a:ext cx="5261304" cy="2761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6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Discussion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Migration à travers la paroi?</a:t>
            </a:r>
          </a:p>
          <a:p>
            <a:r>
              <a:rPr lang="fr-FR" dirty="0" smtClean="0"/>
              <a:t>Localisation ectopique?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4591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Discussion 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589260"/>
            <a:ext cx="5693844" cy="327373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174831"/>
            <a:ext cx="6864750" cy="10405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0160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Discussion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7214" y="1590261"/>
            <a:ext cx="5434266" cy="234004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1480" y="3331660"/>
            <a:ext cx="5700655" cy="284528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9977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Discussion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90688"/>
            <a:ext cx="5999922" cy="234429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4350" y="4715342"/>
            <a:ext cx="6610500" cy="153549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2590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Discussion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54709" y="1690688"/>
            <a:ext cx="6882581" cy="307450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8893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Discussion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1513" y="1690688"/>
            <a:ext cx="5468557" cy="27018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238" y="4392557"/>
            <a:ext cx="6254550" cy="173853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4671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Observation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Patiente de 52 ans</a:t>
            </a:r>
          </a:p>
          <a:p>
            <a:r>
              <a:rPr lang="fr-FR" dirty="0" smtClean="0"/>
              <a:t>HTA</a:t>
            </a:r>
            <a:endParaRPr lang="fr-FR" dirty="0" smtClean="0"/>
          </a:p>
          <a:p>
            <a:r>
              <a:rPr lang="fr-FR" dirty="0" smtClean="0"/>
              <a:t>Thyroïdectomie </a:t>
            </a:r>
            <a:r>
              <a:rPr lang="fr-FR" dirty="0" smtClean="0"/>
              <a:t>totale </a:t>
            </a:r>
            <a:r>
              <a:rPr lang="fr-FR" dirty="0" smtClean="0"/>
              <a:t>en 1997 pour GMN </a:t>
            </a:r>
          </a:p>
          <a:p>
            <a:r>
              <a:rPr lang="fr-FR" dirty="0" smtClean="0"/>
              <a:t>sans signes de malignité</a:t>
            </a:r>
          </a:p>
          <a:p>
            <a:r>
              <a:rPr lang="fr-FR" dirty="0" smtClean="0"/>
              <a:t>Traitement </a:t>
            </a:r>
            <a:r>
              <a:rPr lang="fr-FR" dirty="0" err="1" smtClean="0"/>
              <a:t>substitif</a:t>
            </a:r>
            <a:endParaRPr lang="fr-FR" dirty="0" smtClean="0"/>
          </a:p>
          <a:p>
            <a:r>
              <a:rPr lang="fr-FR" dirty="0"/>
              <a:t>D</a:t>
            </a:r>
            <a:r>
              <a:rPr lang="fr-FR" dirty="0" smtClean="0"/>
              <a:t>yspnée mixte depuis 2 ans récidivante s’aggravant progressivement avec toux et voix rauque</a:t>
            </a:r>
            <a:r>
              <a:rPr lang="fr-FR" dirty="0" smtClean="0"/>
              <a:t>.</a:t>
            </a:r>
          </a:p>
          <a:p>
            <a:r>
              <a:rPr lang="fr-FR" dirty="0" smtClean="0"/>
              <a:t>Etiquetée comme </a:t>
            </a:r>
            <a:r>
              <a:rPr lang="fr-FR" dirty="0" err="1" smtClean="0"/>
              <a:t>Sd</a:t>
            </a:r>
            <a:r>
              <a:rPr lang="fr-FR" dirty="0" smtClean="0"/>
              <a:t> interstitiel </a:t>
            </a:r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3178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Observation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Hospitalisée en urgence pour dyspnée.</a:t>
            </a:r>
          </a:p>
          <a:p>
            <a:r>
              <a:rPr lang="fr-FR" dirty="0" smtClean="0"/>
              <a:t>Examen : ABEG dyspnée mixte avec cornage.</a:t>
            </a:r>
          </a:p>
          <a:p>
            <a:r>
              <a:rPr lang="fr-FR" dirty="0" smtClean="0"/>
              <a:t>Pas d’adénopathies cervicales palpables.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7328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Observation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787887" cy="31704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NF: </a:t>
            </a:r>
            <a:endParaRPr lang="fr-FR" dirty="0" smtClean="0"/>
          </a:p>
          <a:p>
            <a:r>
              <a:rPr lang="fr-FR" dirty="0" smtClean="0"/>
              <a:t>Bourgeon </a:t>
            </a:r>
            <a:r>
              <a:rPr lang="fr-FR" dirty="0"/>
              <a:t>tumoral </a:t>
            </a:r>
            <a:r>
              <a:rPr lang="fr-FR" dirty="0" err="1"/>
              <a:t>endotrachéal</a:t>
            </a:r>
            <a:r>
              <a:rPr lang="fr-FR" dirty="0"/>
              <a:t> sous </a:t>
            </a:r>
            <a:r>
              <a:rPr lang="fr-FR" dirty="0" smtClean="0"/>
              <a:t>glottique.</a:t>
            </a:r>
          </a:p>
          <a:p>
            <a:r>
              <a:rPr lang="fr-FR" dirty="0" smtClean="0"/>
              <a:t>CV mobiles</a:t>
            </a:r>
            <a:endParaRPr lang="fr-FR" dirty="0"/>
          </a:p>
          <a:p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555" y="1825625"/>
            <a:ext cx="4040528" cy="4351338"/>
          </a:xfrm>
        </p:spPr>
      </p:pic>
    </p:spTree>
    <p:extLst>
      <p:ext uri="{BB962C8B-B14F-4D97-AF65-F5344CB8AC3E}">
        <p14:creationId xmlns:p14="http://schemas.microsoft.com/office/powerpoint/2010/main" val="41176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Observation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6583017" cy="4351338"/>
          </a:xfrm>
        </p:spPr>
        <p:txBody>
          <a:bodyPr/>
          <a:lstStyle/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r>
              <a:rPr lang="fr-FR" dirty="0" smtClean="0"/>
              <a:t>TDM :</a:t>
            </a:r>
          </a:p>
          <a:p>
            <a:r>
              <a:rPr lang="fr-FR" dirty="0" smtClean="0"/>
              <a:t>Bourgeon tumoral </a:t>
            </a:r>
            <a:r>
              <a:rPr lang="fr-FR" dirty="0" err="1" smtClean="0"/>
              <a:t>endoluminal</a:t>
            </a:r>
            <a:r>
              <a:rPr lang="fr-FR" dirty="0" smtClean="0"/>
              <a:t> trachéal sous glottique (3 annaux) </a:t>
            </a:r>
          </a:p>
          <a:p>
            <a:r>
              <a:rPr lang="fr-FR" dirty="0" smtClean="0"/>
              <a:t> prenant légèrement le PC fermant la lumière trachéale à 90%</a:t>
            </a:r>
          </a:p>
          <a:p>
            <a:r>
              <a:rPr lang="fr-FR" dirty="0" smtClean="0"/>
              <a:t>Reliquat thyroïdien</a:t>
            </a:r>
          </a:p>
          <a:p>
            <a:r>
              <a:rPr lang="fr-FR" dirty="0" smtClean="0"/>
              <a:t>Pas d’adénopathies </a:t>
            </a:r>
          </a:p>
        </p:txBody>
      </p:sp>
      <p:pic>
        <p:nvPicPr>
          <p:cNvPr id="4" name="Image 3" descr="D:\Documents\Travaux\Travaux en cours\Assises thyroide\trache\photo 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4097" y="1770510"/>
            <a:ext cx="3153990" cy="44615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013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Observation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002185" y="1825625"/>
            <a:ext cx="3261618" cy="4351338"/>
          </a:xfrm>
          <a:prstGeom prst="rect">
            <a:avLst/>
          </a:prstGeom>
        </p:spPr>
      </p:pic>
      <p:pic>
        <p:nvPicPr>
          <p:cNvPr id="6" name="Espace réservé du contenu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206010" y="1825625"/>
            <a:ext cx="326161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5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Observation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836965" cy="771801"/>
          </a:xfrm>
        </p:spPr>
        <p:txBody>
          <a:bodyPr>
            <a:normAutofit fontScale="92500" lnSpcReduction="10000"/>
          </a:bodyPr>
          <a:lstStyle/>
          <a:p>
            <a:r>
              <a:rPr lang="fr-FR" dirty="0"/>
              <a:t>IRM: </a:t>
            </a:r>
            <a:r>
              <a:rPr lang="fr-FR" dirty="0" err="1"/>
              <a:t>artefactée</a:t>
            </a:r>
            <a:r>
              <a:rPr lang="fr-FR" dirty="0"/>
              <a:t>: hypo T1 hyper T2 prenant le contraste indépendante de la </a:t>
            </a:r>
            <a:r>
              <a:rPr lang="fr-FR" dirty="0" smtClean="0"/>
              <a:t>thyroïde.</a:t>
            </a:r>
            <a:endParaRPr lang="fr-FR" dirty="0"/>
          </a:p>
          <a:p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288" y="2923554"/>
            <a:ext cx="3616036" cy="3441469"/>
          </a:xfr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992" y="2923554"/>
            <a:ext cx="3859366" cy="3253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20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Observation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CAT?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0513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Observation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Trachéotomie + LDS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Anapath : présence de tissu thyroïdien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8920" y="3272374"/>
            <a:ext cx="5273497" cy="2725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33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Profondeur">
  <a:themeElements>
    <a:clrScheme name="Profondeur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Profondeur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rofondeu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Profondeur</Template>
  <TotalTime>111</TotalTime>
  <Words>175</Words>
  <Application>Microsoft Office PowerPoint</Application>
  <PresentationFormat>Grand écran</PresentationFormat>
  <Paragraphs>56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Corbel</vt:lpstr>
      <vt:lpstr>Times New Roman</vt:lpstr>
      <vt:lpstr>Profondeur</vt:lpstr>
      <vt:lpstr>Détresse respiratoire  Antécédent de thyroïdectomie</vt:lpstr>
      <vt:lpstr>Observation</vt:lpstr>
      <vt:lpstr>Observation</vt:lpstr>
      <vt:lpstr>Observation</vt:lpstr>
      <vt:lpstr>Observation</vt:lpstr>
      <vt:lpstr>Observation</vt:lpstr>
      <vt:lpstr>Observation</vt:lpstr>
      <vt:lpstr>Observation</vt:lpstr>
      <vt:lpstr>Observation</vt:lpstr>
      <vt:lpstr>Observation</vt:lpstr>
      <vt:lpstr>Observation</vt:lpstr>
      <vt:lpstr>Discussion</vt:lpstr>
      <vt:lpstr>Discussion </vt:lpstr>
      <vt:lpstr>Discussion</vt:lpstr>
      <vt:lpstr>Discussion</vt:lpstr>
      <vt:lpstr>Discussion</vt:lpstr>
      <vt:lpstr>Discussion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Sténose trachéale</dc:title>
  <dc:creator>Youssef</dc:creator>
  <cp:lastModifiedBy>youssef darouassi</cp:lastModifiedBy>
  <cp:revision>11</cp:revision>
  <dcterms:created xsi:type="dcterms:W3CDTF">2014-04-15T21:57:47Z</dcterms:created>
  <dcterms:modified xsi:type="dcterms:W3CDTF">2014-04-16T12:27:49Z</dcterms:modified>
</cp:coreProperties>
</file>