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comment1.xml" ContentType="application/vnd.openxmlformats-officedocument.presentationml.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omments/comment2.xml" ContentType="application/vnd.openxmlformats-officedocument.presentationml.comment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omments/comment3.xml" ContentType="application/vnd.openxmlformats-officedocument.presentationml.comments+xml"/>
  <Override PartName="/ppt/notesSlides/notesSlide27.xml" ContentType="application/vnd.openxmlformats-officedocument.presentationml.notesSlide+xml"/>
  <Override PartName="/ppt/comments/comment4.xml" ContentType="application/vnd.openxmlformats-officedocument.presentationml.comment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omments/comment5.xml" ContentType="application/vnd.openxmlformats-officedocument.presentationml.comment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34"/>
  </p:notesMasterIdLst>
  <p:handoutMasterIdLst>
    <p:handoutMasterId r:id="rId135"/>
  </p:handoutMasterIdLst>
  <p:sldIdLst>
    <p:sldId id="256" r:id="rId2"/>
    <p:sldId id="257" r:id="rId3"/>
    <p:sldId id="260" r:id="rId4"/>
    <p:sldId id="258" r:id="rId5"/>
    <p:sldId id="270" r:id="rId6"/>
    <p:sldId id="266" r:id="rId7"/>
    <p:sldId id="268" r:id="rId8"/>
    <p:sldId id="272" r:id="rId9"/>
    <p:sldId id="271" r:id="rId10"/>
    <p:sldId id="325" r:id="rId11"/>
    <p:sldId id="326" r:id="rId12"/>
    <p:sldId id="327" r:id="rId13"/>
    <p:sldId id="328" r:id="rId14"/>
    <p:sldId id="329" r:id="rId15"/>
    <p:sldId id="330" r:id="rId16"/>
    <p:sldId id="331" r:id="rId17"/>
    <p:sldId id="332" r:id="rId18"/>
    <p:sldId id="333" r:id="rId19"/>
    <p:sldId id="334" r:id="rId20"/>
    <p:sldId id="335" r:id="rId21"/>
    <p:sldId id="336" r:id="rId22"/>
    <p:sldId id="337" r:id="rId23"/>
    <p:sldId id="338" r:id="rId24"/>
    <p:sldId id="339" r:id="rId25"/>
    <p:sldId id="340" r:id="rId26"/>
    <p:sldId id="341" r:id="rId27"/>
    <p:sldId id="342" r:id="rId28"/>
    <p:sldId id="344" r:id="rId29"/>
    <p:sldId id="345" r:id="rId30"/>
    <p:sldId id="276" r:id="rId31"/>
    <p:sldId id="350" r:id="rId32"/>
    <p:sldId id="351" r:id="rId33"/>
    <p:sldId id="352" r:id="rId34"/>
    <p:sldId id="355" r:id="rId35"/>
    <p:sldId id="356" r:id="rId36"/>
    <p:sldId id="359" r:id="rId37"/>
    <p:sldId id="362" r:id="rId38"/>
    <p:sldId id="363" r:id="rId39"/>
    <p:sldId id="278" r:id="rId40"/>
    <p:sldId id="349" r:id="rId41"/>
    <p:sldId id="279" r:id="rId42"/>
    <p:sldId id="366" r:id="rId43"/>
    <p:sldId id="280" r:id="rId44"/>
    <p:sldId id="284" r:id="rId45"/>
    <p:sldId id="367" r:id="rId46"/>
    <p:sldId id="369" r:id="rId47"/>
    <p:sldId id="373" r:id="rId48"/>
    <p:sldId id="376" r:id="rId49"/>
    <p:sldId id="378" r:id="rId50"/>
    <p:sldId id="380" r:id="rId51"/>
    <p:sldId id="383" r:id="rId52"/>
    <p:sldId id="384" r:id="rId53"/>
    <p:sldId id="386" r:id="rId54"/>
    <p:sldId id="387" r:id="rId55"/>
    <p:sldId id="388" r:id="rId56"/>
    <p:sldId id="396" r:id="rId57"/>
    <p:sldId id="397" r:id="rId58"/>
    <p:sldId id="400" r:id="rId59"/>
    <p:sldId id="402" r:id="rId60"/>
    <p:sldId id="404" r:id="rId61"/>
    <p:sldId id="405" r:id="rId62"/>
    <p:sldId id="408" r:id="rId63"/>
    <p:sldId id="282" r:id="rId64"/>
    <p:sldId id="532" r:id="rId65"/>
    <p:sldId id="533" r:id="rId66"/>
    <p:sldId id="535" r:id="rId67"/>
    <p:sldId id="536" r:id="rId68"/>
    <p:sldId id="540" r:id="rId69"/>
    <p:sldId id="542" r:id="rId70"/>
    <p:sldId id="543" r:id="rId71"/>
    <p:sldId id="544" r:id="rId72"/>
    <p:sldId id="545" r:id="rId73"/>
    <p:sldId id="299" r:id="rId74"/>
    <p:sldId id="300" r:id="rId75"/>
    <p:sldId id="283" r:id="rId76"/>
    <p:sldId id="433" r:id="rId77"/>
    <p:sldId id="434" r:id="rId78"/>
    <p:sldId id="435" r:id="rId79"/>
    <p:sldId id="436" r:id="rId80"/>
    <p:sldId id="437" r:id="rId81"/>
    <p:sldId id="438" r:id="rId82"/>
    <p:sldId id="439" r:id="rId83"/>
    <p:sldId id="441" r:id="rId84"/>
    <p:sldId id="442" r:id="rId85"/>
    <p:sldId id="444" r:id="rId86"/>
    <p:sldId id="445" r:id="rId87"/>
    <p:sldId id="446" r:id="rId88"/>
    <p:sldId id="448" r:id="rId89"/>
    <p:sldId id="449" r:id="rId90"/>
    <p:sldId id="450" r:id="rId91"/>
    <p:sldId id="451" r:id="rId92"/>
    <p:sldId id="452" r:id="rId93"/>
    <p:sldId id="453" r:id="rId94"/>
    <p:sldId id="454" r:id="rId95"/>
    <p:sldId id="455" r:id="rId96"/>
    <p:sldId id="456" r:id="rId97"/>
    <p:sldId id="468" r:id="rId98"/>
    <p:sldId id="469" r:id="rId99"/>
    <p:sldId id="470" r:id="rId100"/>
    <p:sldId id="471" r:id="rId101"/>
    <p:sldId id="472" r:id="rId102"/>
    <p:sldId id="473" r:id="rId103"/>
    <p:sldId id="474" r:id="rId104"/>
    <p:sldId id="477" r:id="rId105"/>
    <p:sldId id="478" r:id="rId106"/>
    <p:sldId id="479" r:id="rId107"/>
    <p:sldId id="546" r:id="rId108"/>
    <p:sldId id="548" r:id="rId109"/>
    <p:sldId id="550" r:id="rId110"/>
    <p:sldId id="552" r:id="rId111"/>
    <p:sldId id="553" r:id="rId112"/>
    <p:sldId id="555" r:id="rId113"/>
    <p:sldId id="556" r:id="rId114"/>
    <p:sldId id="480" r:id="rId115"/>
    <p:sldId id="482" r:id="rId116"/>
    <p:sldId id="486" r:id="rId117"/>
    <p:sldId id="489" r:id="rId118"/>
    <p:sldId id="490" r:id="rId119"/>
    <p:sldId id="281" r:id="rId120"/>
    <p:sldId id="316" r:id="rId121"/>
    <p:sldId id="319" r:id="rId122"/>
    <p:sldId id="321" r:id="rId123"/>
    <p:sldId id="297" r:id="rId124"/>
    <p:sldId id="320" r:id="rId125"/>
    <p:sldId id="558" r:id="rId126"/>
    <p:sldId id="557" r:id="rId127"/>
    <p:sldId id="507" r:id="rId128"/>
    <p:sldId id="508" r:id="rId129"/>
    <p:sldId id="509" r:id="rId130"/>
    <p:sldId id="510" r:id="rId131"/>
    <p:sldId id="511" r:id="rId132"/>
    <p:sldId id="512" r:id="rId133"/>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AMED5" initials="A" lastIdx="8"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E8B1032C-EA38-4F05-BA0D-38AFFFC7BED3}" styleName="Style léger 3 - Accentuation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6D9F66E-5EB9-4882-86FB-DCBF35E3C3E4}" styleName="Style moyen 4 - Accentuation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68D230F3-CF80-4859-8CE7-A43EE81993B5}" styleName="Style léger 1 - Accentuation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Style léger 3 - Accentuation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E3FDE45-AF77-4B5C-9715-49D594BDF05E}" styleName="Style léger 1 - Accentuation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4054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notesMaster" Target="notesMasters/notesMaster1.xml"/><Relationship Id="rId13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commentAuthors" Target="commentAuthor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0-11-07T21:22:28.875" idx="1">
    <p:pos x="10" y="10"/>
    <p:text>article interessant pour l'évaluation du risque de malignité quand une première cyto est repondue benigne et la seconde lésion de signification indeterminee (ou l'inverse): le risque est intermédiaire entre un résultat benin sur une seule ponction et un résultat lesion de signification indeterminee sur une seule cyto. idee retenue par l'auteur que certaines lésions sont hétérogène avec des secteurs benins et d'autres plus atypiques. cela reprends aussi de donnees de l'expérience clinique: face à plusieurs résultats de cyto différents pour un même patient on retient le plus pejoratif.</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0-11-07T20:59:51.609" idx="4">
    <p:pos x="10" y="10"/>
    <p:text>NB pas de diagnostic de cancer folliculaire</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0-11-07T20:59:51.609" idx="5">
    <p:pos x="10" y="10"/>
    <p:text>NB pas de diagnostic de cancer folliculaire</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0-11-07T20:59:51.609" idx="6">
    <p:pos x="10" y="10"/>
    <p:text>NB pas de diagnostic de cancer folliculaire</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0-11-07T20:59:51.609" idx="7">
    <p:pos x="10" y="10"/>
    <p:text>NB pas de diagnostic de cancer folliculaire</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fr-FR"/>
          </a:p>
        </p:txBody>
      </p:sp>
      <p:sp>
        <p:nvSpPr>
          <p:cNvPr id="7270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0E785562-4752-413A-B427-432506F00A85}" type="datetimeFigureOut">
              <a:rPr lang="fr-FR"/>
              <a:pPr/>
              <a:t>12/12/2014</a:t>
            </a:fld>
            <a:endParaRPr lang="fr-FR"/>
          </a:p>
        </p:txBody>
      </p:sp>
      <p:sp>
        <p:nvSpPr>
          <p:cNvPr id="7270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fr-FR"/>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606CE866-ED57-4B63-8591-E42506CBADF4}" type="slidenum">
              <a:rPr lang="fr-FR"/>
              <a:pPr/>
              <a:t>‹N°›</a:t>
            </a:fld>
            <a:endParaRPr lang="fr-FR"/>
          </a:p>
        </p:txBody>
      </p:sp>
    </p:spTree>
    <p:extLst>
      <p:ext uri="{BB962C8B-B14F-4D97-AF65-F5344CB8AC3E}">
        <p14:creationId xmlns:p14="http://schemas.microsoft.com/office/powerpoint/2010/main" val="32276288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493E589D-45BE-42BD-91B7-118EFDF8DBE4}" type="datetimeFigureOut">
              <a:rPr lang="fr-FR"/>
              <a:pPr>
                <a:defRPr/>
              </a:pPr>
              <a:t>12/12/2014</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FR" noProof="0"/>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1F19EE67-DB20-4500-B2D4-9ABA06E8BE59}" type="slidenum">
              <a:rPr lang="fr-FR"/>
              <a:pPr>
                <a:defRPr/>
              </a:pPr>
              <a:t>‹N°›</a:t>
            </a:fld>
            <a:endParaRPr lang="fr-FR"/>
          </a:p>
        </p:txBody>
      </p:sp>
    </p:spTree>
    <p:extLst>
      <p:ext uri="{BB962C8B-B14F-4D97-AF65-F5344CB8AC3E}">
        <p14:creationId xmlns:p14="http://schemas.microsoft.com/office/powerpoint/2010/main" val="257146652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TextEdit="1"/>
          </p:cNvSpPr>
          <p:nvPr>
            <p:ph type="sldImg"/>
          </p:nvPr>
        </p:nvSpPr>
        <p:spPr bwMode="auto">
          <a:noFill/>
          <a:ln>
            <a:solidFill>
              <a:srgbClr val="000000"/>
            </a:solidFill>
            <a:miter lim="800000"/>
            <a:headEnd/>
            <a:tailEnd/>
          </a:ln>
        </p:spPr>
      </p:sp>
      <p:sp>
        <p:nvSpPr>
          <p:cNvPr id="73731"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34319514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B0607D-6B09-4849-BB2E-37CD8ACCA6A8}" type="slidenum">
              <a:rPr lang="fr-FR"/>
              <a:pPr/>
              <a:t>12</a:t>
            </a:fld>
            <a:endParaRPr lang="fr-FR"/>
          </a:p>
        </p:txBody>
      </p:sp>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15561083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AA2A3E-BB9E-47BB-9CA8-41E66D5BDAE2}" type="slidenum">
              <a:rPr lang="fr-FR"/>
              <a:pPr/>
              <a:t>13</a:t>
            </a:fld>
            <a:endParaRPr lang="fr-FR"/>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r>
              <a:rPr lang="fr-FR"/>
              <a:t>Les étalements directs sont indispensables pour évaluation extemporanée de la quantité de matériel.</a:t>
            </a:r>
          </a:p>
        </p:txBody>
      </p:sp>
    </p:spTree>
    <p:extLst>
      <p:ext uri="{BB962C8B-B14F-4D97-AF65-F5344CB8AC3E}">
        <p14:creationId xmlns:p14="http://schemas.microsoft.com/office/powerpoint/2010/main" val="413219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3AA137-DB46-4FC8-BD1C-45089B74CBFD}" type="slidenum">
              <a:rPr lang="fr-FR"/>
              <a:pPr/>
              <a:t>26</a:t>
            </a:fld>
            <a:endParaRPr lang="fr-FR"/>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39764679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DCEF29-9F9F-451E-BCA7-FEB18B1D3163}" type="slidenum">
              <a:rPr lang="fr-FR"/>
              <a:pPr/>
              <a:t>27</a:t>
            </a:fld>
            <a:endParaRPr lang="fr-FR"/>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42501915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854933-7769-448D-937F-A3067768B567}" type="slidenum">
              <a:rPr lang="fr-FR"/>
              <a:pPr/>
              <a:t>28</a:t>
            </a:fld>
            <a:endParaRPr lang="fr-FR"/>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p:txBody>
          <a:bodyPr/>
          <a:lstStyle/>
          <a:p>
            <a:r>
              <a:rPr lang="fr-FR"/>
              <a:t>La cytologie en milieu liquide peut être utilisée seule ou en supplément des étalements directs.</a:t>
            </a:r>
          </a:p>
        </p:txBody>
      </p:sp>
    </p:spTree>
    <p:extLst>
      <p:ext uri="{BB962C8B-B14F-4D97-AF65-F5344CB8AC3E}">
        <p14:creationId xmlns:p14="http://schemas.microsoft.com/office/powerpoint/2010/main" val="36262698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TextEdit="1"/>
          </p:cNvSpPr>
          <p:nvPr>
            <p:ph type="sldImg"/>
          </p:nvPr>
        </p:nvSpPr>
        <p:spPr bwMode="auto">
          <a:noFill/>
          <a:ln>
            <a:solidFill>
              <a:srgbClr val="000000"/>
            </a:solidFill>
            <a:miter lim="800000"/>
            <a:headEnd/>
            <a:tailEnd/>
          </a:ln>
        </p:spPr>
      </p:sp>
      <p:sp>
        <p:nvSpPr>
          <p:cNvPr id="82947"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3124250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TextEdit="1"/>
          </p:cNvSpPr>
          <p:nvPr>
            <p:ph type="sldImg"/>
          </p:nvPr>
        </p:nvSpPr>
        <p:spPr bwMode="auto">
          <a:noFill/>
          <a:ln>
            <a:solidFill>
              <a:srgbClr val="000000"/>
            </a:solidFill>
            <a:miter lim="800000"/>
            <a:headEnd/>
            <a:tailEnd/>
          </a:ln>
        </p:spPr>
      </p:sp>
      <p:sp>
        <p:nvSpPr>
          <p:cNvPr id="84995"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42781232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TextEdit="1"/>
          </p:cNvSpPr>
          <p:nvPr>
            <p:ph type="sldImg"/>
          </p:nvPr>
        </p:nvSpPr>
        <p:spPr bwMode="auto">
          <a:noFill/>
          <a:ln>
            <a:solidFill>
              <a:srgbClr val="000000"/>
            </a:solidFill>
            <a:miter lim="800000"/>
            <a:headEnd/>
            <a:tailEnd/>
          </a:ln>
        </p:spPr>
      </p:sp>
      <p:sp>
        <p:nvSpPr>
          <p:cNvPr id="86019"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40645676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TextEdit="1"/>
          </p:cNvSpPr>
          <p:nvPr>
            <p:ph type="sldImg"/>
          </p:nvPr>
        </p:nvSpPr>
        <p:spPr bwMode="auto">
          <a:noFill/>
          <a:ln>
            <a:solidFill>
              <a:srgbClr val="000000"/>
            </a:solidFill>
            <a:miter lim="800000"/>
            <a:headEnd/>
            <a:tailEnd/>
          </a:ln>
        </p:spPr>
      </p:sp>
      <p:sp>
        <p:nvSpPr>
          <p:cNvPr id="87043"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28424075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TextEdit="1"/>
          </p:cNvSpPr>
          <p:nvPr>
            <p:ph type="sldImg"/>
          </p:nvPr>
        </p:nvSpPr>
        <p:spPr bwMode="auto">
          <a:noFill/>
          <a:ln>
            <a:solidFill>
              <a:srgbClr val="000000"/>
            </a:solidFill>
            <a:miter lim="800000"/>
            <a:headEnd/>
            <a:tailEnd/>
          </a:ln>
        </p:spPr>
      </p:sp>
      <p:sp>
        <p:nvSpPr>
          <p:cNvPr id="88067"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394211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Espace réservé de l'image des diapositives 1"/>
          <p:cNvSpPr>
            <a:spLocks noGrp="1" noRot="1" noChangeAspect="1"/>
          </p:cNvSpPr>
          <p:nvPr>
            <p:ph type="sldImg"/>
          </p:nvPr>
        </p:nvSpPr>
        <p:spPr bwMode="auto">
          <a:noFill/>
          <a:ln>
            <a:solidFill>
              <a:srgbClr val="000000"/>
            </a:solidFill>
            <a:miter lim="800000"/>
            <a:headEnd/>
            <a:tailEnd/>
          </a:ln>
        </p:spPr>
      </p:sp>
      <p:sp>
        <p:nvSpPr>
          <p:cNvPr id="16386"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fr-FR" smtClean="0"/>
              <a:t>Depuis les années 1970, la cytoponction à l’aiguille fine est utilisée en pathologie thyroidienne comme un outil de tri au moins entre les lésions bénignes qui seront à surveiller, et les lésions douteuses, suspectes ou malignes qui seront à opérer, et de plus en plus comme un outil diagnostique, avec des conséquences thérapeutiques immédiates, en particulier dans les cas de carcinomes papillaire, médullaire ou anaplasique. Depuis  le développement de l’utilisation de l’échographie cervicale, le nombre de nodules thyroidiens détectés est en augmentation. On peut évaluer la prévalence de ces nodules entre 20 et 50% de la population, le chiffre variant en fonction de la population étudiée, particulièrement élevé chez les femmes de plus de 50 ans. Environ 10-15% de ces nodules seraient carcinomateux.</a:t>
            </a:r>
          </a:p>
        </p:txBody>
      </p:sp>
      <p:sp>
        <p:nvSpPr>
          <p:cNvPr id="16387"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A7763CC-85CB-4071-97B9-4F3C5C91575C}" type="slidenum">
              <a:rPr lang="fr-FR"/>
              <a:pPr fontAlgn="base">
                <a:spcBef>
                  <a:spcPct val="0"/>
                </a:spcBef>
                <a:spcAft>
                  <a:spcPct val="0"/>
                </a:spcAft>
              </a:pPr>
              <a:t>2</a:t>
            </a:fld>
            <a:endParaRPr lang="fr-FR"/>
          </a:p>
        </p:txBody>
      </p:sp>
    </p:spTree>
    <p:extLst>
      <p:ext uri="{BB962C8B-B14F-4D97-AF65-F5344CB8AC3E}">
        <p14:creationId xmlns:p14="http://schemas.microsoft.com/office/powerpoint/2010/main" val="8933104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TextEdit="1"/>
          </p:cNvSpPr>
          <p:nvPr>
            <p:ph type="sldImg"/>
          </p:nvPr>
        </p:nvSpPr>
        <p:spPr bwMode="auto">
          <a:noFill/>
          <a:ln>
            <a:solidFill>
              <a:srgbClr val="000000"/>
            </a:solidFill>
            <a:miter lim="800000"/>
            <a:headEnd/>
            <a:tailEnd/>
          </a:ln>
        </p:spPr>
      </p:sp>
      <p:sp>
        <p:nvSpPr>
          <p:cNvPr id="97283"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28579854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TextEdit="1"/>
          </p:cNvSpPr>
          <p:nvPr>
            <p:ph type="sldImg"/>
          </p:nvPr>
        </p:nvSpPr>
        <p:spPr bwMode="auto">
          <a:noFill/>
          <a:ln>
            <a:solidFill>
              <a:srgbClr val="000000"/>
            </a:solidFill>
            <a:miter lim="800000"/>
            <a:headEnd/>
            <a:tailEnd/>
          </a:ln>
        </p:spPr>
      </p:sp>
      <p:sp>
        <p:nvSpPr>
          <p:cNvPr id="101379"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37830151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noFill/>
          <a:ln>
            <a:solidFill>
              <a:srgbClr val="000000"/>
            </a:solidFill>
            <a:miter lim="800000"/>
            <a:headEnd/>
            <a:tailEnd/>
          </a:ln>
        </p:spPr>
      </p:sp>
      <p:sp>
        <p:nvSpPr>
          <p:cNvPr id="102403"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12756312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TextEdit="1"/>
          </p:cNvSpPr>
          <p:nvPr>
            <p:ph type="sldImg"/>
          </p:nvPr>
        </p:nvSpPr>
        <p:spPr bwMode="auto">
          <a:noFill/>
          <a:ln>
            <a:solidFill>
              <a:srgbClr val="000000"/>
            </a:solidFill>
            <a:miter lim="800000"/>
            <a:headEnd/>
            <a:tailEnd/>
          </a:ln>
        </p:spPr>
      </p:sp>
      <p:sp>
        <p:nvSpPr>
          <p:cNvPr id="103427"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13791608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336F6B-5BA0-4A45-9B36-78F4830D71B9}" type="slidenum">
              <a:rPr lang="fr-FR"/>
              <a:pPr/>
              <a:t>76</a:t>
            </a:fld>
            <a:endParaRPr lang="fr-FR"/>
          </a:p>
        </p:txBody>
      </p:sp>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5860493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854F25-A88F-467A-98EE-1F899FB455F5}" type="slidenum">
              <a:rPr lang="fr-FR"/>
              <a:pPr/>
              <a:t>91</a:t>
            </a:fld>
            <a:endParaRPr lang="fr-FR"/>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22559693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75DAF3-9890-4676-AE8F-50BDD29A74D8}" type="slidenum">
              <a:rPr lang="fr-FR"/>
              <a:pPr/>
              <a:t>97</a:t>
            </a:fld>
            <a:endParaRPr lang="fr-FR"/>
          </a:p>
        </p:txBody>
      </p:sp>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7686844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1D8F45-0FC9-4F19-A77F-8FB36E72D331}" type="slidenum">
              <a:rPr lang="fr-FR"/>
              <a:pPr/>
              <a:t>104</a:t>
            </a:fld>
            <a:endParaRPr lang="fr-FR"/>
          </a:p>
        </p:txBody>
      </p:sp>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37541885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8C118F-415D-497B-8967-6F0F43BD2ACC}" type="slidenum">
              <a:rPr lang="fr-FR"/>
              <a:pPr/>
              <a:t>114</a:t>
            </a:fld>
            <a:endParaRPr lang="fr-FR"/>
          </a:p>
        </p:txBody>
      </p:sp>
      <p:sp>
        <p:nvSpPr>
          <p:cNvPr id="162818" name="Rectangle 2"/>
          <p:cNvSpPr>
            <a:spLocks noGrp="1" noRot="1" noChangeAspect="1" noChangeArrowheads="1" noTextEdit="1"/>
          </p:cNvSpPr>
          <p:nvPr>
            <p:ph type="sldImg"/>
          </p:nvPr>
        </p:nvSpPr>
        <p:spPr>
          <a:ln/>
        </p:spPr>
      </p:sp>
      <p:sp>
        <p:nvSpPr>
          <p:cNvPr id="162819"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17076783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4FF458-4434-4F50-8997-A3B779BEE77A}" type="slidenum">
              <a:rPr lang="fr-FR"/>
              <a:pPr/>
              <a:t>115</a:t>
            </a:fld>
            <a:endParaRPr lang="fr-FR"/>
          </a:p>
        </p:txBody>
      </p:sp>
      <p:sp>
        <p:nvSpPr>
          <p:cNvPr id="166914" name="Rectangle 2"/>
          <p:cNvSpPr>
            <a:spLocks noGrp="1" noRot="1" noChangeAspect="1" noChangeArrowheads="1" noTextEdit="1"/>
          </p:cNvSpPr>
          <p:nvPr>
            <p:ph type="sldImg"/>
          </p:nvPr>
        </p:nvSpPr>
        <p:spPr>
          <a:ln/>
        </p:spPr>
      </p:sp>
      <p:sp>
        <p:nvSpPr>
          <p:cNvPr id="166915"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62704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TextEdit="1"/>
          </p:cNvSpPr>
          <p:nvPr>
            <p:ph type="sldImg"/>
          </p:nvPr>
        </p:nvSpPr>
        <p:spPr bwMode="auto">
          <a:noFill/>
          <a:ln>
            <a:solidFill>
              <a:srgbClr val="000000"/>
            </a:solidFill>
            <a:miter lim="800000"/>
            <a:headEnd/>
            <a:tailEnd/>
          </a:ln>
        </p:spPr>
      </p:sp>
      <p:sp>
        <p:nvSpPr>
          <p:cNvPr id="74755"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14560156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B91D04-A6BC-4175-83BA-3647A0192E0D}" type="slidenum">
              <a:rPr lang="fr-FR"/>
              <a:pPr/>
              <a:t>117</a:t>
            </a:fld>
            <a:endParaRPr lang="fr-FR"/>
          </a:p>
        </p:txBody>
      </p:sp>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12258116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TextEdit="1"/>
          </p:cNvSpPr>
          <p:nvPr>
            <p:ph type="sldImg"/>
          </p:nvPr>
        </p:nvSpPr>
        <p:spPr bwMode="auto">
          <a:noFill/>
          <a:ln>
            <a:solidFill>
              <a:srgbClr val="000000"/>
            </a:solidFill>
            <a:miter lim="800000"/>
            <a:headEnd/>
            <a:tailEnd/>
          </a:ln>
        </p:spPr>
      </p:sp>
      <p:sp>
        <p:nvSpPr>
          <p:cNvPr id="89091"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29031050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TextEdit="1"/>
          </p:cNvSpPr>
          <p:nvPr>
            <p:ph type="sldImg"/>
          </p:nvPr>
        </p:nvSpPr>
        <p:spPr bwMode="auto">
          <a:noFill/>
          <a:ln>
            <a:solidFill>
              <a:srgbClr val="000000"/>
            </a:solidFill>
            <a:miter lim="800000"/>
            <a:headEnd/>
            <a:tailEnd/>
          </a:ln>
        </p:spPr>
      </p:sp>
      <p:sp>
        <p:nvSpPr>
          <p:cNvPr id="117763"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10858840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TextEdit="1"/>
          </p:cNvSpPr>
          <p:nvPr>
            <p:ph type="sldImg"/>
          </p:nvPr>
        </p:nvSpPr>
        <p:spPr bwMode="auto">
          <a:noFill/>
          <a:ln>
            <a:solidFill>
              <a:srgbClr val="000000"/>
            </a:solidFill>
            <a:miter lim="800000"/>
            <a:headEnd/>
            <a:tailEnd/>
          </a:ln>
        </p:spPr>
      </p:sp>
      <p:sp>
        <p:nvSpPr>
          <p:cNvPr id="118787"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10053338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TextEdit="1"/>
          </p:cNvSpPr>
          <p:nvPr>
            <p:ph type="sldImg"/>
          </p:nvPr>
        </p:nvSpPr>
        <p:spPr bwMode="auto">
          <a:noFill/>
          <a:ln>
            <a:solidFill>
              <a:srgbClr val="000000"/>
            </a:solidFill>
            <a:miter lim="800000"/>
            <a:headEnd/>
            <a:tailEnd/>
          </a:ln>
        </p:spPr>
      </p:sp>
      <p:sp>
        <p:nvSpPr>
          <p:cNvPr id="119811"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35753187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TextEdit="1"/>
          </p:cNvSpPr>
          <p:nvPr>
            <p:ph type="sldImg"/>
          </p:nvPr>
        </p:nvSpPr>
        <p:spPr bwMode="auto">
          <a:noFill/>
          <a:ln>
            <a:solidFill>
              <a:srgbClr val="000000"/>
            </a:solidFill>
            <a:miter lim="800000"/>
            <a:headEnd/>
            <a:tailEnd/>
          </a:ln>
        </p:spPr>
      </p:sp>
      <p:sp>
        <p:nvSpPr>
          <p:cNvPr id="120835"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15604281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noFill/>
          <a:ln>
            <a:solidFill>
              <a:srgbClr val="000000"/>
            </a:solidFill>
            <a:miter lim="800000"/>
            <a:headEnd/>
            <a:tailEnd/>
          </a:ln>
        </p:spPr>
      </p:sp>
      <p:sp>
        <p:nvSpPr>
          <p:cNvPr id="121859" name="Rectangle 3"/>
          <p:cNvSpPr>
            <a:spLocks noGrp="1"/>
          </p:cNvSpPr>
          <p:nvPr>
            <p:ph type="body" idx="1"/>
          </p:nvPr>
        </p:nvSpPr>
        <p:spPr bwMode="auto">
          <a:noFill/>
        </p:spPr>
        <p:txBody>
          <a:bodyPr wrap="square" numCol="1" anchor="t" anchorCtr="0" compatLnSpc="1">
            <a:prstTxWarp prst="textNoShape">
              <a:avLst/>
            </a:prstTxWarp>
          </a:bodyPr>
          <a:lstStyle/>
          <a:p>
            <a:r>
              <a:rPr lang="fr-FR" smtClean="0"/>
              <a:t>La première qualité de l’examen cytologique doit être sa sensibilité qui doit être proche de 100% pour dépister les cancers. Les performances publiées de la cytologie thyroidienne sont très variables en raison en raison de méthodes d’analyse différentes ou d’essais trop court n’incluant pas toutes les variétés de tumeurs. Lorsque les résultats sont divisés en seulement deux catégories selon qu’il y a un risque de malignité ou non, que tous le types de tumeurs sont pris en compte et que seuls les résultats positifs confirmés par un diagnostic histopathologique définitif de malignité, alors dans les équipes expérimentés la sensibilité ne dépasse 95% qu’au prix d’une spécificité inférieure à 65% souvent même plus basse. Référence C De micco 2001: TPO, activité DAPIV et galectine 3. TPO: peroxydase thyroidienne, enzyme specifiquement thyroidienne présente dans tous les thyréocytes normaux. Dans les tumeurs malignes l’expression de la TPO diminue et présente des anomalies de maturation. Pour TPO seuil fixé à 80% des cellules car 98% des cancers papillaires et vésiculaires se situent sous ce seuil. Sur 1600 patients sensibilité pour le diagnostic de malignité de 97% et spécificité de 82%. Activité de la DAPIV: exopeptidase qui n’est pas exprimée normalement dans les thyréocytes et apparaît dans les tumeurs malignes. Révélation de cette activité par histochimie sur étalements séchés et non fixés. Activité de DAPIV spécifique 92%, sensibilité 76%. Galectine 3 revélée par IHC specificité au dessus de 82% sensibilité au dessus de 87% (inférieur à la sensibilté de la cytologie standard ou TPO)  </a:t>
            </a:r>
          </a:p>
        </p:txBody>
      </p:sp>
    </p:spTree>
    <p:extLst>
      <p:ext uri="{BB962C8B-B14F-4D97-AF65-F5344CB8AC3E}">
        <p14:creationId xmlns:p14="http://schemas.microsoft.com/office/powerpoint/2010/main" val="36129336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8C3FDB-2E27-4813-9777-44608CB4B4B4}" type="slidenum">
              <a:rPr lang="fr-FR" altLang="fr-FR"/>
              <a:pPr/>
              <a:t>125</a:t>
            </a:fld>
            <a:endParaRPr lang="fr-FR" altLang="fr-FR"/>
          </a:p>
        </p:txBody>
      </p:sp>
      <p:sp>
        <p:nvSpPr>
          <p:cNvPr id="10242" name="Rectangle 2"/>
          <p:cNvSpPr>
            <a:spLocks noRot="1" noChangeArrowheads="1" noTextEdit="1"/>
          </p:cNvSpPr>
          <p:nvPr>
            <p:ph type="sldImg"/>
          </p:nvPr>
        </p:nvSpPr>
        <p:spPr>
          <a:ln/>
        </p:spPr>
      </p:sp>
      <p:sp>
        <p:nvSpPr>
          <p:cNvPr id="10243" name="Rectangle 3"/>
          <p:cNvSpPr>
            <a:spLocks noGrp="1" noChangeArrowheads="1"/>
          </p:cNvSpPr>
          <p:nvPr>
            <p:ph type="body" idx="1"/>
          </p:nvPr>
        </p:nvSpPr>
        <p:spPr/>
        <p:txBody>
          <a:bodyPr/>
          <a:lstStyle/>
          <a:p>
            <a:endParaRPr lang="fr-FR" altLang="fr-FR"/>
          </a:p>
        </p:txBody>
      </p:sp>
    </p:spTree>
    <p:extLst>
      <p:ext uri="{BB962C8B-B14F-4D97-AF65-F5344CB8AC3E}">
        <p14:creationId xmlns:p14="http://schemas.microsoft.com/office/powerpoint/2010/main" val="24520093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TextEdit="1"/>
          </p:cNvSpPr>
          <p:nvPr>
            <p:ph type="sldImg"/>
          </p:nvPr>
        </p:nvSpPr>
        <p:spPr bwMode="auto">
          <a:noFill/>
          <a:ln>
            <a:solidFill>
              <a:srgbClr val="000000"/>
            </a:solidFill>
            <a:miter lim="800000"/>
            <a:headEnd/>
            <a:tailEnd/>
          </a:ln>
        </p:spPr>
      </p:sp>
      <p:sp>
        <p:nvSpPr>
          <p:cNvPr id="73731"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213474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TextEdit="1"/>
          </p:cNvSpPr>
          <p:nvPr>
            <p:ph type="sldImg"/>
          </p:nvPr>
        </p:nvSpPr>
        <p:spPr bwMode="auto">
          <a:noFill/>
          <a:ln>
            <a:solidFill>
              <a:srgbClr val="000000"/>
            </a:solidFill>
            <a:miter lim="800000"/>
            <a:headEnd/>
            <a:tailEnd/>
          </a:ln>
        </p:spPr>
      </p:sp>
      <p:sp>
        <p:nvSpPr>
          <p:cNvPr id="75779"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3967784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21831221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Espace réservé de l'image des diapositives 1"/>
          <p:cNvSpPr>
            <a:spLocks noGrp="1" noRot="1" noChangeAspect="1"/>
          </p:cNvSpPr>
          <p:nvPr>
            <p:ph type="sldImg"/>
          </p:nvPr>
        </p:nvSpPr>
        <p:spPr bwMode="auto">
          <a:noFill/>
          <a:ln>
            <a:solidFill>
              <a:srgbClr val="000000"/>
            </a:solidFill>
            <a:miter lim="800000"/>
            <a:headEnd/>
            <a:tailEnd/>
          </a:ln>
        </p:spPr>
      </p:sp>
      <p:sp>
        <p:nvSpPr>
          <p:cNvPr id="21506"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fr-FR" smtClean="0"/>
              <a:t>Pour les nodules solides ou zone charnue d’un nodule mixte, il faut utiliser des aiguilles non montées et de faible calibre 25 gauges (5/10</a:t>
            </a:r>
            <a:r>
              <a:rPr lang="fr-FR" baseline="30000" smtClean="0"/>
              <a:t>ème</a:t>
            </a:r>
            <a:r>
              <a:rPr lang="fr-FR" smtClean="0"/>
              <a:t> de mm) ou préférentiellement 27 gauges (4/10</a:t>
            </a:r>
            <a:r>
              <a:rPr lang="fr-FR" baseline="30000" smtClean="0"/>
              <a:t>ème</a:t>
            </a:r>
            <a:r>
              <a:rPr lang="fr-FR" smtClean="0"/>
              <a:t> de millimètre, 20 mm de long ou 30 mm de long pour les lésions postérieures ou bas situées). Le faible calibre des aiguilles est choisi afin de limiter le risque de traumatisme tissulaire et donc le caractère hématique du prélèvement. Ces calibres d’aiguille sont également mieux tolérés par les patients. Il faut débuter par les aiguilles de plus petit calibre puis de plus grand calibre.Les aiguilles de plus grand calibre sont préconisées pour évocuer le contenu colloide d’un kyste colloide</a:t>
            </a:r>
          </a:p>
        </p:txBody>
      </p:sp>
      <p:sp>
        <p:nvSpPr>
          <p:cNvPr id="21507"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4A759D4-B3A1-4303-8B3F-117E4394FCAB}" type="slidenum">
              <a:rPr lang="fr-FR"/>
              <a:pPr fontAlgn="base">
                <a:spcBef>
                  <a:spcPct val="0"/>
                </a:spcBef>
                <a:spcAft>
                  <a:spcPct val="0"/>
                </a:spcAft>
              </a:pPr>
              <a:t>6</a:t>
            </a:fld>
            <a:endParaRPr lang="fr-FR"/>
          </a:p>
        </p:txBody>
      </p:sp>
    </p:spTree>
    <p:extLst>
      <p:ext uri="{BB962C8B-B14F-4D97-AF65-F5344CB8AC3E}">
        <p14:creationId xmlns:p14="http://schemas.microsoft.com/office/powerpoint/2010/main" val="1535223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Espace réservé de l'image des diapositives 1"/>
          <p:cNvSpPr>
            <a:spLocks noGrp="1" noRot="1" noChangeAspect="1"/>
          </p:cNvSpPr>
          <p:nvPr>
            <p:ph type="sldImg"/>
          </p:nvPr>
        </p:nvSpPr>
        <p:spPr bwMode="auto">
          <a:noFill/>
          <a:ln>
            <a:solidFill>
              <a:srgbClr val="000000"/>
            </a:solidFill>
            <a:miter lim="800000"/>
            <a:headEnd/>
            <a:tailEnd/>
          </a:ln>
        </p:spPr>
      </p:sp>
      <p:sp>
        <p:nvSpPr>
          <p:cNvPr id="23554"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fr-FR" smtClean="0"/>
              <a:t>Pour être effectuée dasn de bonnes conditions de fiabilité et de sécurité, la cytoponction directe de nodules thyroidiens devrait être limitée aux nodules à composante solide, aisément palpables en dehors de smouvements de déglutition, en position de ponction (décubitus dorsal), en l’absence de traitements anticoagulants ou anti-aggrégants. Les indications du guidage ultrasonore de la cytoponction thyroidienne sont actuellement très larges et concernent en particulier les nodules non palpables ou non repérables de façon fiable à la palpation (souvent dasn un contexte de thyroidiet ou de goitre multinodulaire), les nodules à composante kystique ou possédant une coque calcique. Après désinfection cutanée, le prélèvement se fait en demandant au patient de s’abstenir de parler ou de déglutir et en bloquant le nodule entre deux doigts. </a:t>
            </a:r>
          </a:p>
        </p:txBody>
      </p:sp>
      <p:sp>
        <p:nvSpPr>
          <p:cNvPr id="23555"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F24497C-4439-4E22-876C-D76D9D3FC776}" type="slidenum">
              <a:rPr lang="fr-FR"/>
              <a:pPr fontAlgn="base">
                <a:spcBef>
                  <a:spcPct val="0"/>
                </a:spcBef>
                <a:spcAft>
                  <a:spcPct val="0"/>
                </a:spcAft>
              </a:pPr>
              <a:t>7</a:t>
            </a:fld>
            <a:endParaRPr lang="fr-FR"/>
          </a:p>
        </p:txBody>
      </p:sp>
    </p:spTree>
    <p:extLst>
      <p:ext uri="{BB962C8B-B14F-4D97-AF65-F5344CB8AC3E}">
        <p14:creationId xmlns:p14="http://schemas.microsoft.com/office/powerpoint/2010/main" val="898811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TextEdit="1"/>
          </p:cNvSpPr>
          <p:nvPr>
            <p:ph type="sldImg"/>
          </p:nvPr>
        </p:nvSpPr>
        <p:spPr bwMode="auto">
          <a:noFill/>
          <a:ln>
            <a:solidFill>
              <a:srgbClr val="000000"/>
            </a:solidFill>
            <a:miter lim="800000"/>
            <a:headEnd/>
            <a:tailEnd/>
          </a:ln>
        </p:spPr>
      </p:sp>
      <p:sp>
        <p:nvSpPr>
          <p:cNvPr id="77827"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14390661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TextEdit="1"/>
          </p:cNvSpPr>
          <p:nvPr>
            <p:ph type="sldImg"/>
          </p:nvPr>
        </p:nvSpPr>
        <p:spPr bwMode="auto">
          <a:noFill/>
          <a:ln>
            <a:solidFill>
              <a:srgbClr val="000000"/>
            </a:solidFill>
            <a:miter lim="800000"/>
            <a:headEnd/>
            <a:tailEnd/>
          </a:ln>
        </p:spPr>
      </p:sp>
      <p:sp>
        <p:nvSpPr>
          <p:cNvPr id="78851"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extLst>
      <p:ext uri="{BB962C8B-B14F-4D97-AF65-F5344CB8AC3E}">
        <p14:creationId xmlns:p14="http://schemas.microsoft.com/office/powerpoint/2010/main" val="151611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fld id="{C496FAB1-BD5D-4D1A-BA06-2B7E0A7F9556}" type="datetimeFigureOut">
              <a:rPr lang="fr-FR"/>
              <a:pPr>
                <a:defRPr/>
              </a:pPr>
              <a:t>12/12/2014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4C3002E2-F223-4D15-860A-7ED22447777F}" type="slidenum">
              <a:rPr lang="fr-FR"/>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C6667BF0-3034-4070-AEDC-B5A9864F2A50}" type="datetimeFigureOut">
              <a:rPr lang="fr-FR"/>
              <a:pPr>
                <a:defRPr/>
              </a:pPr>
              <a:t>12/12/2014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0536CA15-E0FD-43ED-ABFA-6482DBD9AF6E}" type="slidenum">
              <a:rPr lang="fr-FR"/>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E8C40607-9A94-42EB-9A29-24E95BEECC03}" type="datetimeFigureOut">
              <a:rPr lang="fr-FR"/>
              <a:pPr>
                <a:defRPr/>
              </a:pPr>
              <a:t>12/12/2014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F3462EF3-3EA5-47F4-A565-1757763760BE}" type="slidenum">
              <a:rPr lang="fr-FR"/>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84BD9E56-D03A-49C0-A872-7A39358E6D9C}" type="datetimeFigureOut">
              <a:rPr lang="fr-FR"/>
              <a:pPr>
                <a:defRPr/>
              </a:pPr>
              <a:t>12/12/2014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56F027D1-4B3C-4CD1-BD92-3CCC9C7CBBE8}"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CB7D9F23-C1E3-403B-85D5-A4BFC02980F4}" type="datetimeFigureOut">
              <a:rPr lang="fr-FR"/>
              <a:pPr>
                <a:defRPr/>
              </a:pPr>
              <a:t>12/12/2014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21B2C772-55ED-44F6-817F-F6B7C8996796}" type="slidenum">
              <a:rPr lang="fr-FR"/>
              <a:pPr>
                <a:defRP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3"/>
          <p:cNvSpPr>
            <a:spLocks noGrp="1"/>
          </p:cNvSpPr>
          <p:nvPr>
            <p:ph type="dt" sz="half" idx="10"/>
          </p:nvPr>
        </p:nvSpPr>
        <p:spPr/>
        <p:txBody>
          <a:bodyPr/>
          <a:lstStyle>
            <a:lvl1pPr>
              <a:defRPr/>
            </a:lvl1pPr>
          </a:lstStyle>
          <a:p>
            <a:pPr>
              <a:defRPr/>
            </a:pPr>
            <a:fld id="{7EFD98EF-7BA8-4ABA-B829-B7E0CB1F44A5}" type="datetimeFigureOut">
              <a:rPr lang="fr-FR"/>
              <a:pPr>
                <a:defRPr/>
              </a:pPr>
              <a:t>12/12/2014</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444AEB6A-3723-4F3A-BEED-0E5915BB5CA4}" type="slidenum">
              <a:rPr lang="fr-FR"/>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fld id="{518533B7-05BB-4F69-B9E9-7C77BDA20C1D}" type="datetimeFigureOut">
              <a:rPr lang="fr-FR"/>
              <a:pPr>
                <a:defRPr/>
              </a:pPr>
              <a:t>12/12/2014</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CC98C067-9638-4E8E-8953-97CAE4BA6CDF}" type="slidenum">
              <a:rPr lang="fr-FR"/>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3"/>
          <p:cNvSpPr>
            <a:spLocks noGrp="1"/>
          </p:cNvSpPr>
          <p:nvPr>
            <p:ph type="dt" sz="half" idx="10"/>
          </p:nvPr>
        </p:nvSpPr>
        <p:spPr/>
        <p:txBody>
          <a:bodyPr/>
          <a:lstStyle>
            <a:lvl1pPr>
              <a:defRPr/>
            </a:lvl1pPr>
          </a:lstStyle>
          <a:p>
            <a:pPr>
              <a:defRPr/>
            </a:pPr>
            <a:fld id="{53662C24-75D7-40AA-8D5E-5D93396D6137}" type="datetimeFigureOut">
              <a:rPr lang="fr-FR"/>
              <a:pPr>
                <a:defRPr/>
              </a:pPr>
              <a:t>12/12/2014</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4CC9EB67-4D1F-4B35-857F-5765144DBC5D}" type="slidenum">
              <a:rPr lang="fr-FR"/>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423D178D-5A50-4060-BF07-8146E92607E0}" type="datetimeFigureOut">
              <a:rPr lang="fr-FR"/>
              <a:pPr>
                <a:defRPr/>
              </a:pPr>
              <a:t>12/12/2014</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863954EB-5368-44A9-85AA-7B074D89C0D4}" type="slidenum">
              <a:rPr lang="fr-FR"/>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EBB086BF-C7C0-4392-8D57-12D9AEA1B448}" type="datetimeFigureOut">
              <a:rPr lang="fr-FR"/>
              <a:pPr>
                <a:defRPr/>
              </a:pPr>
              <a:t>12/12/2014</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5B184396-7E59-4923-AF70-53E5D3DBDA22}" type="slidenum">
              <a:rPr lang="fr-FR"/>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B842194E-8AB7-437B-AF46-00748ACF56E3}" type="datetimeFigureOut">
              <a:rPr lang="fr-FR"/>
              <a:pPr>
                <a:defRPr/>
              </a:pPr>
              <a:t>12/12/2014</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AB83B2DC-D9F4-47EF-80A3-8AE35D0CEE79}" type="slidenum">
              <a:rPr lang="fr-FR"/>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BA33BD45-E284-403A-A5EE-161593F516F3}" type="datetimeFigureOut">
              <a:rPr lang="fr-FR"/>
              <a:pPr>
                <a:defRPr/>
              </a:pPr>
              <a:t>12/12/2014</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345AE04-EC2F-404E-94EF-EF7D77CE530C}"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re 1"/>
          <p:cNvSpPr>
            <a:spLocks noGrp="1"/>
          </p:cNvSpPr>
          <p:nvPr>
            <p:ph type="ctrTitle"/>
          </p:nvPr>
        </p:nvSpPr>
        <p:spPr>
          <a:xfrm>
            <a:off x="428625" y="1500188"/>
            <a:ext cx="8243888" cy="1470025"/>
          </a:xfrm>
        </p:spPr>
        <p:txBody>
          <a:bodyPr/>
          <a:lstStyle/>
          <a:p>
            <a:r>
              <a:rPr lang="fr-FR" b="1" dirty="0" smtClean="0">
                <a:solidFill>
                  <a:srgbClr val="002060"/>
                </a:solidFill>
                <a:latin typeface="Arial" charset="0"/>
                <a:cs typeface="Arial" charset="0"/>
              </a:rPr>
              <a:t>La cytologie thyroïdienne</a:t>
            </a:r>
          </a:p>
        </p:txBody>
      </p:sp>
      <p:sp>
        <p:nvSpPr>
          <p:cNvPr id="3" name="Sous-titre 2"/>
          <p:cNvSpPr>
            <a:spLocks noGrp="1"/>
          </p:cNvSpPr>
          <p:nvPr>
            <p:ph type="subTitle" idx="1"/>
          </p:nvPr>
        </p:nvSpPr>
        <p:spPr>
          <a:xfrm>
            <a:off x="1349375" y="3500438"/>
            <a:ext cx="6400800" cy="1714500"/>
          </a:xfrm>
        </p:spPr>
        <p:txBody>
          <a:bodyPr rtlCol="0">
            <a:normAutofit lnSpcReduction="10000"/>
          </a:bodyPr>
          <a:lstStyle/>
          <a:p>
            <a:pPr fontAlgn="auto">
              <a:spcAft>
                <a:spcPts val="0"/>
              </a:spcAft>
              <a:buFont typeface="Arial" pitchFamily="34" charset="0"/>
              <a:buNone/>
              <a:defRPr/>
            </a:pPr>
            <a:endParaRPr lang="fr-FR" b="1" dirty="0" smtClean="0">
              <a:solidFill>
                <a:schemeClr val="tx1"/>
              </a:solidFill>
              <a:latin typeface="Arial" pitchFamily="34" charset="0"/>
              <a:cs typeface="Arial" pitchFamily="34" charset="0"/>
            </a:endParaRPr>
          </a:p>
          <a:p>
            <a:pPr fontAlgn="auto">
              <a:spcAft>
                <a:spcPts val="0"/>
              </a:spcAft>
              <a:buFont typeface="Arial" pitchFamily="34" charset="0"/>
              <a:buNone/>
              <a:defRPr/>
            </a:pPr>
            <a:r>
              <a:rPr lang="fr-FR" b="1" dirty="0" smtClean="0">
                <a:solidFill>
                  <a:schemeClr val="tx1"/>
                </a:solidFill>
                <a:latin typeface="Arial" pitchFamily="34" charset="0"/>
                <a:cs typeface="Arial" pitchFamily="34" charset="0"/>
              </a:rPr>
              <a:t>Marrakech 2014</a:t>
            </a:r>
          </a:p>
          <a:p>
            <a:pPr fontAlgn="auto">
              <a:spcAft>
                <a:spcPts val="0"/>
              </a:spcAft>
              <a:buFont typeface="Arial" pitchFamily="34" charset="0"/>
              <a:buNone/>
              <a:defRPr/>
            </a:pPr>
            <a:r>
              <a:rPr lang="fr-FR" b="1" dirty="0" smtClean="0">
                <a:solidFill>
                  <a:schemeClr val="tx1"/>
                </a:solidFill>
                <a:latin typeface="Arial" pitchFamily="34" charset="0"/>
                <a:cs typeface="Arial" pitchFamily="34" charset="0"/>
              </a:rPr>
              <a:t>Pr E </a:t>
            </a:r>
            <a:r>
              <a:rPr lang="fr-FR" b="1" dirty="0" err="1" smtClean="0">
                <a:solidFill>
                  <a:schemeClr val="tx1"/>
                </a:solidFill>
                <a:latin typeface="Arial" pitchFamily="34" charset="0"/>
                <a:cs typeface="Arial" pitchFamily="34" charset="0"/>
              </a:rPr>
              <a:t>Leteurtre</a:t>
            </a:r>
            <a:r>
              <a:rPr lang="fr-FR" b="1" dirty="0" smtClean="0">
                <a:solidFill>
                  <a:schemeClr val="tx1"/>
                </a:solidFill>
                <a:latin typeface="Arial" pitchFamily="34" charset="0"/>
                <a:cs typeface="Arial" pitchFamily="34" charset="0"/>
              </a:rPr>
              <a:t>, Lille</a:t>
            </a:r>
            <a:endParaRPr lang="fr-FR" b="1"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630238"/>
            <a:ext cx="8229600" cy="1143000"/>
          </a:xfrm>
        </p:spPr>
        <p:txBody>
          <a:bodyPr/>
          <a:lstStyle/>
          <a:p>
            <a:r>
              <a:rPr lang="fr-FR" b="1">
                <a:solidFill>
                  <a:schemeClr val="accent2"/>
                </a:solidFill>
              </a:rPr>
              <a:t>Différentes techniques</a:t>
            </a:r>
          </a:p>
        </p:txBody>
      </p:sp>
      <p:sp>
        <p:nvSpPr>
          <p:cNvPr id="34819" name="Rectangle 3"/>
          <p:cNvSpPr>
            <a:spLocks noGrp="1" noChangeArrowheads="1"/>
          </p:cNvSpPr>
          <p:nvPr>
            <p:ph type="body" idx="1"/>
          </p:nvPr>
        </p:nvSpPr>
        <p:spPr>
          <a:xfrm>
            <a:off x="395288" y="2247900"/>
            <a:ext cx="8291512" cy="3486150"/>
          </a:xfrm>
        </p:spPr>
        <p:txBody>
          <a:bodyPr/>
          <a:lstStyle/>
          <a:p>
            <a:pPr>
              <a:lnSpc>
                <a:spcPct val="90000"/>
              </a:lnSpc>
            </a:pPr>
            <a:r>
              <a:rPr lang="fr-FR" dirty="0"/>
              <a:t>I - Etalements directs</a:t>
            </a:r>
          </a:p>
          <a:p>
            <a:pPr>
              <a:lnSpc>
                <a:spcPct val="90000"/>
              </a:lnSpc>
            </a:pPr>
            <a:r>
              <a:rPr lang="fr-FR" dirty="0"/>
              <a:t>II - </a:t>
            </a:r>
            <a:r>
              <a:rPr lang="fr-FR" dirty="0" err="1"/>
              <a:t>Cytocentrifugation</a:t>
            </a:r>
            <a:endParaRPr lang="fr-FR" dirty="0"/>
          </a:p>
          <a:p>
            <a:pPr>
              <a:lnSpc>
                <a:spcPct val="90000"/>
              </a:lnSpc>
            </a:pPr>
            <a:r>
              <a:rPr lang="fr-FR" dirty="0"/>
              <a:t>III - Colorations</a:t>
            </a:r>
          </a:p>
          <a:p>
            <a:pPr>
              <a:lnSpc>
                <a:spcPct val="90000"/>
              </a:lnSpc>
            </a:pPr>
            <a:r>
              <a:rPr lang="fr-FR" dirty="0"/>
              <a:t>IV - </a:t>
            </a:r>
            <a:r>
              <a:rPr lang="fr-FR" dirty="0" err="1"/>
              <a:t>Cytobloc</a:t>
            </a:r>
            <a:endParaRPr lang="fr-FR" dirty="0"/>
          </a:p>
          <a:p>
            <a:pPr>
              <a:lnSpc>
                <a:spcPct val="90000"/>
              </a:lnSpc>
            </a:pPr>
            <a:r>
              <a:rPr lang="fr-FR" dirty="0"/>
              <a:t>V - Cytologie en milieu liquide</a:t>
            </a:r>
          </a:p>
          <a:p>
            <a:pPr>
              <a:lnSpc>
                <a:spcPct val="90000"/>
              </a:lnSpc>
              <a:buFontTx/>
              <a:buNone/>
            </a:pPr>
            <a:endParaRPr lang="fr-FR"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p:txBody>
          <a:bodyPr/>
          <a:lstStyle/>
          <a:p>
            <a:r>
              <a:rPr lang="fr-FR" sz="4000" b="1">
                <a:solidFill>
                  <a:schemeClr val="accent2"/>
                </a:solidFill>
              </a:rPr>
              <a:t>Critères diagnostiques du cancer médullaire</a:t>
            </a:r>
          </a:p>
        </p:txBody>
      </p:sp>
      <p:sp>
        <p:nvSpPr>
          <p:cNvPr id="191491" name="Rectangle 3"/>
          <p:cNvSpPr>
            <a:spLocks noGrp="1" noChangeArrowheads="1"/>
          </p:cNvSpPr>
          <p:nvPr>
            <p:ph type="body" idx="1"/>
          </p:nvPr>
        </p:nvSpPr>
        <p:spPr>
          <a:xfrm>
            <a:off x="457200" y="1958975"/>
            <a:ext cx="8229600" cy="4133850"/>
          </a:xfrm>
        </p:spPr>
        <p:txBody>
          <a:bodyPr/>
          <a:lstStyle/>
          <a:p>
            <a:r>
              <a:rPr lang="fr-FR" b="1"/>
              <a:t>Cytoplasme d’abondance modérée et d’aspect granuleux</a:t>
            </a:r>
          </a:p>
          <a:p>
            <a:r>
              <a:rPr lang="fr-FR" b="1"/>
              <a:t>Cellules d’aspect plasmocytoïde</a:t>
            </a:r>
          </a:p>
          <a:p>
            <a:r>
              <a:rPr lang="fr-FR" b="1"/>
              <a:t>Parfois présence de cellules binucléées ou multinucléées</a:t>
            </a:r>
          </a:p>
          <a:p>
            <a:r>
              <a:rPr lang="fr-FR" b="1"/>
              <a:t>Parfois présence de cellules avec une anisocaryose marquée</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Spindle_Medullary_CA-4~0"/>
          <p:cNvPicPr>
            <a:picLocks noChangeAspect="1" noChangeArrowheads="1"/>
          </p:cNvPicPr>
          <p:nvPr/>
        </p:nvPicPr>
        <p:blipFill>
          <a:blip r:embed="rId2" cstate="print"/>
          <a:srcRect/>
          <a:stretch>
            <a:fillRect/>
          </a:stretch>
        </p:blipFill>
        <p:spPr bwMode="auto">
          <a:xfrm>
            <a:off x="457200" y="342900"/>
            <a:ext cx="8229600" cy="6172200"/>
          </a:xfrm>
          <a:prstGeom prst="rect">
            <a:avLst/>
          </a:prstGeom>
          <a:noFill/>
        </p:spPr>
      </p:pic>
      <p:sp>
        <p:nvSpPr>
          <p:cNvPr id="94211" name="Text Box 3"/>
          <p:cNvSpPr txBox="1">
            <a:spLocks noChangeArrowheads="1"/>
          </p:cNvSpPr>
          <p:nvPr/>
        </p:nvSpPr>
        <p:spPr bwMode="auto">
          <a:xfrm>
            <a:off x="611188" y="5949950"/>
            <a:ext cx="2232025" cy="366713"/>
          </a:xfrm>
          <a:prstGeom prst="rect">
            <a:avLst/>
          </a:prstGeom>
          <a:solidFill>
            <a:schemeClr val="bg1"/>
          </a:solidFill>
          <a:ln w="9525">
            <a:noFill/>
            <a:miter lim="800000"/>
            <a:headEnd/>
            <a:tailEnd/>
          </a:ln>
          <a:effectLst/>
        </p:spPr>
        <p:txBody>
          <a:bodyPr>
            <a:spAutoFit/>
          </a:bodyPr>
          <a:lstStyle/>
          <a:p>
            <a:pPr algn="ctr">
              <a:spcBef>
                <a:spcPct val="50000"/>
              </a:spcBef>
            </a:pPr>
            <a:r>
              <a:rPr lang="fr-FR" b="1"/>
              <a:t>Atlas Bethesda</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7" name="Picture 3" descr="Figure_2"/>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3188" name="Text Box 4"/>
          <p:cNvSpPr txBox="1">
            <a:spLocks noChangeArrowheads="1"/>
          </p:cNvSpPr>
          <p:nvPr/>
        </p:nvSpPr>
        <p:spPr bwMode="auto">
          <a:xfrm>
            <a:off x="323850" y="6302375"/>
            <a:ext cx="2232025" cy="366713"/>
          </a:xfrm>
          <a:prstGeom prst="rect">
            <a:avLst/>
          </a:prstGeom>
          <a:solidFill>
            <a:schemeClr val="bg1"/>
          </a:solidFill>
          <a:ln w="9525">
            <a:noFill/>
            <a:miter lim="800000"/>
            <a:headEnd/>
            <a:tailEnd/>
          </a:ln>
          <a:effectLst/>
        </p:spPr>
        <p:txBody>
          <a:bodyPr>
            <a:spAutoFit/>
          </a:bodyPr>
          <a:lstStyle/>
          <a:p>
            <a:pPr algn="ctr">
              <a:spcBef>
                <a:spcPct val="50000"/>
              </a:spcBef>
            </a:pPr>
            <a:r>
              <a:rPr lang="fr-FR" b="1"/>
              <a:t>Atlas Bethesda</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Figure_8"/>
          <p:cNvPicPr>
            <a:picLocks noChangeAspect="1" noChangeArrowheads="1"/>
          </p:cNvPicPr>
          <p:nvPr/>
        </p:nvPicPr>
        <p:blipFill>
          <a:blip r:embed="rId2" cstate="print"/>
          <a:srcRect/>
          <a:stretch>
            <a:fillRect/>
          </a:stretch>
        </p:blipFill>
        <p:spPr bwMode="auto">
          <a:xfrm>
            <a:off x="1828800" y="1600200"/>
            <a:ext cx="5486400" cy="3657600"/>
          </a:xfrm>
          <a:prstGeom prst="rect">
            <a:avLst/>
          </a:prstGeom>
          <a:noFill/>
        </p:spPr>
      </p:pic>
      <p:sp>
        <p:nvSpPr>
          <p:cNvPr id="95235" name="Text Box 3"/>
          <p:cNvSpPr txBox="1">
            <a:spLocks noChangeArrowheads="1"/>
          </p:cNvSpPr>
          <p:nvPr/>
        </p:nvSpPr>
        <p:spPr bwMode="auto">
          <a:xfrm>
            <a:off x="323850" y="6302375"/>
            <a:ext cx="2232025" cy="366713"/>
          </a:xfrm>
          <a:prstGeom prst="rect">
            <a:avLst/>
          </a:prstGeom>
          <a:solidFill>
            <a:schemeClr val="bg1"/>
          </a:solidFill>
          <a:ln w="9525">
            <a:noFill/>
            <a:miter lim="800000"/>
            <a:headEnd/>
            <a:tailEnd/>
          </a:ln>
          <a:effectLst/>
        </p:spPr>
        <p:txBody>
          <a:bodyPr>
            <a:spAutoFit/>
          </a:bodyPr>
          <a:lstStyle/>
          <a:p>
            <a:pPr algn="ctr">
              <a:spcBef>
                <a:spcPct val="50000"/>
              </a:spcBef>
            </a:pPr>
            <a:r>
              <a:rPr lang="fr-FR" b="1"/>
              <a:t>Atlas Bethesda</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682" name="Group 2"/>
          <p:cNvGraphicFramePr>
            <a:graphicFrameLocks noGrp="1"/>
          </p:cNvGraphicFramePr>
          <p:nvPr/>
        </p:nvGraphicFramePr>
        <p:xfrm>
          <a:off x="611188" y="549275"/>
          <a:ext cx="7945437" cy="1751839"/>
        </p:xfrm>
        <a:graphic>
          <a:graphicData uri="http://schemas.openxmlformats.org/drawingml/2006/table">
            <a:tbl>
              <a:tblPr/>
              <a:tblGrid>
                <a:gridCol w="2897187"/>
                <a:gridCol w="3079750"/>
                <a:gridCol w="1968500"/>
              </a:tblGrid>
              <a:tr h="5810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cs typeface="Arial" charset="0"/>
                        </a:rPr>
                        <a:t>Catégorie proposée</a:t>
                      </a:r>
                    </a:p>
                  </a:txBody>
                  <a:tcPr horzOverflow="overflow">
                    <a:lnL cap="flat">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cs typeface="Arial" charset="0"/>
                        </a:rPr>
                        <a:t>Terminologie alternative</a:t>
                      </a:r>
                    </a:p>
                  </a:txBody>
                  <a:tcPr horzOverflow="overflow">
                    <a:lnL>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cs typeface="Arial" charset="0"/>
                        </a:rPr>
                        <a:t>Risque de cancer</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579438">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sz="1600" b="1" i="0" u="none" strike="noStrike" cap="none" normalizeH="0" baseline="0" smtClean="0">
                          <a:ln>
                            <a:noFill/>
                          </a:ln>
                          <a:solidFill>
                            <a:schemeClr val="tx1"/>
                          </a:solidFill>
                          <a:effectLst/>
                          <a:latin typeface="Arial" charset="0"/>
                          <a:cs typeface="Arial" charset="0"/>
                        </a:rPr>
                        <a:t> Suspect de malignité</a:t>
                      </a: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solidFill>
                      <a:srgbClr val="DDC1D8"/>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solidFill>
                      <a:srgbClr val="DDC1D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cs typeface="Arial" charset="0"/>
                        </a:rPr>
                        <a:t>60-75%</a:t>
                      </a: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solidFill>
                      <a:srgbClr val="DDC1D8"/>
                    </a:solidFill>
                  </a:tcPr>
                </a:tc>
              </a:tr>
              <a:tr h="544513">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sz="1600" b="1" i="0" u="none" strike="noStrike" cap="none" normalizeH="0" baseline="0" smtClean="0">
                          <a:ln>
                            <a:noFill/>
                          </a:ln>
                          <a:solidFill>
                            <a:schemeClr val="tx1"/>
                          </a:solidFill>
                          <a:effectLst/>
                          <a:latin typeface="Arial" charset="0"/>
                          <a:cs typeface="Arial" charset="0"/>
                        </a:rPr>
                        <a:t> Malin</a:t>
                      </a: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rgbClr val="DDC1D8"/>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rgbClr val="DDC1D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cs typeface="Arial" charset="0"/>
                        </a:rPr>
                        <a:t>97-99%</a:t>
                      </a: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solidFill>
                      <a:srgbClr val="DDC1D8"/>
                    </a:solidFill>
                  </a:tcPr>
                </a:tc>
              </a:tr>
            </a:tbl>
          </a:graphicData>
        </a:graphic>
      </p:graphicFrame>
      <p:sp>
        <p:nvSpPr>
          <p:cNvPr id="71699" name="ZoneTexte 4"/>
          <p:cNvSpPr txBox="1">
            <a:spLocks noChangeArrowheads="1"/>
          </p:cNvSpPr>
          <p:nvPr/>
        </p:nvSpPr>
        <p:spPr bwMode="auto">
          <a:xfrm>
            <a:off x="1738313" y="2919413"/>
            <a:ext cx="5786437" cy="2647950"/>
          </a:xfrm>
          <a:prstGeom prst="rect">
            <a:avLst/>
          </a:prstGeom>
          <a:noFill/>
          <a:ln w="9525">
            <a:noFill/>
            <a:miter lim="800000"/>
            <a:headEnd/>
            <a:tailEnd/>
          </a:ln>
        </p:spPr>
        <p:txBody>
          <a:bodyPr>
            <a:spAutoFit/>
          </a:bodyPr>
          <a:lstStyle/>
          <a:p>
            <a:pPr algn="ctr">
              <a:buFont typeface="Wingdings" pitchFamily="1" charset="2"/>
              <a:buChar char="ü"/>
            </a:pPr>
            <a:r>
              <a:rPr lang="fr-FR" sz="2400" b="1">
                <a:cs typeface="Arial" charset="0"/>
              </a:rPr>
              <a:t>Cancer papillaire</a:t>
            </a:r>
          </a:p>
          <a:p>
            <a:pPr algn="ctr">
              <a:buFont typeface="Wingdings" pitchFamily="1" charset="2"/>
              <a:buChar char="ü"/>
            </a:pPr>
            <a:r>
              <a:rPr lang="fr-FR" sz="2400" b="1">
                <a:cs typeface="Arial" charset="0"/>
              </a:rPr>
              <a:t>Cancer médullaire</a:t>
            </a:r>
          </a:p>
          <a:p>
            <a:pPr algn="ctr">
              <a:buFont typeface="Wingdings" pitchFamily="1" charset="2"/>
              <a:buNone/>
            </a:pPr>
            <a:endParaRPr lang="fr-FR" sz="2400" b="1">
              <a:cs typeface="Arial" charset="0"/>
            </a:endParaRPr>
          </a:p>
          <a:p>
            <a:pPr algn="ctr">
              <a:buFont typeface="Wingdings" pitchFamily="1" charset="2"/>
              <a:buChar char="ü"/>
            </a:pPr>
            <a:r>
              <a:rPr lang="fr-FR" sz="2400" b="1">
                <a:solidFill>
                  <a:schemeClr val="accent2"/>
                </a:solidFill>
                <a:cs typeface="Arial" charset="0"/>
              </a:rPr>
              <a:t>Cancer anaplasique</a:t>
            </a:r>
            <a:r>
              <a:rPr lang="fr-FR" sz="2400" b="1">
                <a:cs typeface="Arial" charset="0"/>
              </a:rPr>
              <a:t> </a:t>
            </a:r>
          </a:p>
          <a:p>
            <a:pPr algn="ctr">
              <a:buFont typeface="Wingdings" pitchFamily="1" charset="2"/>
              <a:buNone/>
            </a:pPr>
            <a:endParaRPr lang="fr-FR" sz="2400" b="1">
              <a:cs typeface="Arial" charset="0"/>
            </a:endParaRPr>
          </a:p>
          <a:p>
            <a:pPr algn="ctr">
              <a:buFont typeface="Wingdings" pitchFamily="1" charset="2"/>
              <a:buChar char="ü"/>
            </a:pPr>
            <a:r>
              <a:rPr lang="fr-FR" sz="2400" b="1">
                <a:cs typeface="Arial" charset="0"/>
              </a:rPr>
              <a:t>Métastase thyroïdienne</a:t>
            </a:r>
          </a:p>
          <a:p>
            <a:pPr algn="ctr">
              <a:buFont typeface="Wingdings" pitchFamily="1" charset="2"/>
              <a:buNone/>
            </a:pPr>
            <a:r>
              <a:rPr lang="fr-FR" sz="2400" b="1">
                <a:cs typeface="Arial" charset="0"/>
              </a:rPr>
              <a:t>Lymphome</a:t>
            </a:r>
          </a:p>
        </p:txBody>
      </p:sp>
      <p:sp>
        <p:nvSpPr>
          <p:cNvPr id="71700" name="AutoShape 20"/>
          <p:cNvSpPr>
            <a:spLocks noChangeArrowheads="1"/>
          </p:cNvSpPr>
          <p:nvPr/>
        </p:nvSpPr>
        <p:spPr bwMode="auto">
          <a:xfrm>
            <a:off x="2195513" y="4005263"/>
            <a:ext cx="576262" cy="482600"/>
          </a:xfrm>
          <a:prstGeom prst="star5">
            <a:avLst/>
          </a:prstGeom>
          <a:solidFill>
            <a:srgbClr val="FFFF00"/>
          </a:solidFill>
          <a:ln w="9525">
            <a:solidFill>
              <a:schemeClr val="tx1"/>
            </a:solidFill>
            <a:miter lim="800000"/>
            <a:headEnd/>
            <a:tailEnd/>
          </a:ln>
          <a:effectLst/>
        </p:spPr>
        <p:txBody>
          <a:bodyPr wrap="none" anchor="ctr"/>
          <a:lstStyle/>
          <a:p>
            <a:endParaRPr lang="fr-F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r>
              <a:rPr lang="fr-FR" sz="4000" b="1">
                <a:solidFill>
                  <a:schemeClr val="accent2"/>
                </a:solidFill>
              </a:rPr>
              <a:t>Critères diagnostiques du carcinome anaplasique</a:t>
            </a:r>
          </a:p>
        </p:txBody>
      </p:sp>
      <p:sp>
        <p:nvSpPr>
          <p:cNvPr id="193539" name="Rectangle 3"/>
          <p:cNvSpPr>
            <a:spLocks noGrp="1" noChangeArrowheads="1"/>
          </p:cNvSpPr>
          <p:nvPr>
            <p:ph type="body" idx="1"/>
          </p:nvPr>
        </p:nvSpPr>
        <p:spPr>
          <a:xfrm>
            <a:off x="457200" y="2071688"/>
            <a:ext cx="8229600" cy="3517900"/>
          </a:xfrm>
        </p:spPr>
        <p:txBody>
          <a:bodyPr/>
          <a:lstStyle/>
          <a:p>
            <a:r>
              <a:rPr lang="fr-FR" b="1"/>
              <a:t>Cellularité variable</a:t>
            </a:r>
          </a:p>
          <a:p>
            <a:r>
              <a:rPr lang="fr-FR" b="1"/>
              <a:t>Fond nécrotique</a:t>
            </a:r>
          </a:p>
          <a:p>
            <a:r>
              <a:rPr lang="fr-FR" b="1"/>
              <a:t>Nombreux polynucléaires</a:t>
            </a:r>
          </a:p>
          <a:p>
            <a:r>
              <a:rPr lang="fr-FR" b="1"/>
              <a:t>Cellules isolées ou regroupées en petit nombre</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lstStyle/>
          <a:p>
            <a:r>
              <a:rPr lang="fr-FR" sz="4000" b="1">
                <a:solidFill>
                  <a:schemeClr val="accent2"/>
                </a:solidFill>
              </a:rPr>
              <a:t>Critères diagnostiques du carcinome anaplasique</a:t>
            </a:r>
          </a:p>
        </p:txBody>
      </p:sp>
      <p:sp>
        <p:nvSpPr>
          <p:cNvPr id="194563" name="Rectangle 3"/>
          <p:cNvSpPr>
            <a:spLocks noGrp="1" noChangeArrowheads="1"/>
          </p:cNvSpPr>
          <p:nvPr>
            <p:ph type="body" idx="1"/>
          </p:nvPr>
        </p:nvSpPr>
        <p:spPr>
          <a:xfrm>
            <a:off x="250825" y="2071688"/>
            <a:ext cx="8642350" cy="4165600"/>
          </a:xfrm>
        </p:spPr>
        <p:txBody>
          <a:bodyPr/>
          <a:lstStyle/>
          <a:p>
            <a:r>
              <a:rPr lang="fr-FR" sz="2800" b="1"/>
              <a:t>Noyaux volumineux hyperchromatiques</a:t>
            </a:r>
          </a:p>
          <a:p>
            <a:r>
              <a:rPr lang="fr-FR" sz="2800" b="1"/>
              <a:t>Pléiomorphisme</a:t>
            </a:r>
          </a:p>
          <a:p>
            <a:r>
              <a:rPr lang="fr-FR" sz="2800" b="1"/>
              <a:t>Chromatine renforçée</a:t>
            </a:r>
          </a:p>
          <a:p>
            <a:r>
              <a:rPr lang="fr-FR" sz="2800" b="1"/>
              <a:t>Nucléoles proéminents</a:t>
            </a:r>
          </a:p>
          <a:p>
            <a:r>
              <a:rPr lang="fr-FR" sz="2800" b="1"/>
              <a:t>Cellules multinucléées </a:t>
            </a:r>
          </a:p>
          <a:p>
            <a:r>
              <a:rPr lang="fr-FR" sz="2800" b="1"/>
              <a:t>Cellules allongées</a:t>
            </a:r>
          </a:p>
          <a:p>
            <a:r>
              <a:rPr lang="fr-FR" sz="2800" b="1"/>
              <a:t>Cellules « squamoïdes »</a:t>
            </a:r>
          </a:p>
          <a:p>
            <a:r>
              <a:rPr lang="fr-FR" sz="2800" b="1"/>
              <a:t>Mitoses</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3"/>
          <p:cNvSpPr>
            <a:spLocks noGrp="1" noChangeArrowheads="1"/>
          </p:cNvSpPr>
          <p:nvPr>
            <p:ph type="body" idx="1"/>
          </p:nvPr>
        </p:nvSpPr>
        <p:spPr>
          <a:xfrm>
            <a:off x="457200" y="2492375"/>
            <a:ext cx="8229600" cy="2665413"/>
          </a:xfrm>
        </p:spPr>
        <p:txBody>
          <a:bodyPr/>
          <a:lstStyle/>
          <a:p>
            <a:pPr>
              <a:lnSpc>
                <a:spcPct val="90000"/>
              </a:lnSpc>
            </a:pPr>
            <a:r>
              <a:rPr lang="fr-FR" sz="2800" b="1"/>
              <a:t>Patiente âgée de 86 ans </a:t>
            </a:r>
          </a:p>
          <a:p>
            <a:pPr>
              <a:lnSpc>
                <a:spcPct val="90000"/>
              </a:lnSpc>
            </a:pPr>
            <a:r>
              <a:rPr lang="fr-FR" sz="2800" b="1"/>
              <a:t>Probable cancer thyroïdien lobaire droit et isthmique de 35 x 46 mm </a:t>
            </a:r>
          </a:p>
          <a:p>
            <a:pPr>
              <a:lnSpc>
                <a:spcPct val="90000"/>
              </a:lnSpc>
            </a:pPr>
            <a:r>
              <a:rPr lang="fr-FR" sz="2800" b="1"/>
              <a:t>Adénopathies jugulocarotidiennes droites et gauches. </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6" name="Picture 4" descr="Image31"/>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4" name="Picture 4" descr="Image33"/>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57200" y="404813"/>
            <a:ext cx="8229600" cy="1143000"/>
          </a:xfrm>
        </p:spPr>
        <p:txBody>
          <a:bodyPr/>
          <a:lstStyle/>
          <a:p>
            <a:r>
              <a:rPr lang="fr-FR" b="1">
                <a:solidFill>
                  <a:schemeClr val="accent2"/>
                </a:solidFill>
              </a:rPr>
              <a:t>Différentes techniques</a:t>
            </a:r>
          </a:p>
        </p:txBody>
      </p:sp>
      <p:sp>
        <p:nvSpPr>
          <p:cNvPr id="38915" name="Rectangle 3"/>
          <p:cNvSpPr>
            <a:spLocks noGrp="1" noChangeArrowheads="1"/>
          </p:cNvSpPr>
          <p:nvPr>
            <p:ph type="body" idx="1"/>
          </p:nvPr>
        </p:nvSpPr>
        <p:spPr>
          <a:xfrm>
            <a:off x="468313" y="1628775"/>
            <a:ext cx="8218487" cy="4537075"/>
          </a:xfrm>
        </p:spPr>
        <p:txBody>
          <a:bodyPr/>
          <a:lstStyle/>
          <a:p>
            <a:pPr>
              <a:lnSpc>
                <a:spcPct val="90000"/>
              </a:lnSpc>
            </a:pPr>
            <a:r>
              <a:rPr lang="fr-FR"/>
              <a:t>Choix de la technique dépend</a:t>
            </a:r>
          </a:p>
          <a:p>
            <a:pPr lvl="2">
              <a:lnSpc>
                <a:spcPct val="90000"/>
              </a:lnSpc>
            </a:pPr>
            <a:r>
              <a:rPr lang="fr-FR"/>
              <a:t>Nature du prélèvement (solide, semi-solide, liquidien)</a:t>
            </a:r>
          </a:p>
          <a:p>
            <a:pPr lvl="2">
              <a:lnSpc>
                <a:spcPct val="90000"/>
              </a:lnSpc>
            </a:pPr>
            <a:r>
              <a:rPr lang="fr-FR"/>
              <a:t>Expérience du préleveur</a:t>
            </a:r>
          </a:p>
          <a:p>
            <a:pPr lvl="2">
              <a:lnSpc>
                <a:spcPct val="90000"/>
              </a:lnSpc>
            </a:pPr>
            <a:r>
              <a:rPr lang="fr-FR"/>
              <a:t>Distance entre le lieu du prélèvement et le lieu de l’analyse</a:t>
            </a:r>
          </a:p>
          <a:p>
            <a:pPr>
              <a:lnSpc>
                <a:spcPct val="90000"/>
              </a:lnSpc>
            </a:pPr>
            <a:r>
              <a:rPr lang="fr-FR"/>
              <a:t>Chaque technique</a:t>
            </a:r>
          </a:p>
          <a:p>
            <a:pPr lvl="2">
              <a:lnSpc>
                <a:spcPct val="90000"/>
              </a:lnSpc>
            </a:pPr>
            <a:r>
              <a:rPr lang="fr-FR"/>
              <a:t>Avantages/Inconvénients</a:t>
            </a:r>
          </a:p>
          <a:p>
            <a:pPr>
              <a:lnSpc>
                <a:spcPct val="90000"/>
              </a:lnSpc>
            </a:pPr>
            <a:r>
              <a:rPr lang="fr-FR"/>
              <a:t>Association possible entre plusieurs techniques</a:t>
            </a:r>
          </a:p>
          <a:p>
            <a:pPr lvl="2">
              <a:lnSpc>
                <a:spcPct val="90000"/>
              </a:lnSpc>
            </a:pPr>
            <a:endParaRPr lang="fr-FR"/>
          </a:p>
          <a:p>
            <a:pPr lvl="1">
              <a:lnSpc>
                <a:spcPct val="90000"/>
              </a:lnSpc>
              <a:buFontTx/>
              <a:buNone/>
            </a:pPr>
            <a:endParaRPr lang="fr-F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2" name="Picture 4" descr="Image3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6" name="Picture 4" descr="Image36"/>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Line 2"/>
          <p:cNvSpPr>
            <a:spLocks noChangeShapeType="1"/>
          </p:cNvSpPr>
          <p:nvPr/>
        </p:nvSpPr>
        <p:spPr bwMode="auto">
          <a:xfrm>
            <a:off x="611188" y="1628775"/>
            <a:ext cx="8281987" cy="0"/>
          </a:xfrm>
          <a:prstGeom prst="line">
            <a:avLst/>
          </a:prstGeom>
          <a:noFill/>
          <a:ln w="76200">
            <a:solidFill>
              <a:schemeClr val="accent2"/>
            </a:solidFill>
            <a:round/>
            <a:headEnd/>
            <a:tailEnd type="triangle" w="med" len="med"/>
          </a:ln>
          <a:effectLst/>
        </p:spPr>
        <p:txBody>
          <a:bodyPr/>
          <a:lstStyle/>
          <a:p>
            <a:endParaRPr lang="fr-FR"/>
          </a:p>
        </p:txBody>
      </p:sp>
      <p:sp>
        <p:nvSpPr>
          <p:cNvPr id="143363" name="Text Box 3"/>
          <p:cNvSpPr txBox="1">
            <a:spLocks noChangeArrowheads="1"/>
          </p:cNvSpPr>
          <p:nvPr/>
        </p:nvSpPr>
        <p:spPr bwMode="auto">
          <a:xfrm>
            <a:off x="827088" y="1052513"/>
            <a:ext cx="936625" cy="457200"/>
          </a:xfrm>
          <a:prstGeom prst="rect">
            <a:avLst/>
          </a:prstGeom>
          <a:noFill/>
          <a:ln w="9525">
            <a:noFill/>
            <a:miter lim="800000"/>
            <a:headEnd/>
            <a:tailEnd/>
          </a:ln>
          <a:effectLst/>
        </p:spPr>
        <p:txBody>
          <a:bodyPr>
            <a:spAutoFit/>
          </a:bodyPr>
          <a:lstStyle/>
          <a:p>
            <a:pPr>
              <a:spcBef>
                <a:spcPct val="50000"/>
              </a:spcBef>
            </a:pPr>
            <a:r>
              <a:rPr lang="fr-FR" sz="2400" b="1"/>
              <a:t>&lt; 3%</a:t>
            </a:r>
          </a:p>
        </p:txBody>
      </p:sp>
      <p:sp>
        <p:nvSpPr>
          <p:cNvPr id="143364" name="Text Box 4"/>
          <p:cNvSpPr txBox="1">
            <a:spLocks noChangeArrowheads="1"/>
          </p:cNvSpPr>
          <p:nvPr/>
        </p:nvSpPr>
        <p:spPr bwMode="auto">
          <a:xfrm>
            <a:off x="2085975" y="1052513"/>
            <a:ext cx="1439863" cy="457200"/>
          </a:xfrm>
          <a:prstGeom prst="rect">
            <a:avLst/>
          </a:prstGeom>
          <a:noFill/>
          <a:ln w="9525">
            <a:noFill/>
            <a:miter lim="800000"/>
            <a:headEnd/>
            <a:tailEnd/>
          </a:ln>
          <a:effectLst/>
        </p:spPr>
        <p:txBody>
          <a:bodyPr>
            <a:spAutoFit/>
          </a:bodyPr>
          <a:lstStyle/>
          <a:p>
            <a:pPr>
              <a:spcBef>
                <a:spcPct val="50000"/>
              </a:spcBef>
            </a:pPr>
            <a:r>
              <a:rPr lang="fr-FR" sz="2400" b="1"/>
              <a:t>5-15%</a:t>
            </a:r>
          </a:p>
        </p:txBody>
      </p:sp>
      <p:sp>
        <p:nvSpPr>
          <p:cNvPr id="143365" name="Text Box 5"/>
          <p:cNvSpPr txBox="1">
            <a:spLocks noChangeArrowheads="1"/>
          </p:cNvSpPr>
          <p:nvPr/>
        </p:nvSpPr>
        <p:spPr bwMode="auto">
          <a:xfrm>
            <a:off x="3686175" y="1052513"/>
            <a:ext cx="1511300" cy="457200"/>
          </a:xfrm>
          <a:prstGeom prst="rect">
            <a:avLst/>
          </a:prstGeom>
          <a:noFill/>
          <a:ln w="9525">
            <a:noFill/>
            <a:miter lim="800000"/>
            <a:headEnd/>
            <a:tailEnd/>
          </a:ln>
          <a:effectLst/>
        </p:spPr>
        <p:txBody>
          <a:bodyPr>
            <a:spAutoFit/>
          </a:bodyPr>
          <a:lstStyle/>
          <a:p>
            <a:pPr algn="ctr">
              <a:spcBef>
                <a:spcPct val="50000"/>
              </a:spcBef>
            </a:pPr>
            <a:r>
              <a:rPr lang="fr-FR" sz="2400" b="1"/>
              <a:t>15-30%</a:t>
            </a:r>
          </a:p>
        </p:txBody>
      </p:sp>
      <p:sp>
        <p:nvSpPr>
          <p:cNvPr id="143366" name="Text Box 6"/>
          <p:cNvSpPr txBox="1">
            <a:spLocks noChangeArrowheads="1"/>
          </p:cNvSpPr>
          <p:nvPr/>
        </p:nvSpPr>
        <p:spPr bwMode="auto">
          <a:xfrm>
            <a:off x="5300663" y="1052513"/>
            <a:ext cx="1368425" cy="457200"/>
          </a:xfrm>
          <a:prstGeom prst="rect">
            <a:avLst/>
          </a:prstGeom>
          <a:noFill/>
          <a:ln w="9525">
            <a:noFill/>
            <a:miter lim="800000"/>
            <a:headEnd/>
            <a:tailEnd/>
          </a:ln>
          <a:effectLst/>
        </p:spPr>
        <p:txBody>
          <a:bodyPr>
            <a:spAutoFit/>
          </a:bodyPr>
          <a:lstStyle/>
          <a:p>
            <a:pPr algn="ctr">
              <a:spcBef>
                <a:spcPct val="50000"/>
              </a:spcBef>
            </a:pPr>
            <a:r>
              <a:rPr lang="fr-FR" sz="2400" b="1"/>
              <a:t>60-75%</a:t>
            </a:r>
          </a:p>
        </p:txBody>
      </p:sp>
      <p:sp>
        <p:nvSpPr>
          <p:cNvPr id="143367" name="Text Box 7"/>
          <p:cNvSpPr txBox="1">
            <a:spLocks noChangeArrowheads="1"/>
          </p:cNvSpPr>
          <p:nvPr/>
        </p:nvSpPr>
        <p:spPr bwMode="auto">
          <a:xfrm>
            <a:off x="7027863" y="1052513"/>
            <a:ext cx="1368425" cy="457200"/>
          </a:xfrm>
          <a:prstGeom prst="rect">
            <a:avLst/>
          </a:prstGeom>
          <a:noFill/>
          <a:ln w="9525">
            <a:noFill/>
            <a:miter lim="800000"/>
            <a:headEnd/>
            <a:tailEnd/>
          </a:ln>
          <a:effectLst/>
        </p:spPr>
        <p:txBody>
          <a:bodyPr>
            <a:spAutoFit/>
          </a:bodyPr>
          <a:lstStyle/>
          <a:p>
            <a:pPr algn="ctr">
              <a:spcBef>
                <a:spcPct val="50000"/>
              </a:spcBef>
            </a:pPr>
            <a:r>
              <a:rPr lang="fr-FR" sz="2400" b="1"/>
              <a:t>97-99%</a:t>
            </a:r>
          </a:p>
        </p:txBody>
      </p:sp>
      <p:sp>
        <p:nvSpPr>
          <p:cNvPr id="143368" name="Text Box 8"/>
          <p:cNvSpPr txBox="1">
            <a:spLocks noChangeArrowheads="1"/>
          </p:cNvSpPr>
          <p:nvPr/>
        </p:nvSpPr>
        <p:spPr bwMode="auto">
          <a:xfrm>
            <a:off x="755650" y="2060575"/>
            <a:ext cx="995363" cy="457200"/>
          </a:xfrm>
          <a:prstGeom prst="rect">
            <a:avLst/>
          </a:prstGeom>
          <a:noFill/>
          <a:ln w="9525">
            <a:noFill/>
            <a:miter lim="800000"/>
            <a:headEnd/>
            <a:tailEnd/>
          </a:ln>
          <a:effectLst/>
        </p:spPr>
        <p:txBody>
          <a:bodyPr wrap="none">
            <a:spAutoFit/>
          </a:bodyPr>
          <a:lstStyle/>
          <a:p>
            <a:r>
              <a:rPr lang="fr-FR" sz="2400" b="1"/>
              <a:t>bénin</a:t>
            </a:r>
          </a:p>
        </p:txBody>
      </p:sp>
      <p:sp>
        <p:nvSpPr>
          <p:cNvPr id="143369" name="Text Box 9"/>
          <p:cNvSpPr txBox="1">
            <a:spLocks noChangeArrowheads="1"/>
          </p:cNvSpPr>
          <p:nvPr/>
        </p:nvSpPr>
        <p:spPr bwMode="auto">
          <a:xfrm>
            <a:off x="3111500" y="2513013"/>
            <a:ext cx="184150" cy="366712"/>
          </a:xfrm>
          <a:prstGeom prst="rect">
            <a:avLst/>
          </a:prstGeom>
          <a:noFill/>
          <a:ln w="9525">
            <a:noFill/>
            <a:miter lim="800000"/>
            <a:headEnd/>
            <a:tailEnd/>
          </a:ln>
          <a:effectLst/>
        </p:spPr>
        <p:txBody>
          <a:bodyPr wrap="none">
            <a:spAutoFit/>
          </a:bodyPr>
          <a:lstStyle/>
          <a:p>
            <a:endParaRPr lang="fr-FR"/>
          </a:p>
        </p:txBody>
      </p:sp>
      <p:sp>
        <p:nvSpPr>
          <p:cNvPr id="143370" name="Text Box 10"/>
          <p:cNvSpPr txBox="1">
            <a:spLocks noChangeArrowheads="1"/>
          </p:cNvSpPr>
          <p:nvPr/>
        </p:nvSpPr>
        <p:spPr bwMode="auto">
          <a:xfrm>
            <a:off x="4587875" y="2781300"/>
            <a:ext cx="2792413" cy="822325"/>
          </a:xfrm>
          <a:prstGeom prst="rect">
            <a:avLst/>
          </a:prstGeom>
          <a:noFill/>
          <a:ln w="9525">
            <a:noFill/>
            <a:miter lim="800000"/>
            <a:headEnd/>
            <a:tailEnd/>
          </a:ln>
          <a:effectLst/>
        </p:spPr>
        <p:txBody>
          <a:bodyPr wrap="none">
            <a:spAutoFit/>
          </a:bodyPr>
          <a:lstStyle/>
          <a:p>
            <a:pPr algn="ctr"/>
            <a:r>
              <a:rPr lang="fr-FR" sz="2400" b="1">
                <a:solidFill>
                  <a:srgbClr val="CC3300"/>
                </a:solidFill>
              </a:rPr>
              <a:t>Tumeur </a:t>
            </a:r>
            <a:r>
              <a:rPr lang="fr-FR" sz="2400" b="1"/>
              <a:t>suspecte </a:t>
            </a:r>
          </a:p>
          <a:p>
            <a:pPr algn="ctr"/>
            <a:r>
              <a:rPr lang="fr-FR" sz="2400" b="1"/>
              <a:t>de malignité</a:t>
            </a:r>
          </a:p>
        </p:txBody>
      </p:sp>
      <p:sp>
        <p:nvSpPr>
          <p:cNvPr id="143371" name="Text Box 11"/>
          <p:cNvSpPr txBox="1">
            <a:spLocks noChangeArrowheads="1"/>
          </p:cNvSpPr>
          <p:nvPr/>
        </p:nvSpPr>
        <p:spPr bwMode="auto">
          <a:xfrm>
            <a:off x="6443663" y="1989138"/>
            <a:ext cx="2536825" cy="457200"/>
          </a:xfrm>
          <a:prstGeom prst="rect">
            <a:avLst/>
          </a:prstGeom>
          <a:noFill/>
          <a:ln w="9525">
            <a:noFill/>
            <a:miter lim="800000"/>
            <a:headEnd/>
            <a:tailEnd/>
          </a:ln>
          <a:effectLst/>
        </p:spPr>
        <p:txBody>
          <a:bodyPr wrap="none">
            <a:spAutoFit/>
          </a:bodyPr>
          <a:lstStyle/>
          <a:p>
            <a:r>
              <a:rPr lang="fr-FR" sz="2400" b="1">
                <a:solidFill>
                  <a:srgbClr val="CC3300"/>
                </a:solidFill>
              </a:rPr>
              <a:t>Tumeur</a:t>
            </a:r>
            <a:r>
              <a:rPr lang="fr-FR" sz="2400" b="1"/>
              <a:t> maligne</a:t>
            </a:r>
          </a:p>
        </p:txBody>
      </p:sp>
      <p:sp>
        <p:nvSpPr>
          <p:cNvPr id="143372" name="Text Box 12"/>
          <p:cNvSpPr txBox="1">
            <a:spLocks noChangeArrowheads="1"/>
          </p:cNvSpPr>
          <p:nvPr/>
        </p:nvSpPr>
        <p:spPr bwMode="auto">
          <a:xfrm>
            <a:off x="606425" y="5127625"/>
            <a:ext cx="4397375" cy="822325"/>
          </a:xfrm>
          <a:prstGeom prst="rect">
            <a:avLst/>
          </a:prstGeom>
          <a:noFill/>
          <a:ln w="9525">
            <a:noFill/>
            <a:miter lim="800000"/>
            <a:headEnd/>
            <a:tailEnd/>
          </a:ln>
          <a:effectLst/>
        </p:spPr>
        <p:txBody>
          <a:bodyPr wrap="none">
            <a:spAutoFit/>
          </a:bodyPr>
          <a:lstStyle/>
          <a:p>
            <a:pPr algn="ctr"/>
            <a:r>
              <a:rPr lang="fr-FR" sz="2400" b="1">
                <a:solidFill>
                  <a:schemeClr val="accent2"/>
                </a:solidFill>
              </a:rPr>
              <a:t>Lésion</a:t>
            </a:r>
            <a:r>
              <a:rPr lang="fr-FR" sz="2400" b="1"/>
              <a:t> folliculaire </a:t>
            </a:r>
          </a:p>
          <a:p>
            <a:pPr algn="ctr"/>
            <a:r>
              <a:rPr lang="fr-FR" sz="2400" b="1"/>
              <a:t>de signification indéterminée</a:t>
            </a:r>
          </a:p>
        </p:txBody>
      </p:sp>
      <p:sp>
        <p:nvSpPr>
          <p:cNvPr id="143373" name="Text Box 13"/>
          <p:cNvSpPr txBox="1">
            <a:spLocks noChangeArrowheads="1"/>
          </p:cNvSpPr>
          <p:nvPr/>
        </p:nvSpPr>
        <p:spPr bwMode="auto">
          <a:xfrm>
            <a:off x="2987675" y="4076700"/>
            <a:ext cx="2908300" cy="457200"/>
          </a:xfrm>
          <a:prstGeom prst="rect">
            <a:avLst/>
          </a:prstGeom>
          <a:noFill/>
          <a:ln w="9525">
            <a:noFill/>
            <a:miter lim="800000"/>
            <a:headEnd/>
            <a:tailEnd/>
          </a:ln>
          <a:effectLst/>
        </p:spPr>
        <p:txBody>
          <a:bodyPr wrap="none">
            <a:spAutoFit/>
          </a:bodyPr>
          <a:lstStyle/>
          <a:p>
            <a:pPr algn="ctr"/>
            <a:r>
              <a:rPr lang="fr-FR" sz="2400" b="1">
                <a:solidFill>
                  <a:srgbClr val="CC3300"/>
                </a:solidFill>
              </a:rPr>
              <a:t>Tumeur</a:t>
            </a:r>
            <a:r>
              <a:rPr lang="fr-FR" sz="2400" b="1"/>
              <a:t> folliculaire</a:t>
            </a:r>
          </a:p>
        </p:txBody>
      </p:sp>
      <p:sp>
        <p:nvSpPr>
          <p:cNvPr id="143374" name="Text Box 14"/>
          <p:cNvSpPr txBox="1">
            <a:spLocks noChangeArrowheads="1"/>
          </p:cNvSpPr>
          <p:nvPr/>
        </p:nvSpPr>
        <p:spPr bwMode="auto">
          <a:xfrm>
            <a:off x="4048125" y="4024313"/>
            <a:ext cx="184150" cy="366712"/>
          </a:xfrm>
          <a:prstGeom prst="rect">
            <a:avLst/>
          </a:prstGeom>
          <a:noFill/>
          <a:ln w="9525">
            <a:noFill/>
            <a:miter lim="800000"/>
            <a:headEnd/>
            <a:tailEnd/>
          </a:ln>
          <a:effectLst/>
        </p:spPr>
        <p:txBody>
          <a:bodyPr wrap="none">
            <a:spAutoFit/>
          </a:bodyPr>
          <a:lstStyle/>
          <a:p>
            <a:pPr algn="ctr"/>
            <a:endParaRPr lang="fr-FR"/>
          </a:p>
        </p:txBody>
      </p:sp>
      <p:sp>
        <p:nvSpPr>
          <p:cNvPr id="143375" name="Text Box 15"/>
          <p:cNvSpPr txBox="1">
            <a:spLocks noChangeArrowheads="1"/>
          </p:cNvSpPr>
          <p:nvPr/>
        </p:nvSpPr>
        <p:spPr bwMode="auto">
          <a:xfrm>
            <a:off x="4048125" y="3736975"/>
            <a:ext cx="184150" cy="366713"/>
          </a:xfrm>
          <a:prstGeom prst="rect">
            <a:avLst/>
          </a:prstGeom>
          <a:noFill/>
          <a:ln w="9525">
            <a:noFill/>
            <a:miter lim="800000"/>
            <a:headEnd/>
            <a:tailEnd/>
          </a:ln>
          <a:effectLst/>
        </p:spPr>
        <p:txBody>
          <a:bodyPr wrap="none">
            <a:spAutoFit/>
          </a:bodyPr>
          <a:lstStyle/>
          <a:p>
            <a:pPr algn="ctr"/>
            <a:endParaRPr lang="fr-FR"/>
          </a:p>
        </p:txBody>
      </p:sp>
      <p:sp>
        <p:nvSpPr>
          <p:cNvPr id="143376" name="Oval 16"/>
          <p:cNvSpPr>
            <a:spLocks noChangeArrowheads="1"/>
          </p:cNvSpPr>
          <p:nvPr/>
        </p:nvSpPr>
        <p:spPr bwMode="auto">
          <a:xfrm>
            <a:off x="6227763" y="1773238"/>
            <a:ext cx="2843212" cy="1079500"/>
          </a:xfrm>
          <a:prstGeom prst="ellipse">
            <a:avLst/>
          </a:prstGeom>
          <a:noFill/>
          <a:ln w="38100">
            <a:solidFill>
              <a:srgbClr val="CC0000"/>
            </a:solidFill>
            <a:round/>
            <a:headEnd/>
            <a:tailEnd/>
          </a:ln>
          <a:effectLst/>
        </p:spPr>
        <p:txBody>
          <a:bodyPr wrap="none" anchor="ctr"/>
          <a:lstStyle/>
          <a:p>
            <a:endParaRPr lang="fr-FR"/>
          </a:p>
        </p:txBody>
      </p:sp>
      <p:sp>
        <p:nvSpPr>
          <p:cNvPr id="143377" name="AutoShape 17"/>
          <p:cNvSpPr>
            <a:spLocks noChangeArrowheads="1"/>
          </p:cNvSpPr>
          <p:nvPr/>
        </p:nvSpPr>
        <p:spPr bwMode="auto">
          <a:xfrm rot="16200000">
            <a:off x="7361237" y="3160713"/>
            <a:ext cx="720725" cy="3937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8FD1D"/>
          </a:solidFill>
          <a:ln w="9525">
            <a:solidFill>
              <a:schemeClr val="tx1"/>
            </a:solidFill>
            <a:miter lim="800000"/>
            <a:headEnd/>
            <a:tailEnd/>
          </a:ln>
          <a:effectLst/>
        </p:spPr>
        <p:txBody>
          <a:bodyPr wrap="none" anchor="ctr"/>
          <a:lstStyle/>
          <a:p>
            <a:endParaRPr lang="fr-FR"/>
          </a:p>
        </p:txBody>
      </p:sp>
      <p:sp>
        <p:nvSpPr>
          <p:cNvPr id="143378" name="Text Box 18"/>
          <p:cNvSpPr txBox="1">
            <a:spLocks noChangeArrowheads="1"/>
          </p:cNvSpPr>
          <p:nvPr/>
        </p:nvSpPr>
        <p:spPr bwMode="auto">
          <a:xfrm>
            <a:off x="2339975" y="333375"/>
            <a:ext cx="4968875" cy="457200"/>
          </a:xfrm>
          <a:prstGeom prst="rect">
            <a:avLst/>
          </a:prstGeom>
          <a:noFill/>
          <a:ln w="9525">
            <a:noFill/>
            <a:miter lim="800000"/>
            <a:headEnd/>
            <a:tailEnd/>
          </a:ln>
          <a:effectLst/>
        </p:spPr>
        <p:txBody>
          <a:bodyPr>
            <a:spAutoFit/>
          </a:bodyPr>
          <a:lstStyle/>
          <a:p>
            <a:pPr algn="ctr">
              <a:spcBef>
                <a:spcPct val="50000"/>
              </a:spcBef>
            </a:pPr>
            <a:r>
              <a:rPr lang="fr-FR" sz="2400" b="1"/>
              <a:t>Risque de malignité</a:t>
            </a:r>
          </a:p>
        </p:txBody>
      </p:sp>
      <p:sp>
        <p:nvSpPr>
          <p:cNvPr id="143379" name="AutoShape 19"/>
          <p:cNvSpPr>
            <a:spLocks noChangeArrowheads="1"/>
          </p:cNvSpPr>
          <p:nvPr/>
        </p:nvSpPr>
        <p:spPr bwMode="auto">
          <a:xfrm>
            <a:off x="2195513" y="1700213"/>
            <a:ext cx="360362" cy="576262"/>
          </a:xfrm>
          <a:prstGeom prst="triangle">
            <a:avLst>
              <a:gd name="adj" fmla="val 50000"/>
            </a:avLst>
          </a:prstGeom>
          <a:solidFill>
            <a:schemeClr val="accent2"/>
          </a:solidFill>
          <a:ln w="9525">
            <a:solidFill>
              <a:schemeClr val="tx1"/>
            </a:solidFill>
            <a:miter lim="800000"/>
            <a:headEnd/>
            <a:tailEnd/>
          </a:ln>
          <a:effectLst/>
        </p:spPr>
        <p:txBody>
          <a:bodyPr wrap="none" anchor="ctr"/>
          <a:lstStyle/>
          <a:p>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7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33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76" grpId="0" animBg="1"/>
      <p:bldP spid="143377"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1" name="Picture 3" descr="800x600_0000006A_00547404_800x599"/>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1794" name="Image 1" descr="C0713746.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61795" name="ZoneTexte 2"/>
          <p:cNvSpPr txBox="1">
            <a:spLocks noChangeArrowheads="1"/>
          </p:cNvSpPr>
          <p:nvPr/>
        </p:nvSpPr>
        <p:spPr bwMode="auto">
          <a:xfrm>
            <a:off x="0" y="0"/>
            <a:ext cx="5429250" cy="1200150"/>
          </a:xfrm>
          <a:prstGeom prst="rect">
            <a:avLst/>
          </a:prstGeom>
          <a:solidFill>
            <a:schemeClr val="bg1"/>
          </a:solidFill>
          <a:ln w="9525">
            <a:noFill/>
            <a:miter lim="800000"/>
            <a:headEnd/>
            <a:tailEnd/>
          </a:ln>
        </p:spPr>
        <p:txBody>
          <a:bodyPr>
            <a:spAutoFit/>
          </a:bodyPr>
          <a:lstStyle/>
          <a:p>
            <a:r>
              <a:rPr lang="fr-FR" b="1">
                <a:cs typeface="Arial" charset="0"/>
              </a:rPr>
              <a:t>Femme de 81 ans présentant une volumineuse masse tumorale lobaire thyroïdienne droite hétérogène nécrotique indurée doublant de volume en 3 semaines. </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Image 1" descr="figure 7.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65891" name="ZoneTexte 2"/>
          <p:cNvSpPr txBox="1">
            <a:spLocks noChangeArrowheads="1"/>
          </p:cNvSpPr>
          <p:nvPr/>
        </p:nvSpPr>
        <p:spPr bwMode="auto">
          <a:xfrm>
            <a:off x="2786063" y="5857875"/>
            <a:ext cx="4071937" cy="369888"/>
          </a:xfrm>
          <a:prstGeom prst="rect">
            <a:avLst/>
          </a:prstGeom>
          <a:solidFill>
            <a:schemeClr val="bg1"/>
          </a:solidFill>
          <a:ln w="9525">
            <a:noFill/>
            <a:miter lim="800000"/>
            <a:headEnd/>
            <a:tailEnd/>
          </a:ln>
        </p:spPr>
        <p:txBody>
          <a:bodyPr>
            <a:spAutoFit/>
          </a:bodyPr>
          <a:lstStyle/>
          <a:p>
            <a:r>
              <a:rPr lang="fr-FR" b="1">
                <a:cs typeface="Arial" charset="0"/>
              </a:rPr>
              <a:t>Carcinome anaplasique </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3" name="Picture 5" descr="Anaplastic_ca_thyroidOSS-ZC08-6549-6"/>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81254" name="Text Box 6"/>
          <p:cNvSpPr txBox="1">
            <a:spLocks noChangeArrowheads="1"/>
          </p:cNvSpPr>
          <p:nvPr/>
        </p:nvSpPr>
        <p:spPr bwMode="auto">
          <a:xfrm>
            <a:off x="323850" y="6302375"/>
            <a:ext cx="2232025" cy="366713"/>
          </a:xfrm>
          <a:prstGeom prst="rect">
            <a:avLst/>
          </a:prstGeom>
          <a:solidFill>
            <a:schemeClr val="bg1"/>
          </a:solidFill>
          <a:ln w="9525">
            <a:noFill/>
            <a:miter lim="800000"/>
            <a:headEnd/>
            <a:tailEnd/>
          </a:ln>
          <a:effectLst/>
        </p:spPr>
        <p:txBody>
          <a:bodyPr>
            <a:spAutoFit/>
          </a:bodyPr>
          <a:lstStyle/>
          <a:p>
            <a:pPr algn="ctr">
              <a:spcBef>
                <a:spcPct val="50000"/>
              </a:spcBef>
            </a:pPr>
            <a:r>
              <a:rPr lang="fr-FR" b="1"/>
              <a:t>Atlas Bethesda</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3730" name="Group 2"/>
          <p:cNvGraphicFramePr>
            <a:graphicFrameLocks noGrp="1"/>
          </p:cNvGraphicFramePr>
          <p:nvPr/>
        </p:nvGraphicFramePr>
        <p:xfrm>
          <a:off x="611188" y="549275"/>
          <a:ext cx="7945437" cy="1751839"/>
        </p:xfrm>
        <a:graphic>
          <a:graphicData uri="http://schemas.openxmlformats.org/drawingml/2006/table">
            <a:tbl>
              <a:tblPr/>
              <a:tblGrid>
                <a:gridCol w="2897187"/>
                <a:gridCol w="3079750"/>
                <a:gridCol w="1968500"/>
              </a:tblGrid>
              <a:tr h="5810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cs typeface="Arial" charset="0"/>
                        </a:rPr>
                        <a:t>Catégorie proposée</a:t>
                      </a:r>
                    </a:p>
                  </a:txBody>
                  <a:tcPr horzOverflow="overflow">
                    <a:lnL cap="flat">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cs typeface="Arial" charset="0"/>
                        </a:rPr>
                        <a:t>Terminologie alternative</a:t>
                      </a:r>
                    </a:p>
                  </a:txBody>
                  <a:tcPr horzOverflow="overflow">
                    <a:lnL>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cs typeface="Arial" charset="0"/>
                        </a:rPr>
                        <a:t>Risque de cancer</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579438">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sz="1600" b="1" i="0" u="none" strike="noStrike" cap="none" normalizeH="0" baseline="0" smtClean="0">
                          <a:ln>
                            <a:noFill/>
                          </a:ln>
                          <a:solidFill>
                            <a:schemeClr val="tx1"/>
                          </a:solidFill>
                          <a:effectLst/>
                          <a:latin typeface="Arial" charset="0"/>
                          <a:cs typeface="Arial" charset="0"/>
                        </a:rPr>
                        <a:t> Suspect de malignité</a:t>
                      </a: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solidFill>
                      <a:srgbClr val="DDC1D8"/>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solidFill>
                      <a:srgbClr val="DDC1D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cs typeface="Arial" charset="0"/>
                        </a:rPr>
                        <a:t>60-75%</a:t>
                      </a: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solidFill>
                      <a:srgbClr val="DDC1D8"/>
                    </a:solidFill>
                  </a:tcPr>
                </a:tc>
              </a:tr>
              <a:tr h="544513">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sz="1600" b="1" i="0" u="none" strike="noStrike" cap="none" normalizeH="0" baseline="0" smtClean="0">
                          <a:ln>
                            <a:noFill/>
                          </a:ln>
                          <a:solidFill>
                            <a:schemeClr val="tx1"/>
                          </a:solidFill>
                          <a:effectLst/>
                          <a:latin typeface="Arial" charset="0"/>
                          <a:cs typeface="Arial" charset="0"/>
                        </a:rPr>
                        <a:t> Malin</a:t>
                      </a: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rgbClr val="DDC1D8"/>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rgbClr val="DDC1D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cs typeface="Arial" charset="0"/>
                        </a:rPr>
                        <a:t>97-99%</a:t>
                      </a: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solidFill>
                      <a:srgbClr val="DDC1D8"/>
                    </a:solidFill>
                  </a:tcPr>
                </a:tc>
              </a:tr>
            </a:tbl>
          </a:graphicData>
        </a:graphic>
      </p:graphicFrame>
      <p:sp>
        <p:nvSpPr>
          <p:cNvPr id="73747" name="ZoneTexte 4"/>
          <p:cNvSpPr txBox="1">
            <a:spLocks noChangeArrowheads="1"/>
          </p:cNvSpPr>
          <p:nvPr/>
        </p:nvSpPr>
        <p:spPr bwMode="auto">
          <a:xfrm>
            <a:off x="1738313" y="2919413"/>
            <a:ext cx="5786437" cy="2282825"/>
          </a:xfrm>
          <a:prstGeom prst="rect">
            <a:avLst/>
          </a:prstGeom>
          <a:noFill/>
          <a:ln w="9525">
            <a:noFill/>
            <a:miter lim="800000"/>
            <a:headEnd/>
            <a:tailEnd/>
          </a:ln>
        </p:spPr>
        <p:txBody>
          <a:bodyPr>
            <a:spAutoFit/>
          </a:bodyPr>
          <a:lstStyle/>
          <a:p>
            <a:pPr algn="ctr">
              <a:buFont typeface="Wingdings" pitchFamily="1" charset="2"/>
              <a:buChar char="ü"/>
            </a:pPr>
            <a:r>
              <a:rPr lang="fr-FR" sz="2400" b="1">
                <a:cs typeface="Arial" charset="0"/>
              </a:rPr>
              <a:t>Cancer papillaire</a:t>
            </a:r>
          </a:p>
          <a:p>
            <a:pPr algn="ctr">
              <a:buFont typeface="Wingdings" pitchFamily="1" charset="2"/>
              <a:buChar char="ü"/>
            </a:pPr>
            <a:r>
              <a:rPr lang="fr-FR" sz="2400" b="1">
                <a:cs typeface="Arial" charset="0"/>
              </a:rPr>
              <a:t>Cancer médullaire</a:t>
            </a:r>
          </a:p>
          <a:p>
            <a:pPr algn="ctr">
              <a:buFont typeface="Wingdings" pitchFamily="1" charset="2"/>
              <a:buChar char="ü"/>
            </a:pPr>
            <a:r>
              <a:rPr lang="fr-FR" sz="2400" b="1">
                <a:cs typeface="Arial" charset="0"/>
              </a:rPr>
              <a:t>Cancer anaplasique </a:t>
            </a:r>
          </a:p>
          <a:p>
            <a:pPr algn="ctr">
              <a:buFont typeface="Wingdings" pitchFamily="1" charset="2"/>
              <a:buNone/>
            </a:pPr>
            <a:endParaRPr lang="fr-FR" sz="2400" b="1">
              <a:cs typeface="Arial" charset="0"/>
            </a:endParaRPr>
          </a:p>
          <a:p>
            <a:pPr algn="ctr">
              <a:buFont typeface="Wingdings" pitchFamily="1" charset="2"/>
              <a:buChar char="ü"/>
            </a:pPr>
            <a:r>
              <a:rPr lang="fr-FR" sz="2400" b="1">
                <a:solidFill>
                  <a:schemeClr val="accent2"/>
                </a:solidFill>
                <a:cs typeface="Arial" charset="0"/>
              </a:rPr>
              <a:t>Métastase thyroïdienne</a:t>
            </a:r>
          </a:p>
          <a:p>
            <a:pPr algn="ctr">
              <a:buFont typeface="Wingdings" pitchFamily="1" charset="2"/>
              <a:buNone/>
            </a:pPr>
            <a:r>
              <a:rPr lang="fr-FR" sz="2400" b="1">
                <a:cs typeface="Arial" charset="0"/>
              </a:rPr>
              <a:t>Lymphome</a:t>
            </a:r>
          </a:p>
        </p:txBody>
      </p:sp>
      <p:sp>
        <p:nvSpPr>
          <p:cNvPr id="73748" name="AutoShape 20"/>
          <p:cNvSpPr>
            <a:spLocks noChangeArrowheads="1"/>
          </p:cNvSpPr>
          <p:nvPr/>
        </p:nvSpPr>
        <p:spPr bwMode="auto">
          <a:xfrm>
            <a:off x="1979613" y="4437063"/>
            <a:ext cx="576262" cy="482600"/>
          </a:xfrm>
          <a:prstGeom prst="star5">
            <a:avLst/>
          </a:prstGeom>
          <a:solidFill>
            <a:srgbClr val="FFFF00"/>
          </a:solidFill>
          <a:ln w="9525">
            <a:solidFill>
              <a:schemeClr val="tx1"/>
            </a:solidFill>
            <a:miter lim="800000"/>
            <a:headEnd/>
            <a:tailEnd/>
          </a:ln>
          <a:effectLst/>
        </p:spPr>
        <p:txBody>
          <a:bodyPr wrap="none" anchor="ctr"/>
          <a:lstStyle/>
          <a:p>
            <a:endParaRPr lang="fr-F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type="body" idx="1"/>
          </p:nvPr>
        </p:nvSpPr>
        <p:spPr/>
        <p:txBody>
          <a:bodyPr/>
          <a:lstStyle/>
          <a:p>
            <a:r>
              <a:rPr lang="fr-FR"/>
              <a:t>Contexte connu de cancer primitif</a:t>
            </a:r>
          </a:p>
          <a:p>
            <a:r>
              <a:rPr lang="fr-FR"/>
              <a:t>Cytologie inhabituelle pour une tumeur primitive de la thyroïde</a:t>
            </a:r>
          </a:p>
          <a:p>
            <a:r>
              <a:rPr lang="fr-FR"/>
              <a:t>Carcinome d’origine rénale, mammaire, colique</a:t>
            </a:r>
          </a:p>
          <a:p>
            <a:r>
              <a:rPr lang="fr-FR"/>
              <a:t>Mélanome malin</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nvPr>
        </p:nvGraphicFramePr>
        <p:xfrm>
          <a:off x="457200" y="774700"/>
          <a:ext cx="8229600" cy="1010920"/>
        </p:xfrm>
        <a:graphic>
          <a:graphicData uri="http://schemas.openxmlformats.org/drawingml/2006/table">
            <a:tbl>
              <a:tblPr firstRow="1" bandRow="1">
                <a:tableStyleId>{5DA37D80-6434-44D0-A028-1B22A696006F}</a:tableStyleId>
              </a:tblPr>
              <a:tblGrid>
                <a:gridCol w="2743200"/>
                <a:gridCol w="3657616"/>
                <a:gridCol w="1828784"/>
              </a:tblGrid>
              <a:tr h="370840">
                <a:tc>
                  <a:txBody>
                    <a:bodyPr/>
                    <a:lstStyle/>
                    <a:p>
                      <a:r>
                        <a:rPr lang="fr-FR" dirty="0" smtClean="0"/>
                        <a:t>Catégorie proposée</a:t>
                      </a:r>
                      <a:endParaRPr lang="fr-FR" b="1" dirty="0"/>
                    </a:p>
                  </a:txBody>
                  <a:tcPr/>
                </a:tc>
                <a:tc>
                  <a:txBody>
                    <a:bodyPr/>
                    <a:lstStyle/>
                    <a:p>
                      <a:r>
                        <a:rPr lang="fr-FR" dirty="0" smtClean="0"/>
                        <a:t>Terminologie alternative</a:t>
                      </a:r>
                      <a:endParaRPr lang="fr-FR" b="1" dirty="0"/>
                    </a:p>
                  </a:txBody>
                  <a:tcPr/>
                </a:tc>
                <a:tc>
                  <a:txBody>
                    <a:bodyPr/>
                    <a:lstStyle/>
                    <a:p>
                      <a:pPr algn="ctr"/>
                      <a:r>
                        <a:rPr lang="fr-FR" dirty="0" smtClean="0"/>
                        <a:t>Risque de cancer</a:t>
                      </a:r>
                      <a:endParaRPr lang="fr-FR" b="1" dirty="0"/>
                    </a:p>
                  </a:txBody>
                  <a:tcPr/>
                </a:tc>
              </a:tr>
              <a:tr h="370840">
                <a:tc>
                  <a:txBody>
                    <a:bodyPr/>
                    <a:lstStyle/>
                    <a:p>
                      <a:r>
                        <a:rPr lang="fr-FR" dirty="0" smtClean="0"/>
                        <a:t>2- lésion folliculaire de signification indéterminée</a:t>
                      </a:r>
                      <a:endParaRPr lang="fr-FR" b="1" dirty="0"/>
                    </a:p>
                  </a:txBody>
                  <a:tcPr/>
                </a:tc>
                <a:tc>
                  <a:txBody>
                    <a:bodyPr/>
                    <a:lstStyle/>
                    <a:p>
                      <a:r>
                        <a:rPr lang="fr-FR" dirty="0" smtClean="0"/>
                        <a:t>Irrégularités </a:t>
                      </a:r>
                      <a:r>
                        <a:rPr lang="fr-FR" dirty="0" err="1" smtClean="0"/>
                        <a:t>cytonucléaires</a:t>
                      </a:r>
                      <a:r>
                        <a:rPr lang="fr-FR" dirty="0" smtClean="0"/>
                        <a:t> de signification indéterminée</a:t>
                      </a:r>
                      <a:endParaRPr lang="fr-FR" b="1" dirty="0"/>
                    </a:p>
                  </a:txBody>
                  <a:tcPr/>
                </a:tc>
                <a:tc>
                  <a:txBody>
                    <a:bodyPr/>
                    <a:lstStyle/>
                    <a:p>
                      <a:pPr algn="ctr"/>
                      <a:r>
                        <a:rPr lang="fr-FR" dirty="0" smtClean="0"/>
                        <a:t>5-15%</a:t>
                      </a:r>
                      <a:endParaRPr lang="fr-FR" b="1" dirty="0"/>
                    </a:p>
                  </a:txBody>
                  <a:tcPr/>
                </a:tc>
              </a:tr>
            </a:tbl>
          </a:graphicData>
        </a:graphic>
      </p:graphicFrame>
      <p:sp>
        <p:nvSpPr>
          <p:cNvPr id="35855" name="ZoneTexte 4"/>
          <p:cNvSpPr txBox="1">
            <a:spLocks noChangeArrowheads="1"/>
          </p:cNvSpPr>
          <p:nvPr/>
        </p:nvSpPr>
        <p:spPr bwMode="auto">
          <a:xfrm>
            <a:off x="642938" y="2286000"/>
            <a:ext cx="8072437" cy="1938338"/>
          </a:xfrm>
          <a:prstGeom prst="rect">
            <a:avLst/>
          </a:prstGeom>
          <a:noFill/>
          <a:ln w="9525">
            <a:noFill/>
            <a:miter lim="800000"/>
            <a:headEnd/>
            <a:tailEnd/>
          </a:ln>
        </p:spPr>
        <p:txBody>
          <a:bodyPr>
            <a:spAutoFit/>
          </a:bodyPr>
          <a:lstStyle/>
          <a:p>
            <a:r>
              <a:rPr lang="fr-FR" sz="2400" b="1">
                <a:cs typeface="Arial" charset="0"/>
              </a:rPr>
              <a:t>Catégorie hétérogène:</a:t>
            </a:r>
          </a:p>
          <a:p>
            <a:pPr lvl="1">
              <a:buFont typeface="Wingdings" pitchFamily="2" charset="2"/>
              <a:buChar char="ü"/>
            </a:pPr>
            <a:r>
              <a:rPr lang="fr-FR" sz="2400" b="1">
                <a:cs typeface="Arial" charset="0"/>
              </a:rPr>
              <a:t> Irrégularités cytonucléaires dont on ne peut pas préciser l’origine dystrophique ou tumorale</a:t>
            </a:r>
          </a:p>
          <a:p>
            <a:pPr lvl="1">
              <a:buFont typeface="Wingdings" pitchFamily="2" charset="2"/>
              <a:buChar char="ü"/>
            </a:pPr>
            <a:r>
              <a:rPr lang="fr-FR" sz="2400" b="1">
                <a:cs typeface="Arial" charset="0"/>
              </a:rPr>
              <a:t> Faible cellularité, caractère hématique, mauvaise préservation cellulaire</a:t>
            </a:r>
          </a:p>
        </p:txBody>
      </p:sp>
      <p:sp>
        <p:nvSpPr>
          <p:cNvPr id="6" name="ZoneTexte 5"/>
          <p:cNvSpPr txBox="1"/>
          <p:nvPr/>
        </p:nvSpPr>
        <p:spPr>
          <a:xfrm>
            <a:off x="1685925" y="4987925"/>
            <a:ext cx="5857875" cy="369888"/>
          </a:xfrm>
          <a:prstGeom prst="rect">
            <a:avLst/>
          </a:prstGeom>
          <a:solidFill>
            <a:schemeClr val="accent2">
              <a:lumMod val="60000"/>
              <a:lumOff val="40000"/>
            </a:schemeClr>
          </a:solidFill>
        </p:spPr>
        <p:txBody>
          <a:bodyPr>
            <a:spAutoFit/>
          </a:bodyPr>
          <a:lstStyle/>
          <a:p>
            <a:pPr algn="ctr" fontAlgn="auto">
              <a:spcBef>
                <a:spcPts val="0"/>
              </a:spcBef>
              <a:spcAft>
                <a:spcPts val="0"/>
              </a:spcAft>
              <a:defRPr/>
            </a:pPr>
            <a:r>
              <a:rPr lang="fr-FR" dirty="0">
                <a:latin typeface="+mn-lt"/>
              </a:rPr>
              <a:t>Surveillance clinique, radiologique et </a:t>
            </a:r>
            <a:r>
              <a:rPr lang="fr-FR" dirty="0" err="1">
                <a:latin typeface="+mn-lt"/>
              </a:rPr>
              <a:t>cytoponction</a:t>
            </a:r>
            <a:endParaRPr lang="fr-FR" dirty="0">
              <a:latin typeface="+mn-l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Grp="1" noChangeAspect="1" noChangeArrowheads="1"/>
          </p:cNvPicPr>
          <p:nvPr>
            <p:ph idx="4294967295"/>
          </p:nvPr>
        </p:nvPicPr>
        <p:blipFill>
          <a:blip r:embed="rId3" cstate="print"/>
          <a:srcRect/>
          <a:stretch>
            <a:fillRect/>
          </a:stretch>
        </p:blipFill>
        <p:spPr>
          <a:xfrm>
            <a:off x="714375" y="1117600"/>
            <a:ext cx="3367088" cy="2428875"/>
          </a:xfrm>
          <a:ln/>
        </p:spPr>
      </p:pic>
      <p:pic>
        <p:nvPicPr>
          <p:cNvPr id="28676" name="Picture 2"/>
          <p:cNvPicPr>
            <a:picLocks noChangeAspect="1" noChangeArrowheads="1"/>
          </p:cNvPicPr>
          <p:nvPr/>
        </p:nvPicPr>
        <p:blipFill>
          <a:blip r:embed="rId4" cstate="print"/>
          <a:srcRect/>
          <a:stretch>
            <a:fillRect/>
          </a:stretch>
        </p:blipFill>
        <p:spPr bwMode="auto">
          <a:xfrm>
            <a:off x="5357813" y="1117600"/>
            <a:ext cx="3357562" cy="2428875"/>
          </a:xfrm>
          <a:prstGeom prst="rect">
            <a:avLst/>
          </a:prstGeom>
          <a:noFill/>
          <a:ln w="9525">
            <a:noFill/>
            <a:miter lim="800000"/>
            <a:headEnd/>
            <a:tailEnd/>
          </a:ln>
        </p:spPr>
      </p:pic>
      <p:pic>
        <p:nvPicPr>
          <p:cNvPr id="28677" name="Picture 2"/>
          <p:cNvPicPr>
            <a:picLocks noChangeAspect="1" noChangeArrowheads="1"/>
          </p:cNvPicPr>
          <p:nvPr/>
        </p:nvPicPr>
        <p:blipFill>
          <a:blip r:embed="rId5" cstate="print"/>
          <a:srcRect/>
          <a:stretch>
            <a:fillRect/>
          </a:stretch>
        </p:blipFill>
        <p:spPr bwMode="auto">
          <a:xfrm>
            <a:off x="714375" y="3760788"/>
            <a:ext cx="3357563" cy="2428875"/>
          </a:xfrm>
          <a:prstGeom prst="rect">
            <a:avLst/>
          </a:prstGeom>
          <a:noFill/>
          <a:ln w="9525">
            <a:noFill/>
            <a:miter lim="800000"/>
            <a:headEnd/>
            <a:tailEnd/>
          </a:ln>
        </p:spPr>
      </p:pic>
      <p:sp>
        <p:nvSpPr>
          <p:cNvPr id="8" name="Flèche droite 7"/>
          <p:cNvSpPr/>
          <p:nvPr/>
        </p:nvSpPr>
        <p:spPr>
          <a:xfrm>
            <a:off x="4429125" y="2189163"/>
            <a:ext cx="642938" cy="357187"/>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 name="Flèche droite 10"/>
          <p:cNvSpPr/>
          <p:nvPr/>
        </p:nvSpPr>
        <p:spPr>
          <a:xfrm>
            <a:off x="4429125" y="4903788"/>
            <a:ext cx="642938" cy="357187"/>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8680" name="ZoneTexte 11"/>
          <p:cNvSpPr txBox="1">
            <a:spLocks noChangeArrowheads="1"/>
          </p:cNvSpPr>
          <p:nvPr/>
        </p:nvSpPr>
        <p:spPr bwMode="auto">
          <a:xfrm>
            <a:off x="3500438" y="1260475"/>
            <a:ext cx="357187" cy="366713"/>
          </a:xfrm>
          <a:prstGeom prst="rect">
            <a:avLst/>
          </a:prstGeom>
          <a:solidFill>
            <a:srgbClr val="FFC000"/>
          </a:solidFill>
          <a:ln w="9525">
            <a:noFill/>
            <a:miter lim="800000"/>
            <a:headEnd/>
            <a:tailEnd/>
          </a:ln>
        </p:spPr>
        <p:txBody>
          <a:bodyPr>
            <a:spAutoFit/>
          </a:bodyPr>
          <a:lstStyle/>
          <a:p>
            <a:pPr algn="ctr"/>
            <a:r>
              <a:rPr lang="fr-FR">
                <a:latin typeface="Calibri" pitchFamily="34" charset="0"/>
              </a:rPr>
              <a:t>1</a:t>
            </a:r>
          </a:p>
        </p:txBody>
      </p:sp>
      <p:sp>
        <p:nvSpPr>
          <p:cNvPr id="28681" name="ZoneTexte 12"/>
          <p:cNvSpPr txBox="1">
            <a:spLocks noChangeArrowheads="1"/>
          </p:cNvSpPr>
          <p:nvPr/>
        </p:nvSpPr>
        <p:spPr bwMode="auto">
          <a:xfrm>
            <a:off x="5500688" y="1260475"/>
            <a:ext cx="357187" cy="366713"/>
          </a:xfrm>
          <a:prstGeom prst="rect">
            <a:avLst/>
          </a:prstGeom>
          <a:solidFill>
            <a:srgbClr val="FFC000"/>
          </a:solidFill>
          <a:ln w="9525">
            <a:noFill/>
            <a:miter lim="800000"/>
            <a:headEnd/>
            <a:tailEnd/>
          </a:ln>
        </p:spPr>
        <p:txBody>
          <a:bodyPr>
            <a:spAutoFit/>
          </a:bodyPr>
          <a:lstStyle/>
          <a:p>
            <a:pPr algn="ctr"/>
            <a:r>
              <a:rPr lang="fr-FR">
                <a:latin typeface="Calibri" pitchFamily="34" charset="0"/>
              </a:rPr>
              <a:t>2</a:t>
            </a:r>
          </a:p>
        </p:txBody>
      </p:sp>
      <p:sp>
        <p:nvSpPr>
          <p:cNvPr id="28682" name="ZoneTexte 13"/>
          <p:cNvSpPr txBox="1">
            <a:spLocks noChangeArrowheads="1"/>
          </p:cNvSpPr>
          <p:nvPr/>
        </p:nvSpPr>
        <p:spPr bwMode="auto">
          <a:xfrm>
            <a:off x="857250" y="3890963"/>
            <a:ext cx="357188" cy="366712"/>
          </a:xfrm>
          <a:prstGeom prst="rect">
            <a:avLst/>
          </a:prstGeom>
          <a:solidFill>
            <a:srgbClr val="FFC000"/>
          </a:solidFill>
          <a:ln w="9525">
            <a:noFill/>
            <a:miter lim="800000"/>
            <a:headEnd/>
            <a:tailEnd/>
          </a:ln>
        </p:spPr>
        <p:txBody>
          <a:bodyPr>
            <a:spAutoFit/>
          </a:bodyPr>
          <a:lstStyle/>
          <a:p>
            <a:pPr algn="ctr"/>
            <a:r>
              <a:rPr lang="fr-FR">
                <a:latin typeface="Calibri" pitchFamily="34" charset="0"/>
              </a:rPr>
              <a:t>3</a:t>
            </a:r>
          </a:p>
        </p:txBody>
      </p:sp>
      <p:pic>
        <p:nvPicPr>
          <p:cNvPr id="28683" name="Image 14" descr="figure 1.JPG"/>
          <p:cNvPicPr>
            <a:picLocks noChangeAspect="1"/>
          </p:cNvPicPr>
          <p:nvPr/>
        </p:nvPicPr>
        <p:blipFill>
          <a:blip r:embed="rId6" cstate="print"/>
          <a:srcRect/>
          <a:stretch>
            <a:fillRect/>
          </a:stretch>
        </p:blipFill>
        <p:spPr bwMode="auto">
          <a:xfrm>
            <a:off x="5362575" y="3760788"/>
            <a:ext cx="3357563" cy="2428875"/>
          </a:xfrm>
          <a:prstGeom prst="rect">
            <a:avLst/>
          </a:prstGeom>
          <a:noFill/>
          <a:ln w="9525">
            <a:noFill/>
            <a:miter lim="800000"/>
            <a:headEnd/>
            <a:tailEnd/>
          </a:ln>
        </p:spPr>
      </p:pic>
      <p:sp>
        <p:nvSpPr>
          <p:cNvPr id="28684" name="ZoneTexte 15"/>
          <p:cNvSpPr txBox="1">
            <a:spLocks noChangeArrowheads="1"/>
          </p:cNvSpPr>
          <p:nvPr/>
        </p:nvSpPr>
        <p:spPr bwMode="auto">
          <a:xfrm>
            <a:off x="5429250" y="3832225"/>
            <a:ext cx="357188" cy="366713"/>
          </a:xfrm>
          <a:prstGeom prst="rect">
            <a:avLst/>
          </a:prstGeom>
          <a:solidFill>
            <a:srgbClr val="FFC000"/>
          </a:solidFill>
          <a:ln w="9525">
            <a:noFill/>
            <a:miter lim="800000"/>
            <a:headEnd/>
            <a:tailEnd/>
          </a:ln>
        </p:spPr>
        <p:txBody>
          <a:bodyPr>
            <a:spAutoFit/>
          </a:bodyPr>
          <a:lstStyle/>
          <a:p>
            <a:pPr algn="ctr"/>
            <a:r>
              <a:rPr lang="fr-FR">
                <a:latin typeface="Calibri" pitchFamily="34" charset="0"/>
              </a:rPr>
              <a:t>4</a:t>
            </a:r>
          </a:p>
        </p:txBody>
      </p:sp>
      <p:cxnSp>
        <p:nvCxnSpPr>
          <p:cNvPr id="18" name="Connecteur droit 17"/>
          <p:cNvCxnSpPr/>
          <p:nvPr/>
        </p:nvCxnSpPr>
        <p:spPr>
          <a:xfrm rot="5400000">
            <a:off x="5643563" y="4546600"/>
            <a:ext cx="1214437" cy="1071563"/>
          </a:xfrm>
          <a:prstGeom prst="line">
            <a:avLst/>
          </a:prstGeom>
          <a:ln>
            <a:solidFill>
              <a:srgbClr val="FF0000"/>
            </a:solidFill>
          </a:ln>
        </p:spPr>
        <p:style>
          <a:lnRef idx="3">
            <a:schemeClr val="accent6"/>
          </a:lnRef>
          <a:fillRef idx="0">
            <a:schemeClr val="accent6"/>
          </a:fillRef>
          <a:effectRef idx="2">
            <a:schemeClr val="accent6"/>
          </a:effectRef>
          <a:fontRef idx="minor">
            <a:schemeClr val="tx1"/>
          </a:fontRef>
        </p:style>
      </p:cxnSp>
      <p:cxnSp>
        <p:nvCxnSpPr>
          <p:cNvPr id="20" name="Connecteur droit 19"/>
          <p:cNvCxnSpPr/>
          <p:nvPr/>
        </p:nvCxnSpPr>
        <p:spPr>
          <a:xfrm rot="16200000" flipH="1">
            <a:off x="5643563" y="4618038"/>
            <a:ext cx="1214437" cy="928687"/>
          </a:xfrm>
          <a:prstGeom prst="line">
            <a:avLst/>
          </a:prstGeom>
          <a:ln>
            <a:solidFill>
              <a:srgbClr val="FF0000"/>
            </a:solidFill>
          </a:ln>
        </p:spPr>
        <p:style>
          <a:lnRef idx="3">
            <a:schemeClr val="accent6"/>
          </a:lnRef>
          <a:fillRef idx="0">
            <a:schemeClr val="accent6"/>
          </a:fillRef>
          <a:effectRef idx="2">
            <a:schemeClr val="accent6"/>
          </a:effectRef>
          <a:fontRef idx="minor">
            <a:schemeClr val="tx1"/>
          </a:fontRef>
        </p:style>
      </p:cxnSp>
      <p:sp>
        <p:nvSpPr>
          <p:cNvPr id="28687" name="ZoneTexte 20"/>
          <p:cNvSpPr txBox="1">
            <a:spLocks noChangeArrowheads="1"/>
          </p:cNvSpPr>
          <p:nvPr/>
        </p:nvSpPr>
        <p:spPr bwMode="auto">
          <a:xfrm>
            <a:off x="395288" y="6302375"/>
            <a:ext cx="1000125" cy="366713"/>
          </a:xfrm>
          <a:prstGeom prst="rect">
            <a:avLst/>
          </a:prstGeom>
          <a:noFill/>
          <a:ln w="9525">
            <a:noFill/>
            <a:miter lim="800000"/>
            <a:headEnd/>
            <a:tailEnd/>
          </a:ln>
        </p:spPr>
        <p:txBody>
          <a:bodyPr>
            <a:spAutoFit/>
          </a:bodyPr>
          <a:lstStyle/>
          <a:p>
            <a:r>
              <a:rPr lang="fr-FR">
                <a:latin typeface="Calibri" pitchFamily="34" charset="0"/>
              </a:rPr>
              <a:t>Royer B</a:t>
            </a:r>
          </a:p>
        </p:txBody>
      </p:sp>
      <p:sp>
        <p:nvSpPr>
          <p:cNvPr id="28688" name="Rectangle 5"/>
          <p:cNvSpPr>
            <a:spLocks noChangeArrowheads="1"/>
          </p:cNvSpPr>
          <p:nvPr/>
        </p:nvSpPr>
        <p:spPr bwMode="auto">
          <a:xfrm>
            <a:off x="685800" y="188913"/>
            <a:ext cx="7772400" cy="503237"/>
          </a:xfrm>
          <a:prstGeom prst="rect">
            <a:avLst/>
          </a:prstGeom>
          <a:noFill/>
          <a:ln w="9525">
            <a:noFill/>
            <a:miter lim="800000"/>
            <a:headEnd/>
            <a:tailEnd/>
          </a:ln>
          <a:effectLst/>
        </p:spPr>
        <p:txBody>
          <a:bodyPr anchor="ctr"/>
          <a:lstStyle/>
          <a:p>
            <a:pPr algn="ctr"/>
            <a:r>
              <a:rPr lang="fr-FR" sz="4400" b="1">
                <a:solidFill>
                  <a:schemeClr val="accent2"/>
                </a:solidFill>
              </a:rPr>
              <a:t>I – Etalements directs</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Espace réservé du contenu 2"/>
          <p:cNvSpPr>
            <a:spLocks noGrp="1"/>
          </p:cNvSpPr>
          <p:nvPr>
            <p:ph idx="1"/>
          </p:nvPr>
        </p:nvSpPr>
        <p:spPr>
          <a:xfrm>
            <a:off x="457200" y="1857375"/>
            <a:ext cx="8229600" cy="3643313"/>
          </a:xfrm>
        </p:spPr>
        <p:txBody>
          <a:bodyPr/>
          <a:lstStyle/>
          <a:p>
            <a:r>
              <a:rPr lang="fr-FR" sz="2000" b="1" dirty="0" smtClean="0">
                <a:latin typeface="Arial" charset="0"/>
                <a:cs typeface="Arial" charset="0"/>
              </a:rPr>
              <a:t>Quelle est la meilleure technique pour une </a:t>
            </a:r>
            <a:r>
              <a:rPr lang="fr-FR" sz="2000" b="1" dirty="0" err="1" smtClean="0">
                <a:latin typeface="Arial" charset="0"/>
                <a:cs typeface="Arial" charset="0"/>
              </a:rPr>
              <a:t>cytoponction</a:t>
            </a:r>
            <a:r>
              <a:rPr lang="fr-FR" sz="2000" b="1" dirty="0" smtClean="0">
                <a:latin typeface="Arial" charset="0"/>
                <a:cs typeface="Arial" charset="0"/>
              </a:rPr>
              <a:t> à l’aiguille fine performante ?</a:t>
            </a:r>
          </a:p>
          <a:p>
            <a:r>
              <a:rPr lang="fr-FR" sz="2000" b="1" dirty="0" smtClean="0">
                <a:latin typeface="Arial" charset="0"/>
                <a:cs typeface="Arial" charset="0"/>
              </a:rPr>
              <a:t>Quelle est la meilleure méthode de préparation du matériel cellulaire?</a:t>
            </a:r>
          </a:p>
          <a:p>
            <a:r>
              <a:rPr lang="fr-FR" sz="2000" b="1" dirty="0" smtClean="0">
                <a:latin typeface="Arial" charset="0"/>
                <a:cs typeface="Arial" charset="0"/>
              </a:rPr>
              <a:t>Comment juge-t-on du caractère contributif d’un prélèvement ?</a:t>
            </a:r>
          </a:p>
          <a:p>
            <a:r>
              <a:rPr lang="fr-FR" sz="2000" b="1" dirty="0" smtClean="0">
                <a:latin typeface="Arial" charset="0"/>
                <a:cs typeface="Arial" charset="0"/>
              </a:rPr>
              <a:t>Quelle terminologie utiliser ?</a:t>
            </a:r>
          </a:p>
          <a:p>
            <a:r>
              <a:rPr lang="fr-FR" sz="2800" b="1" dirty="0" smtClean="0">
                <a:solidFill>
                  <a:srgbClr val="C00000"/>
                </a:solidFill>
                <a:latin typeface="Arial" charset="0"/>
                <a:cs typeface="Arial" charset="0"/>
              </a:rPr>
              <a:t>Quels sont les apports d’une technique complémentaire d’immunohistochimie ?</a:t>
            </a:r>
          </a:p>
          <a:p>
            <a:pPr marL="0" indent="0">
              <a:buNone/>
            </a:pPr>
            <a:endParaRPr lang="fr-FR" sz="2800" b="1" dirty="0" smtClean="0">
              <a:latin typeface="Arial" charset="0"/>
              <a:cs typeface="Arial" charset="0"/>
            </a:endParaRPr>
          </a:p>
          <a:p>
            <a:endParaRPr lang="fr-FR" sz="2800" b="1" dirty="0" smtClean="0">
              <a:latin typeface="Arial" charset="0"/>
              <a:cs typeface="Arial" charset="0"/>
            </a:endParaRPr>
          </a:p>
          <a:p>
            <a:endParaRPr lang="fr-FR" sz="2800" b="1" dirty="0" smtClean="0">
              <a:latin typeface="Arial" charset="0"/>
              <a:cs typeface="Arial" charset="0"/>
            </a:endParaRPr>
          </a:p>
          <a:p>
            <a:endParaRPr lang="fr-FR" sz="2800" b="1" dirty="0" smtClean="0">
              <a:latin typeface="Arial" charset="0"/>
              <a:cs typeface="Arial" charset="0"/>
            </a:endParaRPr>
          </a:p>
          <a:p>
            <a:endParaRPr lang="fr-FR" sz="2800" b="1" dirty="0" smtClean="0">
              <a:latin typeface="Arial" charset="0"/>
              <a:cs typeface="Arial" charset="0"/>
            </a:endParaRPr>
          </a:p>
          <a:p>
            <a:endParaRPr lang="fr-FR" sz="2800" dirty="0" smtClean="0"/>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re 1"/>
          <p:cNvSpPr>
            <a:spLocks noGrp="1"/>
          </p:cNvSpPr>
          <p:nvPr>
            <p:ph type="title"/>
          </p:nvPr>
        </p:nvSpPr>
        <p:spPr/>
        <p:txBody>
          <a:bodyPr/>
          <a:lstStyle/>
          <a:p>
            <a:r>
              <a:rPr lang="fr-FR" b="1" smtClean="0">
                <a:solidFill>
                  <a:srgbClr val="002060"/>
                </a:solidFill>
                <a:latin typeface="Arial" charset="0"/>
                <a:cs typeface="Arial" charset="0"/>
              </a:rPr>
              <a:t>Immunocytochimie</a:t>
            </a:r>
          </a:p>
        </p:txBody>
      </p:sp>
      <p:sp>
        <p:nvSpPr>
          <p:cNvPr id="3" name="Espace réservé du contenu 2"/>
          <p:cNvSpPr>
            <a:spLocks noGrp="1"/>
          </p:cNvSpPr>
          <p:nvPr>
            <p:ph idx="1"/>
          </p:nvPr>
        </p:nvSpPr>
        <p:spPr/>
        <p:txBody>
          <a:bodyPr rtlCol="0">
            <a:normAutofit fontScale="70000" lnSpcReduction="20000"/>
          </a:bodyPr>
          <a:lstStyle/>
          <a:p>
            <a:pPr fontAlgn="auto">
              <a:spcAft>
                <a:spcPts val="0"/>
              </a:spcAft>
              <a:buFont typeface="Arial" pitchFamily="34" charset="0"/>
              <a:buChar char="•"/>
              <a:defRPr/>
            </a:pPr>
            <a:r>
              <a:rPr lang="fr-FR" b="1" dirty="0" smtClean="0">
                <a:latin typeface="Arial" pitchFamily="34" charset="0"/>
                <a:cs typeface="Arial" pitchFamily="34" charset="0"/>
              </a:rPr>
              <a:t>Contraintes techniques</a:t>
            </a:r>
          </a:p>
          <a:p>
            <a:pPr lvl="1" fontAlgn="auto">
              <a:spcAft>
                <a:spcPts val="0"/>
              </a:spcAft>
              <a:buFont typeface="Wingdings" pitchFamily="2" charset="2"/>
              <a:buChar char="ü"/>
              <a:defRPr/>
            </a:pPr>
            <a:r>
              <a:rPr lang="fr-FR" b="1" dirty="0" smtClean="0">
                <a:latin typeface="Arial" pitchFamily="34" charset="0"/>
                <a:cs typeface="Arial" pitchFamily="34" charset="0"/>
              </a:rPr>
              <a:t> spécificité, fiabilité  de l’interprétation sur culot cellulaire inclus en paraffine (rinçage d’aiguille)</a:t>
            </a:r>
          </a:p>
          <a:p>
            <a:pPr lvl="1" fontAlgn="auto">
              <a:spcAft>
                <a:spcPts val="0"/>
              </a:spcAft>
              <a:buFont typeface="Wingdings" pitchFamily="2" charset="2"/>
              <a:buChar char="ü"/>
              <a:defRPr/>
            </a:pPr>
            <a:r>
              <a:rPr lang="fr-FR" b="1" dirty="0" smtClean="0">
                <a:latin typeface="Arial" pitchFamily="34" charset="0"/>
                <a:cs typeface="Arial" pitchFamily="34" charset="0"/>
              </a:rPr>
              <a:t>Faible nombre de cellules</a:t>
            </a:r>
          </a:p>
          <a:p>
            <a:pPr lvl="1" fontAlgn="auto">
              <a:spcAft>
                <a:spcPts val="0"/>
              </a:spcAft>
              <a:buFont typeface="Arial" pitchFamily="34" charset="0"/>
              <a:buNone/>
              <a:defRPr/>
            </a:pPr>
            <a:r>
              <a:rPr lang="fr-FR" b="1" dirty="0" smtClean="0">
                <a:latin typeface="Arial" pitchFamily="34" charset="0"/>
                <a:cs typeface="Arial" pitchFamily="34" charset="0"/>
              </a:rPr>
              <a:t>			Faible nombre d’anticorps</a:t>
            </a:r>
          </a:p>
          <a:p>
            <a:pPr fontAlgn="auto">
              <a:spcAft>
                <a:spcPts val="0"/>
              </a:spcAft>
              <a:buFont typeface="Arial" pitchFamily="34" charset="0"/>
              <a:buChar char="•"/>
              <a:defRPr/>
            </a:pPr>
            <a:r>
              <a:rPr lang="fr-FR" b="1" dirty="0" smtClean="0">
                <a:latin typeface="Arial" pitchFamily="34" charset="0"/>
                <a:cs typeface="Arial" pitchFamily="34" charset="0"/>
              </a:rPr>
              <a:t>Indications </a:t>
            </a:r>
          </a:p>
          <a:p>
            <a:pPr lvl="1" fontAlgn="auto">
              <a:spcAft>
                <a:spcPts val="0"/>
              </a:spcAft>
              <a:buFont typeface="Wingdings" pitchFamily="2" charset="2"/>
              <a:buChar char="ü"/>
              <a:defRPr/>
            </a:pPr>
            <a:r>
              <a:rPr lang="fr-FR" b="1" dirty="0" smtClean="0">
                <a:latin typeface="Arial" pitchFamily="34" charset="0"/>
                <a:cs typeface="Arial" pitchFamily="34" charset="0"/>
              </a:rPr>
              <a:t>Carcinome médullaire </a:t>
            </a:r>
          </a:p>
          <a:p>
            <a:pPr lvl="2" fontAlgn="auto">
              <a:spcAft>
                <a:spcPts val="0"/>
              </a:spcAft>
              <a:buFont typeface="Arial" pitchFamily="34" charset="0"/>
              <a:buNone/>
              <a:defRPr/>
            </a:pPr>
            <a:r>
              <a:rPr lang="fr-FR" b="1" dirty="0" smtClean="0">
                <a:latin typeface="Arial" pitchFamily="34" charset="0"/>
                <a:cs typeface="Arial" pitchFamily="34" charset="0"/>
              </a:rPr>
              <a:t>(calcitonine, </a:t>
            </a:r>
            <a:r>
              <a:rPr lang="fr-FR" b="1" dirty="0" err="1" smtClean="0">
                <a:latin typeface="Arial" pitchFamily="34" charset="0"/>
                <a:cs typeface="Arial" pitchFamily="34" charset="0"/>
              </a:rPr>
              <a:t>chromogranine</a:t>
            </a:r>
            <a:r>
              <a:rPr lang="fr-FR" b="1" dirty="0" smtClean="0">
                <a:latin typeface="Arial" pitchFamily="34" charset="0"/>
                <a:cs typeface="Arial" pitchFamily="34" charset="0"/>
              </a:rPr>
              <a:t>, ACE, thyroglobuline)</a:t>
            </a:r>
          </a:p>
          <a:p>
            <a:pPr lvl="1" fontAlgn="auto">
              <a:spcAft>
                <a:spcPts val="0"/>
              </a:spcAft>
              <a:buFont typeface="Wingdings" pitchFamily="2" charset="2"/>
              <a:buChar char="ü"/>
              <a:defRPr/>
            </a:pPr>
            <a:r>
              <a:rPr lang="fr-FR" b="1" dirty="0" smtClean="0">
                <a:latin typeface="Arial" pitchFamily="34" charset="0"/>
                <a:cs typeface="Arial" pitchFamily="34" charset="0"/>
              </a:rPr>
              <a:t>Tumeur parathyroïdienne </a:t>
            </a:r>
          </a:p>
          <a:p>
            <a:pPr lvl="2" fontAlgn="auto">
              <a:spcAft>
                <a:spcPts val="0"/>
              </a:spcAft>
              <a:buFont typeface="Arial" pitchFamily="34" charset="0"/>
              <a:buNone/>
              <a:defRPr/>
            </a:pPr>
            <a:r>
              <a:rPr lang="fr-FR" b="1" dirty="0" smtClean="0">
                <a:latin typeface="Arial" pitchFamily="34" charset="0"/>
                <a:cs typeface="Arial" pitchFamily="34" charset="0"/>
              </a:rPr>
              <a:t>(parathormone, </a:t>
            </a:r>
            <a:r>
              <a:rPr lang="fr-FR" b="1" dirty="0" err="1" smtClean="0">
                <a:latin typeface="Arial" pitchFamily="34" charset="0"/>
                <a:cs typeface="Arial" pitchFamily="34" charset="0"/>
              </a:rPr>
              <a:t>chromogranine</a:t>
            </a:r>
            <a:r>
              <a:rPr lang="fr-FR" b="1" dirty="0" smtClean="0">
                <a:latin typeface="Arial" pitchFamily="34" charset="0"/>
                <a:cs typeface="Arial" pitchFamily="34" charset="0"/>
              </a:rPr>
              <a:t>, TTF-1)</a:t>
            </a:r>
          </a:p>
          <a:p>
            <a:pPr lvl="1" fontAlgn="auto">
              <a:spcAft>
                <a:spcPts val="0"/>
              </a:spcAft>
              <a:buFont typeface="Wingdings" pitchFamily="2" charset="2"/>
              <a:buChar char="ü"/>
              <a:defRPr/>
            </a:pPr>
            <a:r>
              <a:rPr lang="fr-FR" b="1" dirty="0" smtClean="0">
                <a:latin typeface="Arial" pitchFamily="34" charset="0"/>
                <a:cs typeface="Arial" pitchFamily="34" charset="0"/>
              </a:rPr>
              <a:t>Diagnostic différentiel lymphome versus cancer </a:t>
            </a:r>
            <a:r>
              <a:rPr lang="fr-FR" b="1" dirty="0" err="1" smtClean="0">
                <a:latin typeface="Arial" pitchFamily="34" charset="0"/>
                <a:cs typeface="Arial" pitchFamily="34" charset="0"/>
              </a:rPr>
              <a:t>anaplasique</a:t>
            </a:r>
            <a:r>
              <a:rPr lang="fr-FR" b="1" dirty="0" smtClean="0">
                <a:latin typeface="Arial" pitchFamily="34" charset="0"/>
                <a:cs typeface="Arial" pitchFamily="34" charset="0"/>
              </a:rPr>
              <a:t> </a:t>
            </a:r>
          </a:p>
          <a:p>
            <a:pPr lvl="2" fontAlgn="auto">
              <a:spcAft>
                <a:spcPts val="0"/>
              </a:spcAft>
              <a:buFont typeface="Arial" pitchFamily="34" charset="0"/>
              <a:buNone/>
              <a:defRPr/>
            </a:pPr>
            <a:r>
              <a:rPr lang="fr-FR" b="1" dirty="0" smtClean="0">
                <a:latin typeface="Arial" pitchFamily="34" charset="0"/>
                <a:cs typeface="Arial" pitchFamily="34" charset="0"/>
              </a:rPr>
              <a:t>(marqueurs lymphoïdes versus épithéliaux)</a:t>
            </a:r>
          </a:p>
          <a:p>
            <a:pPr lvl="1" fontAlgn="auto">
              <a:spcAft>
                <a:spcPts val="0"/>
              </a:spcAft>
              <a:buFont typeface="Wingdings" pitchFamily="2" charset="2"/>
              <a:buChar char="ü"/>
              <a:defRPr/>
            </a:pPr>
            <a:r>
              <a:rPr lang="fr-FR" b="1" dirty="0" smtClean="0">
                <a:latin typeface="Arial" pitchFamily="34" charset="0"/>
                <a:cs typeface="Arial" pitchFamily="34" charset="0"/>
              </a:rPr>
              <a:t>Métastase d’un cancer thyroïdien </a:t>
            </a:r>
          </a:p>
          <a:p>
            <a:pPr lvl="2" fontAlgn="auto">
              <a:spcAft>
                <a:spcPts val="0"/>
              </a:spcAft>
              <a:buFont typeface="Arial" pitchFamily="34" charset="0"/>
              <a:buNone/>
              <a:defRPr/>
            </a:pPr>
            <a:r>
              <a:rPr lang="fr-FR" b="1" dirty="0" smtClean="0">
                <a:latin typeface="Arial" pitchFamily="34" charset="0"/>
                <a:cs typeface="Arial" pitchFamily="34" charset="0"/>
              </a:rPr>
              <a:t>(TTF-1, thyroglobuline, calcitonine)</a:t>
            </a:r>
          </a:p>
          <a:p>
            <a:pPr lvl="1" fontAlgn="auto">
              <a:spcAft>
                <a:spcPts val="0"/>
              </a:spcAft>
              <a:buFont typeface="Arial" pitchFamily="34" charset="0"/>
              <a:buChar char="–"/>
              <a:defRPr/>
            </a:pPr>
            <a:endParaRPr lang="fr-FR" b="1" dirty="0">
              <a:latin typeface="Arial" pitchFamily="34" charset="0"/>
              <a:cs typeface="Arial" pitchFamily="34" charset="0"/>
            </a:endParaRPr>
          </a:p>
        </p:txBody>
      </p:sp>
      <p:sp>
        <p:nvSpPr>
          <p:cNvPr id="4" name="Flèche droite 3"/>
          <p:cNvSpPr/>
          <p:nvPr/>
        </p:nvSpPr>
        <p:spPr>
          <a:xfrm>
            <a:off x="1857375" y="2857500"/>
            <a:ext cx="357188"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 name="Étoile à 5 branches 4"/>
          <p:cNvSpPr/>
          <p:nvPr/>
        </p:nvSpPr>
        <p:spPr>
          <a:xfrm>
            <a:off x="7215188" y="3357563"/>
            <a:ext cx="500062" cy="428625"/>
          </a:xfrm>
          <a:prstGeom prst="star5">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Image 1" descr="C0713746CULOTHES.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Image 1" descr="figure 9.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67586" name="ZoneTexte 2"/>
          <p:cNvSpPr txBox="1">
            <a:spLocks noChangeArrowheads="1"/>
          </p:cNvSpPr>
          <p:nvPr/>
        </p:nvSpPr>
        <p:spPr bwMode="auto">
          <a:xfrm>
            <a:off x="6215063" y="6130925"/>
            <a:ext cx="2428875" cy="369888"/>
          </a:xfrm>
          <a:prstGeom prst="rect">
            <a:avLst/>
          </a:prstGeom>
          <a:solidFill>
            <a:schemeClr val="bg1"/>
          </a:solidFill>
          <a:ln w="9525">
            <a:noFill/>
            <a:miter lim="800000"/>
            <a:headEnd/>
            <a:tailEnd/>
          </a:ln>
        </p:spPr>
        <p:txBody>
          <a:bodyPr>
            <a:spAutoFit/>
          </a:bodyPr>
          <a:lstStyle/>
          <a:p>
            <a:r>
              <a:rPr lang="fr-FR">
                <a:cs typeface="Arial" charset="0"/>
              </a:rPr>
              <a:t>Ac anti-CK AE1-AE3</a:t>
            </a: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Espace réservé du contenu 2"/>
          <p:cNvSpPr>
            <a:spLocks noGrp="1"/>
          </p:cNvSpPr>
          <p:nvPr>
            <p:ph idx="1"/>
          </p:nvPr>
        </p:nvSpPr>
        <p:spPr>
          <a:xfrm>
            <a:off x="468313" y="1628577"/>
            <a:ext cx="8675687" cy="4464719"/>
          </a:xfrm>
        </p:spPr>
        <p:txBody>
          <a:bodyPr/>
          <a:lstStyle/>
          <a:p>
            <a:pPr>
              <a:buFont typeface="Arial" charset="0"/>
              <a:buNone/>
            </a:pPr>
            <a:r>
              <a:rPr lang="fr-FR" b="1" dirty="0" smtClean="0">
                <a:latin typeface="Arial" charset="0"/>
                <a:cs typeface="Arial" charset="0"/>
              </a:rPr>
              <a:t>Indications débattues</a:t>
            </a:r>
          </a:p>
          <a:p>
            <a:pPr lvl="1">
              <a:buFont typeface="Wingdings" pitchFamily="2" charset="2"/>
              <a:buChar char="ü"/>
            </a:pPr>
            <a:r>
              <a:rPr lang="fr-FR" b="1" dirty="0" smtClean="0">
                <a:latin typeface="Arial" charset="0"/>
                <a:cs typeface="Arial" charset="0"/>
              </a:rPr>
              <a:t> Tri parmi les lésions tumorales thyroïdiennes de souche folliculaire</a:t>
            </a:r>
          </a:p>
          <a:p>
            <a:pPr lvl="1">
              <a:buFont typeface="Wingdings" pitchFamily="2" charset="2"/>
              <a:buChar char="ü"/>
            </a:pPr>
            <a:r>
              <a:rPr lang="fr-FR" b="1" dirty="0" smtClean="0">
                <a:latin typeface="Arial" charset="0"/>
                <a:cs typeface="Arial" charset="0"/>
              </a:rPr>
              <a:t>CK19, Hbme-1, </a:t>
            </a:r>
            <a:r>
              <a:rPr lang="fr-FR" b="1" dirty="0" err="1" smtClean="0">
                <a:latin typeface="Arial" charset="0"/>
                <a:cs typeface="Arial" charset="0"/>
              </a:rPr>
              <a:t>galectine</a:t>
            </a:r>
            <a:r>
              <a:rPr lang="fr-FR" b="1" dirty="0" smtClean="0">
                <a:latin typeface="Arial" charset="0"/>
                <a:cs typeface="Arial" charset="0"/>
              </a:rPr>
              <a:t> 3, TPO, DAPIV</a:t>
            </a:r>
          </a:p>
          <a:p>
            <a:pPr lvl="1">
              <a:buFont typeface="Wingdings" pitchFamily="2" charset="2"/>
              <a:buChar char="ü"/>
            </a:pPr>
            <a:r>
              <a:rPr lang="fr-FR" b="1" dirty="0" smtClean="0">
                <a:latin typeface="Arial" charset="0"/>
                <a:cs typeface="Arial" charset="0"/>
              </a:rPr>
              <a:t>Absence de consensus</a:t>
            </a:r>
          </a:p>
          <a:p>
            <a:pPr marL="457200" lvl="1" indent="0">
              <a:buNone/>
            </a:pPr>
            <a:endParaRPr lang="fr-FR" b="1" dirty="0" smtClean="0">
              <a:latin typeface="Arial" charset="0"/>
              <a:cs typeface="Arial" charset="0"/>
            </a:endParaRPr>
          </a:p>
          <a:p>
            <a:pPr>
              <a:buFont typeface="Wingdings" pitchFamily="2" charset="2"/>
              <a:buNone/>
            </a:pPr>
            <a:r>
              <a:rPr lang="fr-FR" b="1" dirty="0" smtClean="0">
                <a:latin typeface="Arial" charset="0"/>
                <a:cs typeface="Arial" charset="0"/>
              </a:rPr>
              <a:t>Cytologie conventionnelle</a:t>
            </a:r>
          </a:p>
          <a:p>
            <a:pPr lvl="2">
              <a:buFont typeface="Wingdings" pitchFamily="2" charset="2"/>
              <a:buChar char="ü"/>
            </a:pPr>
            <a:r>
              <a:rPr lang="fr-FR" b="1" dirty="0" smtClean="0">
                <a:latin typeface="Arial" charset="0"/>
                <a:cs typeface="Arial" charset="0"/>
              </a:rPr>
              <a:t>Sensibilité 97%, spécificité 51%</a:t>
            </a:r>
          </a:p>
          <a:p>
            <a:pPr lvl="2">
              <a:buFont typeface="Wingdings" pitchFamily="2" charset="2"/>
              <a:buChar char="ü"/>
            </a:pPr>
            <a:r>
              <a:rPr lang="fr-FR" altLang="fr-FR" b="1" dirty="0"/>
              <a:t>M </a:t>
            </a:r>
            <a:r>
              <a:rPr lang="fr-FR" altLang="fr-FR" b="1" dirty="0" err="1"/>
              <a:t>Bongiovanni</a:t>
            </a:r>
            <a:r>
              <a:rPr lang="fr-FR" altLang="fr-FR" b="1" dirty="0"/>
              <a:t>. Acta </a:t>
            </a:r>
            <a:r>
              <a:rPr lang="fr-FR" altLang="fr-FR" b="1" dirty="0" err="1"/>
              <a:t>Cytologica</a:t>
            </a:r>
            <a:r>
              <a:rPr lang="fr-FR" altLang="fr-FR" b="1"/>
              <a:t> 2012;56:333-339.</a:t>
            </a:r>
          </a:p>
          <a:p>
            <a:pPr lvl="2">
              <a:buFont typeface="Wingdings" pitchFamily="2" charset="2"/>
              <a:buChar char="ü"/>
            </a:pPr>
            <a:endParaRPr lang="fr-FR" b="1" dirty="0" smtClean="0">
              <a:latin typeface="Arial" charset="0"/>
              <a:cs typeface="Arial" charset="0"/>
            </a:endParaRPr>
          </a:p>
        </p:txBody>
      </p:sp>
      <p:sp>
        <p:nvSpPr>
          <p:cNvPr id="68610" name="Titre 1"/>
          <p:cNvSpPr>
            <a:spLocks noGrp="1"/>
          </p:cNvSpPr>
          <p:nvPr>
            <p:ph type="title"/>
          </p:nvPr>
        </p:nvSpPr>
        <p:spPr>
          <a:xfrm>
            <a:off x="457200" y="274638"/>
            <a:ext cx="8229600" cy="777875"/>
          </a:xfrm>
        </p:spPr>
        <p:txBody>
          <a:bodyPr/>
          <a:lstStyle/>
          <a:p>
            <a:r>
              <a:rPr lang="fr-FR" b="1" smtClean="0">
                <a:solidFill>
                  <a:srgbClr val="002060"/>
                </a:solidFill>
                <a:latin typeface="Arial" charset="0"/>
                <a:cs typeface="Arial" charset="0"/>
              </a:rPr>
              <a:t>Immunocytochimie</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ZoneTexte 4"/>
          <p:cNvSpPr txBox="1">
            <a:spLocks noChangeArrowheads="1"/>
          </p:cNvSpPr>
          <p:nvPr/>
        </p:nvSpPr>
        <p:spPr bwMode="auto">
          <a:xfrm>
            <a:off x="512763" y="5805488"/>
            <a:ext cx="5643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fr-FR" altLang="fr-FR" sz="1200" b="1" dirty="0">
                <a:cs typeface="Arial" panose="020B0604020202020204" pitchFamily="34" charset="0"/>
              </a:rPr>
              <a:t>National Cancer Institute (NCI) Diagnostic </a:t>
            </a:r>
            <a:r>
              <a:rPr lang="fr-FR" altLang="fr-FR" sz="1200" b="1" dirty="0" err="1">
                <a:cs typeface="Arial" panose="020B0604020202020204" pitchFamily="34" charset="0"/>
              </a:rPr>
              <a:t>Cytopathol</a:t>
            </a:r>
            <a:r>
              <a:rPr lang="fr-FR" altLang="fr-FR" sz="1200" b="1" dirty="0">
                <a:cs typeface="Arial" panose="020B0604020202020204" pitchFamily="34" charset="0"/>
              </a:rPr>
              <a:t> </a:t>
            </a:r>
            <a:r>
              <a:rPr lang="fr-FR" altLang="fr-FR" sz="1200" b="1" dirty="0" smtClean="0">
                <a:cs typeface="Arial" panose="020B0604020202020204" pitchFamily="34" charset="0"/>
              </a:rPr>
              <a:t>2008;36</a:t>
            </a:r>
            <a:endParaRPr lang="fr-FR" altLang="fr-FR" sz="1200" b="1" dirty="0">
              <a:cs typeface="Arial" panose="020B0604020202020204" pitchFamily="34" charset="0"/>
            </a:endParaRPr>
          </a:p>
        </p:txBody>
      </p:sp>
      <p:sp>
        <p:nvSpPr>
          <p:cNvPr id="8195" name="Rectangle 3"/>
          <p:cNvSpPr>
            <a:spLocks/>
          </p:cNvSpPr>
          <p:nvPr/>
        </p:nvSpPr>
        <p:spPr bwMode="auto">
          <a:xfrm>
            <a:off x="611188" y="260350"/>
            <a:ext cx="80645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r>
              <a:rPr lang="fr-FR" altLang="fr-FR" sz="2800" b="1">
                <a:solidFill>
                  <a:schemeClr val="accent2"/>
                </a:solidFill>
                <a:cs typeface="Arial" panose="020B0604020202020204" pitchFamily="34" charset="0"/>
              </a:rPr>
              <a:t>Place de l’extempo/ cytologie thyroïdienne</a:t>
            </a:r>
          </a:p>
        </p:txBody>
      </p:sp>
      <p:graphicFrame>
        <p:nvGraphicFramePr>
          <p:cNvPr id="8270" name="Group 78"/>
          <p:cNvGraphicFramePr>
            <a:graphicFrameLocks noGrp="1"/>
          </p:cNvGraphicFramePr>
          <p:nvPr/>
        </p:nvGraphicFramePr>
        <p:xfrm>
          <a:off x="250825" y="1412875"/>
          <a:ext cx="8691563" cy="3944177"/>
        </p:xfrm>
        <a:graphic>
          <a:graphicData uri="http://schemas.openxmlformats.org/drawingml/2006/table">
            <a:tbl>
              <a:tblPr/>
              <a:tblGrid>
                <a:gridCol w="3240088"/>
                <a:gridCol w="2554287"/>
                <a:gridCol w="2897188"/>
              </a:tblGrid>
              <a:tr h="576263">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6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Catégorie proposée</a:t>
                      </a:r>
                    </a:p>
                  </a:txBody>
                  <a:tcPr horzOverflow="overflow">
                    <a:lnL cap="flat">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fr-FR" sz="16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Risque de cancer</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6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Extempo</a:t>
                      </a:r>
                    </a:p>
                  </a:txBody>
                  <a:tcPr horzOverflow="overflow">
                    <a:lnL>
                      <a:noFill/>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496888">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altLang="fr-FR" sz="16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non contributif</a:t>
                      </a:r>
                      <a:endParaRPr kumimoji="0" lang="fr-FR" altLang="fr-FR" sz="16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altLang="fr-FR" sz="16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 à discuter</a:t>
                      </a:r>
                    </a:p>
                  </a:txBody>
                  <a:tcPr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5334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altLang="fr-FR" sz="16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bénin</a:t>
                      </a:r>
                      <a:endParaRPr kumimoji="0" lang="fr-FR" altLang="fr-FR" sz="16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fr-FR" sz="16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moins de 3%</a:t>
                      </a:r>
                      <a:endParaRPr kumimoji="0" lang="fr-FR" altLang="fr-FR" sz="16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altLang="fr-FR" sz="16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 inutile</a:t>
                      </a:r>
                    </a:p>
                  </a:txBody>
                  <a:tcPr horzOverflow="overflow">
                    <a:lnL>
                      <a:noFill/>
                    </a:lnL>
                    <a:lnR cap="flat">
                      <a:noFill/>
                    </a:lnR>
                    <a:lnT>
                      <a:noFill/>
                    </a:lnT>
                    <a:lnB>
                      <a:noFill/>
                    </a:lnB>
                    <a:lnTlToBr>
                      <a:noFill/>
                    </a:lnTlToBr>
                    <a:lnBlToTr>
                      <a:noFill/>
                    </a:lnBlToTr>
                    <a:noFill/>
                  </a:tcPr>
                </a:tc>
              </a:tr>
              <a:tr h="581025">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altLang="fr-FR" sz="16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lésion folliculaire de signification indéterminée</a:t>
                      </a:r>
                      <a:endParaRPr kumimoji="0" lang="fr-FR" altLang="fr-FR" sz="16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fr-FR" sz="16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5-15%</a:t>
                      </a:r>
                      <a:endParaRPr kumimoji="0" lang="fr-FR" altLang="fr-FR" sz="16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altLang="fr-FR" sz="16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intérêt peu évalué</a:t>
                      </a:r>
                    </a:p>
                  </a:txBody>
                  <a:tcPr horzOverflow="overflow">
                    <a:lnL>
                      <a:noFill/>
                    </a:lnL>
                    <a:lnR cap="flat">
                      <a:noFill/>
                    </a:lnR>
                    <a:lnT>
                      <a:noFill/>
                    </a:lnT>
                    <a:lnB>
                      <a:noFill/>
                    </a:lnB>
                    <a:lnTlToBr>
                      <a:noFill/>
                    </a:lnTlToBr>
                    <a:lnBlToTr>
                      <a:noFill/>
                    </a:lnBlToTr>
                    <a:noFill/>
                  </a:tcPr>
                </a:tc>
              </a:tr>
              <a:tr h="581025">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altLang="fr-FR" sz="16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tumeur folliculaire ou tumeur à cellules oxyphiles</a:t>
                      </a:r>
                      <a:endParaRPr kumimoji="0" lang="fr-FR" altLang="fr-FR" sz="16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fr-FR" sz="16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15-30%</a:t>
                      </a:r>
                      <a:endParaRPr kumimoji="0" lang="fr-FR" altLang="fr-FR" sz="16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altLang="fr-FR" sz="16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très peu d’intérêt</a:t>
                      </a:r>
                    </a:p>
                  </a:txBody>
                  <a:tcPr horzOverflow="overflow">
                    <a:lnL>
                      <a:noFill/>
                    </a:lnL>
                    <a:lnR cap="flat">
                      <a:noFill/>
                    </a:lnR>
                    <a:lnT>
                      <a:noFill/>
                    </a:lnT>
                    <a:lnB>
                      <a:noFill/>
                    </a:lnB>
                    <a:lnTlToBr>
                      <a:noFill/>
                    </a:lnTlToBr>
                    <a:lnBlToTr>
                      <a:noFill/>
                    </a:lnBlToTr>
                    <a:noFill/>
                  </a:tcPr>
                </a:tc>
              </a:tr>
              <a:tr h="579438">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altLang="fr-FR" sz="16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tumeur suspecte de malignité</a:t>
                      </a:r>
                      <a:endParaRPr kumimoji="0" lang="fr-FR" altLang="fr-FR" sz="16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cap="flat">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fr-FR" sz="16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60-75%</a:t>
                      </a:r>
                      <a:endParaRPr kumimoji="0" lang="fr-FR" altLang="fr-FR" sz="16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a:noFill/>
                    </a:lnL>
                    <a:lnR>
                      <a:noFill/>
                    </a:lnR>
                    <a:lnT>
                      <a:noFill/>
                    </a:lnT>
                    <a:lnB>
                      <a:noFill/>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altLang="fr-FR" sz="16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intéressant</a:t>
                      </a:r>
                    </a:p>
                  </a:txBody>
                  <a:tcPr horzOverflow="overflow">
                    <a:lnL>
                      <a:noFill/>
                    </a:lnL>
                    <a:lnR cap="flat">
                      <a:noFill/>
                    </a:lnR>
                    <a:lnT>
                      <a:noFill/>
                    </a:lnT>
                    <a:lnB>
                      <a:noFill/>
                    </a:lnB>
                    <a:lnTlToBr>
                      <a:noFill/>
                    </a:lnTlToBr>
                    <a:lnBlToTr>
                      <a:noFill/>
                    </a:lnBlToTr>
                    <a:noFill/>
                  </a:tcPr>
                </a:tc>
              </a:tr>
              <a:tr h="544513">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altLang="fr-FR" sz="16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tumeur maligne</a:t>
                      </a:r>
                      <a:endParaRPr kumimoji="0" lang="fr-FR" altLang="fr-FR" sz="16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fr-FR" sz="16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97-99%</a:t>
                      </a:r>
                      <a:endParaRPr kumimoji="0" lang="fr-FR" altLang="fr-FR" sz="16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altLang="fr-FR" sz="1600" b="1" i="0" u="none" strike="noStrike" cap="none" normalizeH="0" baseline="0" smtClean="0">
                          <a:ln>
                            <a:noFill/>
                          </a:ln>
                          <a:solidFill>
                            <a:schemeClr val="tx1"/>
                          </a:solidFill>
                          <a:effectLst/>
                          <a:latin typeface="Arial" panose="020B0604020202020204" pitchFamily="34" charset="0"/>
                          <a:cs typeface="Arial" panose="020B0604020202020204" pitchFamily="34" charset="0"/>
                        </a:rPr>
                        <a:t>inutile</a:t>
                      </a:r>
                    </a:p>
                  </a:txBody>
                  <a:tcPr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211071484"/>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re 1"/>
          <p:cNvSpPr>
            <a:spLocks noGrp="1"/>
          </p:cNvSpPr>
          <p:nvPr>
            <p:ph type="ctrTitle"/>
          </p:nvPr>
        </p:nvSpPr>
        <p:spPr>
          <a:xfrm>
            <a:off x="428625" y="1500188"/>
            <a:ext cx="8243888" cy="1470025"/>
          </a:xfrm>
        </p:spPr>
        <p:txBody>
          <a:bodyPr/>
          <a:lstStyle/>
          <a:p>
            <a:r>
              <a:rPr lang="fr-FR" b="1" dirty="0" smtClean="0">
                <a:solidFill>
                  <a:srgbClr val="002060"/>
                </a:solidFill>
                <a:latin typeface="Arial" charset="0"/>
                <a:cs typeface="Arial" charset="0"/>
              </a:rPr>
              <a:t>La cytologie thyroïdienne</a:t>
            </a:r>
          </a:p>
        </p:txBody>
      </p:sp>
      <p:sp>
        <p:nvSpPr>
          <p:cNvPr id="3" name="Sous-titre 2"/>
          <p:cNvSpPr>
            <a:spLocks noGrp="1"/>
          </p:cNvSpPr>
          <p:nvPr>
            <p:ph type="subTitle" idx="1"/>
          </p:nvPr>
        </p:nvSpPr>
        <p:spPr>
          <a:xfrm>
            <a:off x="1349375" y="3500438"/>
            <a:ext cx="6400800" cy="1714500"/>
          </a:xfrm>
        </p:spPr>
        <p:txBody>
          <a:bodyPr rtlCol="0">
            <a:normAutofit lnSpcReduction="10000"/>
          </a:bodyPr>
          <a:lstStyle/>
          <a:p>
            <a:pPr fontAlgn="auto">
              <a:spcAft>
                <a:spcPts val="0"/>
              </a:spcAft>
              <a:buFont typeface="Arial" pitchFamily="34" charset="0"/>
              <a:buNone/>
              <a:defRPr/>
            </a:pPr>
            <a:endParaRPr lang="fr-FR" b="1" dirty="0" smtClean="0">
              <a:solidFill>
                <a:schemeClr val="tx1"/>
              </a:solidFill>
              <a:latin typeface="Arial" pitchFamily="34" charset="0"/>
              <a:cs typeface="Arial" pitchFamily="34" charset="0"/>
            </a:endParaRPr>
          </a:p>
          <a:p>
            <a:pPr fontAlgn="auto">
              <a:spcAft>
                <a:spcPts val="0"/>
              </a:spcAft>
              <a:buFont typeface="Arial" pitchFamily="34" charset="0"/>
              <a:buNone/>
              <a:defRPr/>
            </a:pPr>
            <a:r>
              <a:rPr lang="fr-FR" b="1" dirty="0" smtClean="0">
                <a:solidFill>
                  <a:schemeClr val="tx1"/>
                </a:solidFill>
                <a:latin typeface="Arial" pitchFamily="34" charset="0"/>
                <a:cs typeface="Arial" pitchFamily="34" charset="0"/>
              </a:rPr>
              <a:t>Marrakech 2014</a:t>
            </a:r>
          </a:p>
          <a:p>
            <a:pPr fontAlgn="auto">
              <a:spcAft>
                <a:spcPts val="0"/>
              </a:spcAft>
              <a:buFont typeface="Arial" pitchFamily="34" charset="0"/>
              <a:buNone/>
              <a:defRPr/>
            </a:pPr>
            <a:r>
              <a:rPr lang="fr-FR" b="1" dirty="0" smtClean="0">
                <a:solidFill>
                  <a:schemeClr val="tx1"/>
                </a:solidFill>
                <a:latin typeface="Arial" pitchFamily="34" charset="0"/>
                <a:cs typeface="Arial" pitchFamily="34" charset="0"/>
              </a:rPr>
              <a:t>Pr E </a:t>
            </a:r>
            <a:r>
              <a:rPr lang="fr-FR" b="1" dirty="0" err="1" smtClean="0">
                <a:solidFill>
                  <a:schemeClr val="tx1"/>
                </a:solidFill>
                <a:latin typeface="Arial" pitchFamily="34" charset="0"/>
                <a:cs typeface="Arial" pitchFamily="34" charset="0"/>
              </a:rPr>
              <a:t>Leteurtre</a:t>
            </a:r>
            <a:r>
              <a:rPr lang="fr-FR" b="1" dirty="0" smtClean="0">
                <a:solidFill>
                  <a:schemeClr val="tx1"/>
                </a:solidFill>
                <a:latin typeface="Arial" pitchFamily="34" charset="0"/>
                <a:cs typeface="Arial" pitchFamily="34" charset="0"/>
              </a:rPr>
              <a:t>, Lille</a:t>
            </a:r>
            <a:endParaRPr lang="fr-FR" b="1"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1099911741"/>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362" name="Line 2"/>
          <p:cNvSpPr>
            <a:spLocks noChangeShapeType="1"/>
          </p:cNvSpPr>
          <p:nvPr/>
        </p:nvSpPr>
        <p:spPr bwMode="auto">
          <a:xfrm>
            <a:off x="323850" y="1628775"/>
            <a:ext cx="8569325" cy="0"/>
          </a:xfrm>
          <a:prstGeom prst="line">
            <a:avLst/>
          </a:prstGeom>
          <a:noFill/>
          <a:ln w="76200">
            <a:solidFill>
              <a:schemeClr val="accent2"/>
            </a:solidFill>
            <a:round/>
            <a:headEnd/>
            <a:tailEnd type="triangle" w="med" len="med"/>
          </a:ln>
        </p:spPr>
        <p:txBody>
          <a:bodyPr/>
          <a:lstStyle/>
          <a:p>
            <a:endParaRPr lang="fr-FR"/>
          </a:p>
        </p:txBody>
      </p:sp>
      <p:sp>
        <p:nvSpPr>
          <p:cNvPr id="15363" name="Text Box 3"/>
          <p:cNvSpPr txBox="1">
            <a:spLocks noChangeArrowheads="1"/>
          </p:cNvSpPr>
          <p:nvPr/>
        </p:nvSpPr>
        <p:spPr bwMode="auto">
          <a:xfrm>
            <a:off x="809625" y="1052513"/>
            <a:ext cx="936625" cy="457200"/>
          </a:xfrm>
          <a:prstGeom prst="rect">
            <a:avLst/>
          </a:prstGeom>
          <a:noFill/>
          <a:ln w="9525">
            <a:noFill/>
            <a:miter lim="800000"/>
            <a:headEnd/>
            <a:tailEnd/>
          </a:ln>
        </p:spPr>
        <p:txBody>
          <a:bodyPr>
            <a:spAutoFit/>
          </a:bodyPr>
          <a:lstStyle/>
          <a:p>
            <a:pPr>
              <a:spcBef>
                <a:spcPct val="50000"/>
              </a:spcBef>
            </a:pPr>
            <a:r>
              <a:rPr lang="fr-FR" sz="2400" b="1"/>
              <a:t>&lt; 3%</a:t>
            </a:r>
          </a:p>
        </p:txBody>
      </p:sp>
      <p:sp>
        <p:nvSpPr>
          <p:cNvPr id="15364" name="Text Box 4"/>
          <p:cNvSpPr txBox="1">
            <a:spLocks noChangeArrowheads="1"/>
          </p:cNvSpPr>
          <p:nvPr/>
        </p:nvSpPr>
        <p:spPr bwMode="auto">
          <a:xfrm>
            <a:off x="1960563" y="1052513"/>
            <a:ext cx="1439862" cy="457200"/>
          </a:xfrm>
          <a:prstGeom prst="rect">
            <a:avLst/>
          </a:prstGeom>
          <a:noFill/>
          <a:ln w="9525">
            <a:noFill/>
            <a:miter lim="800000"/>
            <a:headEnd/>
            <a:tailEnd/>
          </a:ln>
        </p:spPr>
        <p:txBody>
          <a:bodyPr>
            <a:spAutoFit/>
          </a:bodyPr>
          <a:lstStyle/>
          <a:p>
            <a:pPr>
              <a:spcBef>
                <a:spcPct val="50000"/>
              </a:spcBef>
            </a:pPr>
            <a:r>
              <a:rPr lang="fr-FR" sz="2400" b="1"/>
              <a:t>5-15%</a:t>
            </a:r>
          </a:p>
        </p:txBody>
      </p:sp>
      <p:sp>
        <p:nvSpPr>
          <p:cNvPr id="15365" name="Text Box 5"/>
          <p:cNvSpPr txBox="1">
            <a:spLocks noChangeArrowheads="1"/>
          </p:cNvSpPr>
          <p:nvPr/>
        </p:nvSpPr>
        <p:spPr bwMode="auto">
          <a:xfrm>
            <a:off x="3686175" y="1052513"/>
            <a:ext cx="1511300" cy="457200"/>
          </a:xfrm>
          <a:prstGeom prst="rect">
            <a:avLst/>
          </a:prstGeom>
          <a:noFill/>
          <a:ln w="9525">
            <a:noFill/>
            <a:miter lim="800000"/>
            <a:headEnd/>
            <a:tailEnd/>
          </a:ln>
        </p:spPr>
        <p:txBody>
          <a:bodyPr>
            <a:spAutoFit/>
          </a:bodyPr>
          <a:lstStyle/>
          <a:p>
            <a:pPr algn="ctr">
              <a:spcBef>
                <a:spcPct val="50000"/>
              </a:spcBef>
            </a:pPr>
            <a:r>
              <a:rPr lang="fr-FR" sz="2400" b="1"/>
              <a:t>15-30%</a:t>
            </a:r>
          </a:p>
        </p:txBody>
      </p:sp>
      <p:sp>
        <p:nvSpPr>
          <p:cNvPr id="15366" name="Text Box 6"/>
          <p:cNvSpPr txBox="1">
            <a:spLocks noChangeArrowheads="1"/>
          </p:cNvSpPr>
          <p:nvPr/>
        </p:nvSpPr>
        <p:spPr bwMode="auto">
          <a:xfrm>
            <a:off x="5299075" y="1052513"/>
            <a:ext cx="1368425" cy="457200"/>
          </a:xfrm>
          <a:prstGeom prst="rect">
            <a:avLst/>
          </a:prstGeom>
          <a:noFill/>
          <a:ln w="9525">
            <a:noFill/>
            <a:miter lim="800000"/>
            <a:headEnd/>
            <a:tailEnd/>
          </a:ln>
        </p:spPr>
        <p:txBody>
          <a:bodyPr>
            <a:spAutoFit/>
          </a:bodyPr>
          <a:lstStyle/>
          <a:p>
            <a:pPr algn="ctr">
              <a:spcBef>
                <a:spcPct val="50000"/>
              </a:spcBef>
            </a:pPr>
            <a:r>
              <a:rPr lang="fr-FR" sz="2400" b="1"/>
              <a:t>60-75%</a:t>
            </a:r>
          </a:p>
        </p:txBody>
      </p:sp>
      <p:sp>
        <p:nvSpPr>
          <p:cNvPr id="15367" name="Text Box 7"/>
          <p:cNvSpPr txBox="1">
            <a:spLocks noChangeArrowheads="1"/>
          </p:cNvSpPr>
          <p:nvPr/>
        </p:nvSpPr>
        <p:spPr bwMode="auto">
          <a:xfrm>
            <a:off x="7027863" y="1052513"/>
            <a:ext cx="1368425" cy="457200"/>
          </a:xfrm>
          <a:prstGeom prst="rect">
            <a:avLst/>
          </a:prstGeom>
          <a:noFill/>
          <a:ln w="9525">
            <a:noFill/>
            <a:miter lim="800000"/>
            <a:headEnd/>
            <a:tailEnd/>
          </a:ln>
        </p:spPr>
        <p:txBody>
          <a:bodyPr>
            <a:spAutoFit/>
          </a:bodyPr>
          <a:lstStyle/>
          <a:p>
            <a:pPr algn="ctr">
              <a:spcBef>
                <a:spcPct val="50000"/>
              </a:spcBef>
            </a:pPr>
            <a:r>
              <a:rPr lang="fr-FR" sz="2400" b="1"/>
              <a:t>97-99%</a:t>
            </a:r>
          </a:p>
        </p:txBody>
      </p:sp>
      <p:sp>
        <p:nvSpPr>
          <p:cNvPr id="15368" name="Text Box 15"/>
          <p:cNvSpPr txBox="1">
            <a:spLocks noChangeArrowheads="1"/>
          </p:cNvSpPr>
          <p:nvPr/>
        </p:nvSpPr>
        <p:spPr bwMode="auto">
          <a:xfrm>
            <a:off x="2555875" y="333375"/>
            <a:ext cx="3960813" cy="457200"/>
          </a:xfrm>
          <a:prstGeom prst="rect">
            <a:avLst/>
          </a:prstGeom>
          <a:solidFill>
            <a:srgbClr val="66CCFF"/>
          </a:solidFill>
          <a:ln w="9525">
            <a:noFill/>
            <a:miter lim="800000"/>
            <a:headEnd/>
            <a:tailEnd/>
          </a:ln>
        </p:spPr>
        <p:txBody>
          <a:bodyPr>
            <a:spAutoFit/>
          </a:bodyPr>
          <a:lstStyle/>
          <a:p>
            <a:pPr algn="ctr">
              <a:spcBef>
                <a:spcPct val="50000"/>
              </a:spcBef>
            </a:pPr>
            <a:r>
              <a:rPr lang="fr-FR" sz="2400" b="1"/>
              <a:t>Risque de malignité</a:t>
            </a:r>
          </a:p>
        </p:txBody>
      </p:sp>
      <p:grpSp>
        <p:nvGrpSpPr>
          <p:cNvPr id="2" name="Group 24"/>
          <p:cNvGrpSpPr>
            <a:grpSpLocks/>
          </p:cNvGrpSpPr>
          <p:nvPr/>
        </p:nvGrpSpPr>
        <p:grpSpPr bwMode="auto">
          <a:xfrm>
            <a:off x="323850" y="2133600"/>
            <a:ext cx="8569325" cy="3095625"/>
            <a:chOff x="204" y="1207"/>
            <a:chExt cx="5398" cy="1950"/>
          </a:xfrm>
        </p:grpSpPr>
        <p:sp>
          <p:nvSpPr>
            <p:cNvPr id="15371" name="Text Box 8"/>
            <p:cNvSpPr txBox="1">
              <a:spLocks noChangeArrowheads="1"/>
            </p:cNvSpPr>
            <p:nvPr/>
          </p:nvSpPr>
          <p:spPr bwMode="auto">
            <a:xfrm>
              <a:off x="491" y="1328"/>
              <a:ext cx="649" cy="288"/>
            </a:xfrm>
            <a:prstGeom prst="rect">
              <a:avLst/>
            </a:prstGeom>
            <a:noFill/>
            <a:ln w="9525">
              <a:noFill/>
              <a:miter lim="800000"/>
              <a:headEnd/>
              <a:tailEnd/>
            </a:ln>
          </p:spPr>
          <p:txBody>
            <a:bodyPr wrap="none">
              <a:spAutoFit/>
            </a:bodyPr>
            <a:lstStyle/>
            <a:p>
              <a:r>
                <a:rPr lang="fr-FR" sz="2400" b="1"/>
                <a:t>Bénin</a:t>
              </a:r>
            </a:p>
          </p:txBody>
        </p:sp>
        <p:sp>
          <p:nvSpPr>
            <p:cNvPr id="15372" name="Text Box 9"/>
            <p:cNvSpPr txBox="1">
              <a:spLocks noChangeArrowheads="1"/>
            </p:cNvSpPr>
            <p:nvPr/>
          </p:nvSpPr>
          <p:spPr bwMode="auto">
            <a:xfrm>
              <a:off x="3152" y="1616"/>
              <a:ext cx="1236" cy="518"/>
            </a:xfrm>
            <a:prstGeom prst="rect">
              <a:avLst/>
            </a:prstGeom>
            <a:noFill/>
            <a:ln w="9525">
              <a:noFill/>
              <a:miter lim="800000"/>
              <a:headEnd/>
              <a:tailEnd/>
            </a:ln>
          </p:spPr>
          <p:txBody>
            <a:bodyPr wrap="none">
              <a:spAutoFit/>
            </a:bodyPr>
            <a:lstStyle/>
            <a:p>
              <a:pPr algn="ctr"/>
              <a:r>
                <a:rPr lang="fr-FR" sz="2400" b="1"/>
                <a:t> Suspect </a:t>
              </a:r>
            </a:p>
            <a:p>
              <a:pPr algn="ctr"/>
              <a:r>
                <a:rPr lang="fr-FR" sz="2400" b="1"/>
                <a:t>de malignité</a:t>
              </a:r>
            </a:p>
          </p:txBody>
        </p:sp>
        <p:sp>
          <p:nvSpPr>
            <p:cNvPr id="15373" name="Text Box 10"/>
            <p:cNvSpPr txBox="1">
              <a:spLocks noChangeArrowheads="1"/>
            </p:cNvSpPr>
            <p:nvPr/>
          </p:nvSpPr>
          <p:spPr bwMode="auto">
            <a:xfrm>
              <a:off x="4497" y="1328"/>
              <a:ext cx="607" cy="288"/>
            </a:xfrm>
            <a:prstGeom prst="rect">
              <a:avLst/>
            </a:prstGeom>
            <a:noFill/>
            <a:ln w="9525">
              <a:noFill/>
              <a:miter lim="800000"/>
              <a:headEnd/>
              <a:tailEnd/>
            </a:ln>
          </p:spPr>
          <p:txBody>
            <a:bodyPr wrap="none">
              <a:spAutoFit/>
            </a:bodyPr>
            <a:lstStyle/>
            <a:p>
              <a:r>
                <a:rPr lang="fr-FR" sz="2400" b="1"/>
                <a:t>Malin</a:t>
              </a:r>
            </a:p>
          </p:txBody>
        </p:sp>
        <p:sp>
          <p:nvSpPr>
            <p:cNvPr id="15374" name="Text Box 11"/>
            <p:cNvSpPr txBox="1">
              <a:spLocks noChangeArrowheads="1"/>
            </p:cNvSpPr>
            <p:nvPr/>
          </p:nvSpPr>
          <p:spPr bwMode="auto">
            <a:xfrm>
              <a:off x="403" y="2614"/>
              <a:ext cx="2773" cy="518"/>
            </a:xfrm>
            <a:prstGeom prst="rect">
              <a:avLst/>
            </a:prstGeom>
            <a:noFill/>
            <a:ln w="9525">
              <a:noFill/>
              <a:miter lim="800000"/>
              <a:headEnd/>
              <a:tailEnd/>
            </a:ln>
          </p:spPr>
          <p:txBody>
            <a:bodyPr wrap="none">
              <a:spAutoFit/>
            </a:bodyPr>
            <a:lstStyle/>
            <a:p>
              <a:pPr algn="ctr"/>
              <a:r>
                <a:rPr lang="fr-FR" sz="2400" b="1">
                  <a:solidFill>
                    <a:schemeClr val="accent2"/>
                  </a:solidFill>
                </a:rPr>
                <a:t>Lésion</a:t>
              </a:r>
              <a:r>
                <a:rPr lang="fr-FR" sz="2400" b="1"/>
                <a:t> folliculaire </a:t>
              </a:r>
            </a:p>
            <a:p>
              <a:pPr algn="ctr"/>
              <a:r>
                <a:rPr lang="fr-FR" sz="2400" b="1"/>
                <a:t>de signification indéterminée</a:t>
              </a:r>
            </a:p>
          </p:txBody>
        </p:sp>
        <p:sp>
          <p:nvSpPr>
            <p:cNvPr id="15375" name="Text Box 12"/>
            <p:cNvSpPr txBox="1">
              <a:spLocks noChangeArrowheads="1"/>
            </p:cNvSpPr>
            <p:nvPr/>
          </p:nvSpPr>
          <p:spPr bwMode="auto">
            <a:xfrm>
              <a:off x="1723" y="2205"/>
              <a:ext cx="2154" cy="288"/>
            </a:xfrm>
            <a:prstGeom prst="rect">
              <a:avLst/>
            </a:prstGeom>
            <a:noFill/>
            <a:ln w="9525">
              <a:noFill/>
              <a:miter lim="800000"/>
              <a:headEnd/>
              <a:tailEnd/>
            </a:ln>
          </p:spPr>
          <p:txBody>
            <a:bodyPr wrap="none">
              <a:spAutoFit/>
            </a:bodyPr>
            <a:lstStyle/>
            <a:p>
              <a:pPr algn="ctr"/>
              <a:r>
                <a:rPr lang="fr-FR" sz="2400" b="1">
                  <a:solidFill>
                    <a:srgbClr val="FF3300"/>
                  </a:solidFill>
                </a:rPr>
                <a:t>Néoplasme</a:t>
              </a:r>
              <a:r>
                <a:rPr lang="fr-FR" sz="2400" b="1"/>
                <a:t> folliculaire</a:t>
              </a:r>
            </a:p>
          </p:txBody>
        </p:sp>
        <p:sp>
          <p:nvSpPr>
            <p:cNvPr id="15376" name="Rectangle 23"/>
            <p:cNvSpPr>
              <a:spLocks noChangeArrowheads="1"/>
            </p:cNvSpPr>
            <p:nvPr/>
          </p:nvSpPr>
          <p:spPr bwMode="auto">
            <a:xfrm>
              <a:off x="204" y="1207"/>
              <a:ext cx="5398" cy="1950"/>
            </a:xfrm>
            <a:prstGeom prst="rect">
              <a:avLst/>
            </a:prstGeom>
            <a:noFill/>
            <a:ln w="38100">
              <a:solidFill>
                <a:schemeClr val="accent2"/>
              </a:solidFill>
              <a:miter lim="800000"/>
              <a:headEnd/>
              <a:tailEnd/>
            </a:ln>
          </p:spPr>
          <p:txBody>
            <a:bodyPr wrap="none" anchor="ctr"/>
            <a:lstStyle/>
            <a:p>
              <a:endParaRPr lang="fr-FR"/>
            </a:p>
          </p:txBody>
        </p:sp>
      </p:grpSp>
      <p:sp>
        <p:nvSpPr>
          <p:cNvPr id="15370" name="Text Box 25"/>
          <p:cNvSpPr txBox="1">
            <a:spLocks noChangeArrowheads="1"/>
          </p:cNvSpPr>
          <p:nvPr/>
        </p:nvSpPr>
        <p:spPr bwMode="auto">
          <a:xfrm>
            <a:off x="3313113" y="5589588"/>
            <a:ext cx="2447925" cy="822325"/>
          </a:xfrm>
          <a:prstGeom prst="rect">
            <a:avLst/>
          </a:prstGeom>
          <a:solidFill>
            <a:srgbClr val="66CCFF"/>
          </a:solidFill>
          <a:ln w="9525">
            <a:noFill/>
            <a:miter lim="800000"/>
            <a:headEnd/>
            <a:tailEnd/>
          </a:ln>
        </p:spPr>
        <p:txBody>
          <a:bodyPr>
            <a:spAutoFit/>
          </a:bodyPr>
          <a:lstStyle/>
          <a:p>
            <a:pPr algn="ctr">
              <a:spcBef>
                <a:spcPct val="50000"/>
              </a:spcBef>
            </a:pPr>
            <a:r>
              <a:rPr lang="fr-FR" sz="2400" b="1"/>
              <a:t>Cytologie Bethesda</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386" name="Line 2"/>
          <p:cNvSpPr>
            <a:spLocks noChangeShapeType="1"/>
          </p:cNvSpPr>
          <p:nvPr/>
        </p:nvSpPr>
        <p:spPr bwMode="auto">
          <a:xfrm>
            <a:off x="179388" y="1341438"/>
            <a:ext cx="8642350" cy="0"/>
          </a:xfrm>
          <a:prstGeom prst="line">
            <a:avLst/>
          </a:prstGeom>
          <a:noFill/>
          <a:ln w="76200">
            <a:solidFill>
              <a:schemeClr val="accent2"/>
            </a:solidFill>
            <a:round/>
            <a:headEnd/>
            <a:tailEnd type="triangle" w="med" len="med"/>
          </a:ln>
        </p:spPr>
        <p:txBody>
          <a:bodyPr/>
          <a:lstStyle/>
          <a:p>
            <a:endParaRPr lang="fr-FR"/>
          </a:p>
        </p:txBody>
      </p:sp>
      <p:sp>
        <p:nvSpPr>
          <p:cNvPr id="16387" name="Text Box 3"/>
          <p:cNvSpPr txBox="1">
            <a:spLocks noChangeArrowheads="1"/>
          </p:cNvSpPr>
          <p:nvPr/>
        </p:nvSpPr>
        <p:spPr bwMode="auto">
          <a:xfrm>
            <a:off x="809625" y="692150"/>
            <a:ext cx="936625" cy="457200"/>
          </a:xfrm>
          <a:prstGeom prst="rect">
            <a:avLst/>
          </a:prstGeom>
          <a:noFill/>
          <a:ln w="9525">
            <a:noFill/>
            <a:miter lim="800000"/>
            <a:headEnd/>
            <a:tailEnd/>
          </a:ln>
        </p:spPr>
        <p:txBody>
          <a:bodyPr>
            <a:spAutoFit/>
          </a:bodyPr>
          <a:lstStyle/>
          <a:p>
            <a:pPr>
              <a:spcBef>
                <a:spcPct val="50000"/>
              </a:spcBef>
            </a:pPr>
            <a:r>
              <a:rPr lang="fr-FR" sz="2400" b="1">
                <a:solidFill>
                  <a:srgbClr val="FF3300"/>
                </a:solidFill>
              </a:rPr>
              <a:t>&lt; 3%</a:t>
            </a:r>
          </a:p>
        </p:txBody>
      </p:sp>
      <p:sp>
        <p:nvSpPr>
          <p:cNvPr id="16388" name="Text Box 4"/>
          <p:cNvSpPr txBox="1">
            <a:spLocks noChangeArrowheads="1"/>
          </p:cNvSpPr>
          <p:nvPr/>
        </p:nvSpPr>
        <p:spPr bwMode="auto">
          <a:xfrm>
            <a:off x="1960563" y="692150"/>
            <a:ext cx="1439862" cy="457200"/>
          </a:xfrm>
          <a:prstGeom prst="rect">
            <a:avLst/>
          </a:prstGeom>
          <a:noFill/>
          <a:ln w="9525">
            <a:noFill/>
            <a:miter lim="800000"/>
            <a:headEnd/>
            <a:tailEnd/>
          </a:ln>
        </p:spPr>
        <p:txBody>
          <a:bodyPr>
            <a:spAutoFit/>
          </a:bodyPr>
          <a:lstStyle/>
          <a:p>
            <a:pPr>
              <a:spcBef>
                <a:spcPct val="50000"/>
              </a:spcBef>
            </a:pPr>
            <a:r>
              <a:rPr lang="fr-FR" sz="2400"/>
              <a:t>5-15%</a:t>
            </a:r>
          </a:p>
        </p:txBody>
      </p:sp>
      <p:sp>
        <p:nvSpPr>
          <p:cNvPr id="16389" name="Text Box 5"/>
          <p:cNvSpPr txBox="1">
            <a:spLocks noChangeArrowheads="1"/>
          </p:cNvSpPr>
          <p:nvPr/>
        </p:nvSpPr>
        <p:spPr bwMode="auto">
          <a:xfrm>
            <a:off x="3686175" y="692150"/>
            <a:ext cx="1511300" cy="457200"/>
          </a:xfrm>
          <a:prstGeom prst="rect">
            <a:avLst/>
          </a:prstGeom>
          <a:noFill/>
          <a:ln w="9525">
            <a:noFill/>
            <a:miter lim="800000"/>
            <a:headEnd/>
            <a:tailEnd/>
          </a:ln>
        </p:spPr>
        <p:txBody>
          <a:bodyPr>
            <a:spAutoFit/>
          </a:bodyPr>
          <a:lstStyle/>
          <a:p>
            <a:pPr algn="ctr">
              <a:spcBef>
                <a:spcPct val="50000"/>
              </a:spcBef>
            </a:pPr>
            <a:r>
              <a:rPr lang="fr-FR" sz="2400"/>
              <a:t>15-30%</a:t>
            </a:r>
          </a:p>
        </p:txBody>
      </p:sp>
      <p:sp>
        <p:nvSpPr>
          <p:cNvPr id="16390" name="Text Box 6"/>
          <p:cNvSpPr txBox="1">
            <a:spLocks noChangeArrowheads="1"/>
          </p:cNvSpPr>
          <p:nvPr/>
        </p:nvSpPr>
        <p:spPr bwMode="auto">
          <a:xfrm>
            <a:off x="5299075" y="692150"/>
            <a:ext cx="1368425" cy="457200"/>
          </a:xfrm>
          <a:prstGeom prst="rect">
            <a:avLst/>
          </a:prstGeom>
          <a:noFill/>
          <a:ln w="9525">
            <a:noFill/>
            <a:miter lim="800000"/>
            <a:headEnd/>
            <a:tailEnd/>
          </a:ln>
        </p:spPr>
        <p:txBody>
          <a:bodyPr>
            <a:spAutoFit/>
          </a:bodyPr>
          <a:lstStyle/>
          <a:p>
            <a:pPr algn="ctr">
              <a:spcBef>
                <a:spcPct val="50000"/>
              </a:spcBef>
            </a:pPr>
            <a:r>
              <a:rPr lang="fr-FR" sz="2400"/>
              <a:t>60-75%</a:t>
            </a:r>
          </a:p>
        </p:txBody>
      </p:sp>
      <p:sp>
        <p:nvSpPr>
          <p:cNvPr id="16391" name="Text Box 7"/>
          <p:cNvSpPr txBox="1">
            <a:spLocks noChangeArrowheads="1"/>
          </p:cNvSpPr>
          <p:nvPr/>
        </p:nvSpPr>
        <p:spPr bwMode="auto">
          <a:xfrm>
            <a:off x="7027863" y="692150"/>
            <a:ext cx="1368425" cy="457200"/>
          </a:xfrm>
          <a:prstGeom prst="rect">
            <a:avLst/>
          </a:prstGeom>
          <a:noFill/>
          <a:ln w="9525">
            <a:noFill/>
            <a:miter lim="800000"/>
            <a:headEnd/>
            <a:tailEnd/>
          </a:ln>
        </p:spPr>
        <p:txBody>
          <a:bodyPr>
            <a:spAutoFit/>
          </a:bodyPr>
          <a:lstStyle/>
          <a:p>
            <a:pPr algn="ctr">
              <a:spcBef>
                <a:spcPct val="50000"/>
              </a:spcBef>
            </a:pPr>
            <a:r>
              <a:rPr lang="fr-FR" sz="2400"/>
              <a:t>97-99%</a:t>
            </a:r>
          </a:p>
        </p:txBody>
      </p:sp>
      <p:sp>
        <p:nvSpPr>
          <p:cNvPr id="16392" name="Text Box 10"/>
          <p:cNvSpPr txBox="1">
            <a:spLocks noChangeArrowheads="1"/>
          </p:cNvSpPr>
          <p:nvPr/>
        </p:nvSpPr>
        <p:spPr bwMode="auto">
          <a:xfrm>
            <a:off x="671513" y="1749425"/>
            <a:ext cx="1030287" cy="457200"/>
          </a:xfrm>
          <a:prstGeom prst="rect">
            <a:avLst/>
          </a:prstGeom>
          <a:noFill/>
          <a:ln w="9525">
            <a:noFill/>
            <a:miter lim="800000"/>
            <a:headEnd/>
            <a:tailEnd/>
          </a:ln>
        </p:spPr>
        <p:txBody>
          <a:bodyPr wrap="none">
            <a:spAutoFit/>
          </a:bodyPr>
          <a:lstStyle/>
          <a:p>
            <a:r>
              <a:rPr lang="fr-FR" sz="2400" b="1">
                <a:solidFill>
                  <a:srgbClr val="FF3300"/>
                </a:solidFill>
              </a:rPr>
              <a:t>Bénin</a:t>
            </a:r>
          </a:p>
        </p:txBody>
      </p:sp>
      <p:sp>
        <p:nvSpPr>
          <p:cNvPr id="16393" name="Text Box 11"/>
          <p:cNvSpPr txBox="1">
            <a:spLocks noChangeArrowheads="1"/>
          </p:cNvSpPr>
          <p:nvPr/>
        </p:nvSpPr>
        <p:spPr bwMode="auto">
          <a:xfrm>
            <a:off x="4962525" y="2206625"/>
            <a:ext cx="1827213" cy="822325"/>
          </a:xfrm>
          <a:prstGeom prst="rect">
            <a:avLst/>
          </a:prstGeom>
          <a:noFill/>
          <a:ln w="9525">
            <a:noFill/>
            <a:miter lim="800000"/>
            <a:headEnd/>
            <a:tailEnd/>
          </a:ln>
        </p:spPr>
        <p:txBody>
          <a:bodyPr wrap="none">
            <a:spAutoFit/>
          </a:bodyPr>
          <a:lstStyle/>
          <a:p>
            <a:pPr algn="ctr"/>
            <a:r>
              <a:rPr lang="fr-FR" sz="2400"/>
              <a:t> Suspect </a:t>
            </a:r>
          </a:p>
          <a:p>
            <a:pPr algn="ctr"/>
            <a:r>
              <a:rPr lang="fr-FR" sz="2400"/>
              <a:t>de malignité</a:t>
            </a:r>
          </a:p>
        </p:txBody>
      </p:sp>
      <p:sp>
        <p:nvSpPr>
          <p:cNvPr id="16394" name="Text Box 12"/>
          <p:cNvSpPr txBox="1">
            <a:spLocks noChangeArrowheads="1"/>
          </p:cNvSpPr>
          <p:nvPr/>
        </p:nvSpPr>
        <p:spPr bwMode="auto">
          <a:xfrm>
            <a:off x="7031038" y="1749425"/>
            <a:ext cx="912812" cy="457200"/>
          </a:xfrm>
          <a:prstGeom prst="rect">
            <a:avLst/>
          </a:prstGeom>
          <a:noFill/>
          <a:ln w="9525">
            <a:noFill/>
            <a:miter lim="800000"/>
            <a:headEnd/>
            <a:tailEnd/>
          </a:ln>
        </p:spPr>
        <p:txBody>
          <a:bodyPr wrap="none">
            <a:spAutoFit/>
          </a:bodyPr>
          <a:lstStyle/>
          <a:p>
            <a:r>
              <a:rPr lang="fr-FR" sz="2400"/>
              <a:t>Malin</a:t>
            </a:r>
          </a:p>
        </p:txBody>
      </p:sp>
      <p:sp>
        <p:nvSpPr>
          <p:cNvPr id="16395" name="Text Box 13"/>
          <p:cNvSpPr txBox="1">
            <a:spLocks noChangeArrowheads="1"/>
          </p:cNvSpPr>
          <p:nvPr/>
        </p:nvSpPr>
        <p:spPr bwMode="auto">
          <a:xfrm>
            <a:off x="673100" y="3790950"/>
            <a:ext cx="4046538" cy="822325"/>
          </a:xfrm>
          <a:prstGeom prst="rect">
            <a:avLst/>
          </a:prstGeom>
          <a:noFill/>
          <a:ln w="9525">
            <a:noFill/>
            <a:miter lim="800000"/>
            <a:headEnd/>
            <a:tailEnd/>
          </a:ln>
        </p:spPr>
        <p:txBody>
          <a:bodyPr wrap="none">
            <a:spAutoFit/>
          </a:bodyPr>
          <a:lstStyle/>
          <a:p>
            <a:pPr algn="ctr"/>
            <a:r>
              <a:rPr lang="fr-FR" sz="2400"/>
              <a:t>Lésion folliculaire </a:t>
            </a:r>
          </a:p>
          <a:p>
            <a:pPr algn="ctr"/>
            <a:r>
              <a:rPr lang="fr-FR" sz="2400"/>
              <a:t>de signification indéterminée</a:t>
            </a:r>
          </a:p>
        </p:txBody>
      </p:sp>
      <p:sp>
        <p:nvSpPr>
          <p:cNvPr id="16396" name="Text Box 14"/>
          <p:cNvSpPr txBox="1">
            <a:spLocks noChangeArrowheads="1"/>
          </p:cNvSpPr>
          <p:nvPr/>
        </p:nvSpPr>
        <p:spPr bwMode="auto">
          <a:xfrm>
            <a:off x="2752725" y="3141663"/>
            <a:ext cx="3165475" cy="457200"/>
          </a:xfrm>
          <a:prstGeom prst="rect">
            <a:avLst/>
          </a:prstGeom>
          <a:noFill/>
          <a:ln w="9525">
            <a:noFill/>
            <a:miter lim="800000"/>
            <a:headEnd/>
            <a:tailEnd/>
          </a:ln>
        </p:spPr>
        <p:txBody>
          <a:bodyPr wrap="none">
            <a:spAutoFit/>
          </a:bodyPr>
          <a:lstStyle/>
          <a:p>
            <a:pPr algn="ctr"/>
            <a:r>
              <a:rPr lang="fr-FR" sz="2400"/>
              <a:t>Néoplasme folliculaire</a:t>
            </a:r>
          </a:p>
        </p:txBody>
      </p:sp>
      <p:sp>
        <p:nvSpPr>
          <p:cNvPr id="16397" name="Rectangle 15"/>
          <p:cNvSpPr>
            <a:spLocks noChangeArrowheads="1"/>
          </p:cNvSpPr>
          <p:nvPr/>
        </p:nvSpPr>
        <p:spPr bwMode="auto">
          <a:xfrm>
            <a:off x="215900" y="1557338"/>
            <a:ext cx="8569325" cy="3095625"/>
          </a:xfrm>
          <a:prstGeom prst="rect">
            <a:avLst/>
          </a:prstGeom>
          <a:noFill/>
          <a:ln w="38100">
            <a:solidFill>
              <a:schemeClr val="accent2"/>
            </a:solidFill>
            <a:miter lim="800000"/>
            <a:headEnd/>
            <a:tailEnd/>
          </a:ln>
        </p:spPr>
        <p:txBody>
          <a:bodyPr wrap="none" anchor="ctr"/>
          <a:lstStyle/>
          <a:p>
            <a:endParaRPr lang="fr-FR"/>
          </a:p>
        </p:txBody>
      </p:sp>
      <p:sp>
        <p:nvSpPr>
          <p:cNvPr id="16398" name="AutoShape 20"/>
          <p:cNvSpPr>
            <a:spLocks noChangeArrowheads="1"/>
          </p:cNvSpPr>
          <p:nvPr/>
        </p:nvSpPr>
        <p:spPr bwMode="auto">
          <a:xfrm rot="5400000">
            <a:off x="-180181" y="3429794"/>
            <a:ext cx="2736850" cy="28733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tx1"/>
            </a:solidFill>
            <a:miter lim="800000"/>
            <a:headEnd/>
            <a:tailEnd/>
          </a:ln>
        </p:spPr>
        <p:txBody>
          <a:bodyPr wrap="none" anchor="ctr"/>
          <a:lstStyle/>
          <a:p>
            <a:endParaRPr lang="fr-FR"/>
          </a:p>
        </p:txBody>
      </p:sp>
      <p:sp>
        <p:nvSpPr>
          <p:cNvPr id="16399" name="Text Box 8"/>
          <p:cNvSpPr txBox="1">
            <a:spLocks noChangeArrowheads="1"/>
          </p:cNvSpPr>
          <p:nvPr/>
        </p:nvSpPr>
        <p:spPr bwMode="auto">
          <a:xfrm>
            <a:off x="2682875" y="188913"/>
            <a:ext cx="3671888" cy="457200"/>
          </a:xfrm>
          <a:prstGeom prst="rect">
            <a:avLst/>
          </a:prstGeom>
          <a:solidFill>
            <a:srgbClr val="66CCFF"/>
          </a:solidFill>
          <a:ln w="9525">
            <a:noFill/>
            <a:miter lim="800000"/>
            <a:headEnd/>
            <a:tailEnd/>
          </a:ln>
        </p:spPr>
        <p:txBody>
          <a:bodyPr>
            <a:spAutoFit/>
          </a:bodyPr>
          <a:lstStyle/>
          <a:p>
            <a:pPr algn="ctr">
              <a:spcBef>
                <a:spcPct val="50000"/>
              </a:spcBef>
            </a:pPr>
            <a:r>
              <a:rPr lang="fr-FR" sz="2400" b="1"/>
              <a:t>Risque de malignité</a:t>
            </a:r>
          </a:p>
        </p:txBody>
      </p:sp>
      <p:sp>
        <p:nvSpPr>
          <p:cNvPr id="16400" name="Text Box 16"/>
          <p:cNvSpPr txBox="1">
            <a:spLocks noChangeArrowheads="1"/>
          </p:cNvSpPr>
          <p:nvPr/>
        </p:nvSpPr>
        <p:spPr bwMode="auto">
          <a:xfrm>
            <a:off x="2466975" y="1676400"/>
            <a:ext cx="4103688" cy="457200"/>
          </a:xfrm>
          <a:prstGeom prst="rect">
            <a:avLst/>
          </a:prstGeom>
          <a:solidFill>
            <a:srgbClr val="66CCFF"/>
          </a:solidFill>
          <a:ln w="9525">
            <a:noFill/>
            <a:miter lim="800000"/>
            <a:headEnd/>
            <a:tailEnd/>
          </a:ln>
        </p:spPr>
        <p:txBody>
          <a:bodyPr>
            <a:spAutoFit/>
          </a:bodyPr>
          <a:lstStyle/>
          <a:p>
            <a:pPr algn="ctr">
              <a:spcBef>
                <a:spcPct val="50000"/>
              </a:spcBef>
            </a:pPr>
            <a:r>
              <a:rPr lang="fr-FR" sz="2400" b="1"/>
              <a:t>Cytologie Bethesda</a:t>
            </a:r>
          </a:p>
        </p:txBody>
      </p:sp>
      <p:sp>
        <p:nvSpPr>
          <p:cNvPr id="16401" name="Text Box 21"/>
          <p:cNvSpPr txBox="1">
            <a:spLocks noChangeArrowheads="1"/>
          </p:cNvSpPr>
          <p:nvPr/>
        </p:nvSpPr>
        <p:spPr bwMode="auto">
          <a:xfrm>
            <a:off x="468313" y="6211888"/>
            <a:ext cx="8101012" cy="457200"/>
          </a:xfrm>
          <a:prstGeom prst="rect">
            <a:avLst/>
          </a:prstGeom>
          <a:solidFill>
            <a:srgbClr val="66CCFF"/>
          </a:solidFill>
          <a:ln w="9525">
            <a:noFill/>
            <a:miter lim="800000"/>
            <a:headEnd/>
            <a:tailEnd/>
          </a:ln>
        </p:spPr>
        <p:txBody>
          <a:bodyPr>
            <a:spAutoFit/>
          </a:bodyPr>
          <a:lstStyle/>
          <a:p>
            <a:pPr algn="ctr">
              <a:spcBef>
                <a:spcPct val="50000"/>
              </a:spcBef>
            </a:pPr>
            <a:r>
              <a:rPr lang="fr-FR" sz="2400" b="1"/>
              <a:t>Diagnostic définitif sur pièce de thyroïdectomie</a:t>
            </a:r>
          </a:p>
        </p:txBody>
      </p:sp>
      <p:sp>
        <p:nvSpPr>
          <p:cNvPr id="16402" name="Text Box 23"/>
          <p:cNvSpPr txBox="1">
            <a:spLocks noChangeArrowheads="1"/>
          </p:cNvSpPr>
          <p:nvPr/>
        </p:nvSpPr>
        <p:spPr bwMode="auto">
          <a:xfrm>
            <a:off x="649288" y="4945063"/>
            <a:ext cx="7235825" cy="1004887"/>
          </a:xfrm>
          <a:prstGeom prst="rect">
            <a:avLst/>
          </a:prstGeom>
          <a:noFill/>
          <a:ln w="9525">
            <a:noFill/>
            <a:miter lim="800000"/>
            <a:headEnd/>
            <a:tailEnd/>
          </a:ln>
        </p:spPr>
        <p:txBody>
          <a:bodyPr>
            <a:spAutoFit/>
          </a:bodyPr>
          <a:lstStyle/>
          <a:p>
            <a:pPr algn="ctr">
              <a:spcBef>
                <a:spcPct val="50000"/>
              </a:spcBef>
            </a:pPr>
            <a:r>
              <a:rPr lang="fr-FR" sz="2400" b="1"/>
              <a:t>97% Goitre colloïde –Thyroïdite</a:t>
            </a:r>
          </a:p>
          <a:p>
            <a:pPr algn="ctr">
              <a:spcBef>
                <a:spcPct val="50000"/>
              </a:spcBef>
            </a:pPr>
            <a:r>
              <a:rPr lang="fr-FR" sz="2400" b="1"/>
              <a:t>1-3% Cancers (Carcinome papillaire kystique ++)</a:t>
            </a:r>
          </a:p>
        </p:txBody>
      </p:sp>
      <p:sp>
        <p:nvSpPr>
          <p:cNvPr id="16403" name="Rectangle 24"/>
          <p:cNvSpPr>
            <a:spLocks noChangeArrowheads="1"/>
          </p:cNvSpPr>
          <p:nvPr/>
        </p:nvSpPr>
        <p:spPr bwMode="auto">
          <a:xfrm>
            <a:off x="215900" y="4941888"/>
            <a:ext cx="8569325" cy="1079500"/>
          </a:xfrm>
          <a:prstGeom prst="rect">
            <a:avLst/>
          </a:prstGeom>
          <a:noFill/>
          <a:ln w="38100">
            <a:solidFill>
              <a:srgbClr val="FF3300"/>
            </a:solidFill>
            <a:miter lim="800000"/>
            <a:headEnd/>
            <a:tailEnd/>
          </a:ln>
        </p:spPr>
        <p:txBody>
          <a:bodyPr wrap="none" anchor="ctr"/>
          <a:lstStyle/>
          <a:p>
            <a:endParaRPr lang="fr-F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Line 2"/>
          <p:cNvSpPr>
            <a:spLocks noChangeShapeType="1"/>
          </p:cNvSpPr>
          <p:nvPr/>
        </p:nvSpPr>
        <p:spPr bwMode="auto">
          <a:xfrm>
            <a:off x="207963" y="1341438"/>
            <a:ext cx="8642350" cy="0"/>
          </a:xfrm>
          <a:prstGeom prst="line">
            <a:avLst/>
          </a:prstGeom>
          <a:noFill/>
          <a:ln w="76200">
            <a:solidFill>
              <a:schemeClr val="accent2"/>
            </a:solidFill>
            <a:round/>
            <a:headEnd/>
            <a:tailEnd type="triangle" w="med" len="med"/>
          </a:ln>
        </p:spPr>
        <p:txBody>
          <a:bodyPr/>
          <a:lstStyle/>
          <a:p>
            <a:endParaRPr lang="fr-FR"/>
          </a:p>
        </p:txBody>
      </p:sp>
      <p:sp>
        <p:nvSpPr>
          <p:cNvPr id="17411" name="Text Box 3"/>
          <p:cNvSpPr txBox="1">
            <a:spLocks noChangeArrowheads="1"/>
          </p:cNvSpPr>
          <p:nvPr/>
        </p:nvSpPr>
        <p:spPr bwMode="auto">
          <a:xfrm>
            <a:off x="809625" y="692150"/>
            <a:ext cx="936625" cy="457200"/>
          </a:xfrm>
          <a:prstGeom prst="rect">
            <a:avLst/>
          </a:prstGeom>
          <a:noFill/>
          <a:ln w="9525">
            <a:noFill/>
            <a:miter lim="800000"/>
            <a:headEnd/>
            <a:tailEnd/>
          </a:ln>
        </p:spPr>
        <p:txBody>
          <a:bodyPr>
            <a:spAutoFit/>
          </a:bodyPr>
          <a:lstStyle/>
          <a:p>
            <a:pPr>
              <a:spcBef>
                <a:spcPct val="50000"/>
              </a:spcBef>
            </a:pPr>
            <a:r>
              <a:rPr lang="fr-FR" sz="2400"/>
              <a:t>&lt; 3%</a:t>
            </a:r>
          </a:p>
        </p:txBody>
      </p:sp>
      <p:sp>
        <p:nvSpPr>
          <p:cNvPr id="17412" name="Text Box 4"/>
          <p:cNvSpPr txBox="1">
            <a:spLocks noChangeArrowheads="1"/>
          </p:cNvSpPr>
          <p:nvPr/>
        </p:nvSpPr>
        <p:spPr bwMode="auto">
          <a:xfrm>
            <a:off x="1960563" y="692150"/>
            <a:ext cx="1439862" cy="457200"/>
          </a:xfrm>
          <a:prstGeom prst="rect">
            <a:avLst/>
          </a:prstGeom>
          <a:noFill/>
          <a:ln w="9525">
            <a:noFill/>
            <a:miter lim="800000"/>
            <a:headEnd/>
            <a:tailEnd/>
          </a:ln>
        </p:spPr>
        <p:txBody>
          <a:bodyPr>
            <a:spAutoFit/>
          </a:bodyPr>
          <a:lstStyle/>
          <a:p>
            <a:pPr>
              <a:spcBef>
                <a:spcPct val="50000"/>
              </a:spcBef>
            </a:pPr>
            <a:r>
              <a:rPr lang="fr-FR" sz="2400" b="1">
                <a:solidFill>
                  <a:srgbClr val="FF3300"/>
                </a:solidFill>
              </a:rPr>
              <a:t>5-15%</a:t>
            </a:r>
          </a:p>
        </p:txBody>
      </p:sp>
      <p:sp>
        <p:nvSpPr>
          <p:cNvPr id="17413" name="Text Box 5"/>
          <p:cNvSpPr txBox="1">
            <a:spLocks noChangeArrowheads="1"/>
          </p:cNvSpPr>
          <p:nvPr/>
        </p:nvSpPr>
        <p:spPr bwMode="auto">
          <a:xfrm>
            <a:off x="3686175" y="692150"/>
            <a:ext cx="1511300" cy="457200"/>
          </a:xfrm>
          <a:prstGeom prst="rect">
            <a:avLst/>
          </a:prstGeom>
          <a:noFill/>
          <a:ln w="9525">
            <a:noFill/>
            <a:miter lim="800000"/>
            <a:headEnd/>
            <a:tailEnd/>
          </a:ln>
        </p:spPr>
        <p:txBody>
          <a:bodyPr>
            <a:spAutoFit/>
          </a:bodyPr>
          <a:lstStyle/>
          <a:p>
            <a:pPr algn="ctr">
              <a:spcBef>
                <a:spcPct val="50000"/>
              </a:spcBef>
            </a:pPr>
            <a:r>
              <a:rPr lang="fr-FR" sz="2400"/>
              <a:t>15-30%</a:t>
            </a:r>
          </a:p>
        </p:txBody>
      </p:sp>
      <p:sp>
        <p:nvSpPr>
          <p:cNvPr id="17414" name="Text Box 6"/>
          <p:cNvSpPr txBox="1">
            <a:spLocks noChangeArrowheads="1"/>
          </p:cNvSpPr>
          <p:nvPr/>
        </p:nvSpPr>
        <p:spPr bwMode="auto">
          <a:xfrm>
            <a:off x="5299075" y="692150"/>
            <a:ext cx="1368425" cy="457200"/>
          </a:xfrm>
          <a:prstGeom prst="rect">
            <a:avLst/>
          </a:prstGeom>
          <a:noFill/>
          <a:ln w="9525">
            <a:noFill/>
            <a:miter lim="800000"/>
            <a:headEnd/>
            <a:tailEnd/>
          </a:ln>
        </p:spPr>
        <p:txBody>
          <a:bodyPr>
            <a:spAutoFit/>
          </a:bodyPr>
          <a:lstStyle/>
          <a:p>
            <a:pPr algn="ctr">
              <a:spcBef>
                <a:spcPct val="50000"/>
              </a:spcBef>
            </a:pPr>
            <a:r>
              <a:rPr lang="fr-FR" sz="2400"/>
              <a:t>60-75%</a:t>
            </a:r>
          </a:p>
        </p:txBody>
      </p:sp>
      <p:sp>
        <p:nvSpPr>
          <p:cNvPr id="17415" name="Text Box 7"/>
          <p:cNvSpPr txBox="1">
            <a:spLocks noChangeArrowheads="1"/>
          </p:cNvSpPr>
          <p:nvPr/>
        </p:nvSpPr>
        <p:spPr bwMode="auto">
          <a:xfrm>
            <a:off x="7027863" y="692150"/>
            <a:ext cx="1368425" cy="457200"/>
          </a:xfrm>
          <a:prstGeom prst="rect">
            <a:avLst/>
          </a:prstGeom>
          <a:noFill/>
          <a:ln w="9525">
            <a:noFill/>
            <a:miter lim="800000"/>
            <a:headEnd/>
            <a:tailEnd/>
          </a:ln>
        </p:spPr>
        <p:txBody>
          <a:bodyPr>
            <a:spAutoFit/>
          </a:bodyPr>
          <a:lstStyle/>
          <a:p>
            <a:pPr algn="ctr">
              <a:spcBef>
                <a:spcPct val="50000"/>
              </a:spcBef>
            </a:pPr>
            <a:r>
              <a:rPr lang="fr-FR" sz="2400"/>
              <a:t>97-99%</a:t>
            </a:r>
          </a:p>
        </p:txBody>
      </p:sp>
      <p:sp>
        <p:nvSpPr>
          <p:cNvPr id="17416" name="Text Box 8"/>
          <p:cNvSpPr txBox="1">
            <a:spLocks noChangeArrowheads="1"/>
          </p:cNvSpPr>
          <p:nvPr/>
        </p:nvSpPr>
        <p:spPr bwMode="auto">
          <a:xfrm>
            <a:off x="671513" y="1749425"/>
            <a:ext cx="963612" cy="457200"/>
          </a:xfrm>
          <a:prstGeom prst="rect">
            <a:avLst/>
          </a:prstGeom>
          <a:noFill/>
          <a:ln w="9525">
            <a:noFill/>
            <a:miter lim="800000"/>
            <a:headEnd/>
            <a:tailEnd/>
          </a:ln>
        </p:spPr>
        <p:txBody>
          <a:bodyPr wrap="none">
            <a:spAutoFit/>
          </a:bodyPr>
          <a:lstStyle/>
          <a:p>
            <a:r>
              <a:rPr lang="fr-FR" sz="2400"/>
              <a:t>Bénin</a:t>
            </a:r>
          </a:p>
        </p:txBody>
      </p:sp>
      <p:sp>
        <p:nvSpPr>
          <p:cNvPr id="17417" name="Text Box 9"/>
          <p:cNvSpPr txBox="1">
            <a:spLocks noChangeArrowheads="1"/>
          </p:cNvSpPr>
          <p:nvPr/>
        </p:nvSpPr>
        <p:spPr bwMode="auto">
          <a:xfrm>
            <a:off x="4962525" y="2206625"/>
            <a:ext cx="1827213" cy="822325"/>
          </a:xfrm>
          <a:prstGeom prst="rect">
            <a:avLst/>
          </a:prstGeom>
          <a:noFill/>
          <a:ln w="9525">
            <a:noFill/>
            <a:miter lim="800000"/>
            <a:headEnd/>
            <a:tailEnd/>
          </a:ln>
        </p:spPr>
        <p:txBody>
          <a:bodyPr wrap="none">
            <a:spAutoFit/>
          </a:bodyPr>
          <a:lstStyle/>
          <a:p>
            <a:pPr algn="ctr"/>
            <a:r>
              <a:rPr lang="fr-FR" sz="2400"/>
              <a:t> Suspect </a:t>
            </a:r>
          </a:p>
          <a:p>
            <a:pPr algn="ctr"/>
            <a:r>
              <a:rPr lang="fr-FR" sz="2400"/>
              <a:t>de malignité</a:t>
            </a:r>
          </a:p>
        </p:txBody>
      </p:sp>
      <p:sp>
        <p:nvSpPr>
          <p:cNvPr id="17418" name="Text Box 10"/>
          <p:cNvSpPr txBox="1">
            <a:spLocks noChangeArrowheads="1"/>
          </p:cNvSpPr>
          <p:nvPr/>
        </p:nvSpPr>
        <p:spPr bwMode="auto">
          <a:xfrm>
            <a:off x="7031038" y="1749425"/>
            <a:ext cx="912812" cy="457200"/>
          </a:xfrm>
          <a:prstGeom prst="rect">
            <a:avLst/>
          </a:prstGeom>
          <a:noFill/>
          <a:ln w="9525">
            <a:noFill/>
            <a:miter lim="800000"/>
            <a:headEnd/>
            <a:tailEnd/>
          </a:ln>
        </p:spPr>
        <p:txBody>
          <a:bodyPr wrap="none">
            <a:spAutoFit/>
          </a:bodyPr>
          <a:lstStyle/>
          <a:p>
            <a:r>
              <a:rPr lang="fr-FR" sz="2400"/>
              <a:t>Malin</a:t>
            </a:r>
          </a:p>
        </p:txBody>
      </p:sp>
      <p:sp>
        <p:nvSpPr>
          <p:cNvPr id="17419" name="Text Box 11"/>
          <p:cNvSpPr txBox="1">
            <a:spLocks noChangeArrowheads="1"/>
          </p:cNvSpPr>
          <p:nvPr/>
        </p:nvSpPr>
        <p:spPr bwMode="auto">
          <a:xfrm>
            <a:off x="530225" y="3644900"/>
            <a:ext cx="4402138" cy="822325"/>
          </a:xfrm>
          <a:prstGeom prst="rect">
            <a:avLst/>
          </a:prstGeom>
          <a:noFill/>
          <a:ln w="9525">
            <a:noFill/>
            <a:miter lim="800000"/>
            <a:headEnd/>
            <a:tailEnd/>
          </a:ln>
        </p:spPr>
        <p:txBody>
          <a:bodyPr wrap="none">
            <a:spAutoFit/>
          </a:bodyPr>
          <a:lstStyle/>
          <a:p>
            <a:pPr algn="ctr"/>
            <a:r>
              <a:rPr lang="fr-FR" sz="2400" b="1">
                <a:solidFill>
                  <a:srgbClr val="FF3300"/>
                </a:solidFill>
              </a:rPr>
              <a:t>Lésion folliculaire </a:t>
            </a:r>
          </a:p>
          <a:p>
            <a:pPr algn="ctr"/>
            <a:r>
              <a:rPr lang="fr-FR" sz="2400" b="1">
                <a:solidFill>
                  <a:srgbClr val="FF3300"/>
                </a:solidFill>
              </a:rPr>
              <a:t>de signification indéterminée</a:t>
            </a:r>
          </a:p>
        </p:txBody>
      </p:sp>
      <p:sp>
        <p:nvSpPr>
          <p:cNvPr id="17420" name="Text Box 12"/>
          <p:cNvSpPr txBox="1">
            <a:spLocks noChangeArrowheads="1"/>
          </p:cNvSpPr>
          <p:nvPr/>
        </p:nvSpPr>
        <p:spPr bwMode="auto">
          <a:xfrm>
            <a:off x="2752725" y="3141663"/>
            <a:ext cx="3165475" cy="457200"/>
          </a:xfrm>
          <a:prstGeom prst="rect">
            <a:avLst/>
          </a:prstGeom>
          <a:noFill/>
          <a:ln w="9525">
            <a:noFill/>
            <a:miter lim="800000"/>
            <a:headEnd/>
            <a:tailEnd/>
          </a:ln>
        </p:spPr>
        <p:txBody>
          <a:bodyPr wrap="none">
            <a:spAutoFit/>
          </a:bodyPr>
          <a:lstStyle/>
          <a:p>
            <a:pPr algn="ctr"/>
            <a:r>
              <a:rPr lang="fr-FR" sz="2400"/>
              <a:t>Néoplasme folliculaire</a:t>
            </a:r>
          </a:p>
        </p:txBody>
      </p:sp>
      <p:sp>
        <p:nvSpPr>
          <p:cNvPr id="17421" name="Rectangle 13"/>
          <p:cNvSpPr>
            <a:spLocks noChangeArrowheads="1"/>
          </p:cNvSpPr>
          <p:nvPr/>
        </p:nvSpPr>
        <p:spPr bwMode="auto">
          <a:xfrm>
            <a:off x="215900" y="1557338"/>
            <a:ext cx="8569325" cy="3095625"/>
          </a:xfrm>
          <a:prstGeom prst="rect">
            <a:avLst/>
          </a:prstGeom>
          <a:noFill/>
          <a:ln w="38100">
            <a:solidFill>
              <a:schemeClr val="accent2"/>
            </a:solidFill>
            <a:miter lim="800000"/>
            <a:headEnd/>
            <a:tailEnd/>
          </a:ln>
        </p:spPr>
        <p:txBody>
          <a:bodyPr wrap="none" anchor="ctr"/>
          <a:lstStyle/>
          <a:p>
            <a:endParaRPr lang="fr-FR"/>
          </a:p>
        </p:txBody>
      </p:sp>
      <p:sp>
        <p:nvSpPr>
          <p:cNvPr id="17422" name="AutoShape 14"/>
          <p:cNvSpPr>
            <a:spLocks noChangeArrowheads="1"/>
          </p:cNvSpPr>
          <p:nvPr/>
        </p:nvSpPr>
        <p:spPr bwMode="auto">
          <a:xfrm rot="5400000">
            <a:off x="2428081" y="4526757"/>
            <a:ext cx="504825" cy="32543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tx1"/>
            </a:solidFill>
            <a:miter lim="800000"/>
            <a:headEnd/>
            <a:tailEnd/>
          </a:ln>
        </p:spPr>
        <p:txBody>
          <a:bodyPr wrap="none" anchor="ctr"/>
          <a:lstStyle/>
          <a:p>
            <a:endParaRPr lang="fr-FR"/>
          </a:p>
        </p:txBody>
      </p:sp>
      <p:sp>
        <p:nvSpPr>
          <p:cNvPr id="17423" name="Text Box 15"/>
          <p:cNvSpPr txBox="1">
            <a:spLocks noChangeArrowheads="1"/>
          </p:cNvSpPr>
          <p:nvPr/>
        </p:nvSpPr>
        <p:spPr bwMode="auto">
          <a:xfrm>
            <a:off x="2682875" y="188913"/>
            <a:ext cx="3671888" cy="457200"/>
          </a:xfrm>
          <a:prstGeom prst="rect">
            <a:avLst/>
          </a:prstGeom>
          <a:solidFill>
            <a:srgbClr val="66CCFF"/>
          </a:solidFill>
          <a:ln w="9525">
            <a:noFill/>
            <a:miter lim="800000"/>
            <a:headEnd/>
            <a:tailEnd/>
          </a:ln>
        </p:spPr>
        <p:txBody>
          <a:bodyPr>
            <a:spAutoFit/>
          </a:bodyPr>
          <a:lstStyle/>
          <a:p>
            <a:pPr algn="ctr">
              <a:spcBef>
                <a:spcPct val="50000"/>
              </a:spcBef>
            </a:pPr>
            <a:r>
              <a:rPr lang="fr-FR" sz="2400" b="1"/>
              <a:t>Risque de malignité</a:t>
            </a:r>
          </a:p>
        </p:txBody>
      </p:sp>
      <p:sp>
        <p:nvSpPr>
          <p:cNvPr id="17424" name="Text Box 16"/>
          <p:cNvSpPr txBox="1">
            <a:spLocks noChangeArrowheads="1"/>
          </p:cNvSpPr>
          <p:nvPr/>
        </p:nvSpPr>
        <p:spPr bwMode="auto">
          <a:xfrm>
            <a:off x="2466975" y="1676400"/>
            <a:ext cx="4103688" cy="457200"/>
          </a:xfrm>
          <a:prstGeom prst="rect">
            <a:avLst/>
          </a:prstGeom>
          <a:solidFill>
            <a:srgbClr val="66CCFF"/>
          </a:solidFill>
          <a:ln w="9525">
            <a:noFill/>
            <a:miter lim="800000"/>
            <a:headEnd/>
            <a:tailEnd/>
          </a:ln>
        </p:spPr>
        <p:txBody>
          <a:bodyPr>
            <a:spAutoFit/>
          </a:bodyPr>
          <a:lstStyle/>
          <a:p>
            <a:pPr algn="ctr">
              <a:spcBef>
                <a:spcPct val="50000"/>
              </a:spcBef>
            </a:pPr>
            <a:r>
              <a:rPr lang="fr-FR" sz="2400" b="1"/>
              <a:t>Cytologie Bethesda</a:t>
            </a:r>
          </a:p>
        </p:txBody>
      </p:sp>
      <p:sp>
        <p:nvSpPr>
          <p:cNvPr id="17425" name="Text Box 17"/>
          <p:cNvSpPr txBox="1">
            <a:spLocks noChangeArrowheads="1"/>
          </p:cNvSpPr>
          <p:nvPr/>
        </p:nvSpPr>
        <p:spPr bwMode="auto">
          <a:xfrm>
            <a:off x="468313" y="6284913"/>
            <a:ext cx="8101012" cy="457200"/>
          </a:xfrm>
          <a:prstGeom prst="rect">
            <a:avLst/>
          </a:prstGeom>
          <a:solidFill>
            <a:srgbClr val="66CCFF"/>
          </a:solidFill>
          <a:ln w="9525">
            <a:noFill/>
            <a:miter lim="800000"/>
            <a:headEnd/>
            <a:tailEnd/>
          </a:ln>
        </p:spPr>
        <p:txBody>
          <a:bodyPr>
            <a:spAutoFit/>
          </a:bodyPr>
          <a:lstStyle/>
          <a:p>
            <a:pPr algn="ctr">
              <a:spcBef>
                <a:spcPct val="50000"/>
              </a:spcBef>
            </a:pPr>
            <a:r>
              <a:rPr lang="fr-FR" sz="2400" b="1"/>
              <a:t>Diagnostic définitif sur pièce de thyroïdectomie</a:t>
            </a:r>
          </a:p>
        </p:txBody>
      </p:sp>
      <p:sp>
        <p:nvSpPr>
          <p:cNvPr id="17426" name="Text Box 18"/>
          <p:cNvSpPr txBox="1">
            <a:spLocks noChangeArrowheads="1"/>
          </p:cNvSpPr>
          <p:nvPr/>
        </p:nvSpPr>
        <p:spPr bwMode="auto">
          <a:xfrm>
            <a:off x="323850" y="5013325"/>
            <a:ext cx="8496300" cy="1004888"/>
          </a:xfrm>
          <a:prstGeom prst="rect">
            <a:avLst/>
          </a:prstGeom>
          <a:noFill/>
          <a:ln w="9525">
            <a:noFill/>
            <a:miter lim="800000"/>
            <a:headEnd/>
            <a:tailEnd/>
          </a:ln>
        </p:spPr>
        <p:txBody>
          <a:bodyPr>
            <a:spAutoFit/>
          </a:bodyPr>
          <a:lstStyle/>
          <a:p>
            <a:pPr algn="ctr">
              <a:spcBef>
                <a:spcPct val="50000"/>
              </a:spcBef>
            </a:pPr>
            <a:r>
              <a:rPr lang="fr-FR" sz="2400" b="1"/>
              <a:t>90% Goitre colloïde remanié –Thyroïdite</a:t>
            </a:r>
          </a:p>
          <a:p>
            <a:pPr algn="ctr">
              <a:spcBef>
                <a:spcPct val="50000"/>
              </a:spcBef>
            </a:pPr>
            <a:r>
              <a:rPr lang="fr-FR" sz="2400" b="1"/>
              <a:t>5-15% Cancers (Carcinome papillaire)</a:t>
            </a:r>
          </a:p>
        </p:txBody>
      </p:sp>
      <p:sp>
        <p:nvSpPr>
          <p:cNvPr id="17427" name="Rectangle 19"/>
          <p:cNvSpPr>
            <a:spLocks noChangeArrowheads="1"/>
          </p:cNvSpPr>
          <p:nvPr/>
        </p:nvSpPr>
        <p:spPr bwMode="auto">
          <a:xfrm>
            <a:off x="215900" y="4941888"/>
            <a:ext cx="8604250" cy="1295400"/>
          </a:xfrm>
          <a:prstGeom prst="rect">
            <a:avLst/>
          </a:prstGeom>
          <a:noFill/>
          <a:ln w="38100">
            <a:solidFill>
              <a:srgbClr val="FF3300"/>
            </a:solidFill>
            <a:miter lim="800000"/>
            <a:headEnd/>
            <a:tailEnd/>
          </a:ln>
        </p:spPr>
        <p:txBody>
          <a:bodyPr wrap="none" anchor="ctr"/>
          <a:lstStyle/>
          <a:p>
            <a:endParaRPr lang="fr-F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5"/>
          <p:cNvSpPr>
            <a:spLocks noGrp="1" noChangeArrowheads="1"/>
          </p:cNvSpPr>
          <p:nvPr>
            <p:ph type="title" idx="4294967295"/>
          </p:nvPr>
        </p:nvSpPr>
        <p:spPr>
          <a:xfrm>
            <a:off x="685800" y="188913"/>
            <a:ext cx="7772400" cy="1143000"/>
          </a:xfrm>
        </p:spPr>
        <p:txBody>
          <a:bodyPr/>
          <a:lstStyle/>
          <a:p>
            <a:r>
              <a:rPr lang="fr-FR" b="1">
                <a:solidFill>
                  <a:schemeClr val="accent2"/>
                </a:solidFill>
              </a:rPr>
              <a:t>I – Etalements directs</a:t>
            </a:r>
          </a:p>
        </p:txBody>
      </p:sp>
      <p:graphicFrame>
        <p:nvGraphicFramePr>
          <p:cNvPr id="39979" name="Group 43"/>
          <p:cNvGraphicFramePr>
            <a:graphicFrameLocks noGrp="1"/>
          </p:cNvGraphicFramePr>
          <p:nvPr/>
        </p:nvGraphicFramePr>
        <p:xfrm>
          <a:off x="539750" y="3729038"/>
          <a:ext cx="8135938" cy="2292350"/>
        </p:xfrm>
        <a:graphic>
          <a:graphicData uri="http://schemas.openxmlformats.org/drawingml/2006/table">
            <a:tbl>
              <a:tblPr/>
              <a:tblGrid>
                <a:gridCol w="4068763"/>
                <a:gridCol w="4067175"/>
              </a:tblGrid>
              <a:tr h="6635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800" b="0" i="0" u="none" strike="noStrike" cap="none" normalizeH="0" baseline="0" smtClean="0">
                          <a:ln>
                            <a:noFill/>
                          </a:ln>
                          <a:solidFill>
                            <a:schemeClr val="tx1"/>
                          </a:solidFill>
                          <a:effectLst/>
                          <a:latin typeface="Arial" charset="0"/>
                        </a:rPr>
                        <a:t>Avantage</a:t>
                      </a:r>
                    </a:p>
                  </a:txBody>
                  <a:tcPr horzOverflow="overflow">
                    <a:lnL cap="flat">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800" b="0" i="0" u="none" strike="noStrike" cap="none" normalizeH="0" baseline="0" smtClean="0">
                          <a:ln>
                            <a:noFill/>
                          </a:ln>
                          <a:solidFill>
                            <a:schemeClr val="tx1"/>
                          </a:solidFill>
                          <a:effectLst/>
                          <a:latin typeface="Arial" charset="0"/>
                        </a:rPr>
                        <a:t>Inconvénient</a:t>
                      </a:r>
                    </a:p>
                  </a:txBody>
                  <a:tcPr horzOverflow="overflow">
                    <a:lnL>
                      <a:noFill/>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162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800" b="0" i="0" u="none" strike="noStrike" cap="none" normalizeH="0" baseline="0" smtClean="0">
                          <a:ln>
                            <a:noFill/>
                          </a:ln>
                          <a:solidFill>
                            <a:schemeClr val="tx1"/>
                          </a:solidFill>
                          <a:effectLst/>
                          <a:latin typeface="Arial" charset="0"/>
                        </a:rPr>
                        <a:t>Evaluation immédiate de la qualité du prélèvement</a:t>
                      </a:r>
                    </a:p>
                  </a:txBody>
                  <a:tcPr horzOverflow="overflow">
                    <a:lnL cap="flat">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800" b="0" i="0" u="none" strike="noStrike" cap="none" normalizeH="0" baseline="0" smtClean="0">
                          <a:ln>
                            <a:noFill/>
                          </a:ln>
                          <a:solidFill>
                            <a:schemeClr val="tx1"/>
                          </a:solidFill>
                          <a:effectLst/>
                          <a:latin typeface="Arial" charset="0"/>
                        </a:rPr>
                        <a:t>Expérience du préleveur</a:t>
                      </a:r>
                    </a:p>
                  </a:txBody>
                  <a:tcPr horzOverflow="overflow">
                    <a:lnL>
                      <a:noFill/>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9980" name="Rectangle 44"/>
          <p:cNvSpPr>
            <a:spLocks noChangeArrowheads="1"/>
          </p:cNvSpPr>
          <p:nvPr/>
        </p:nvSpPr>
        <p:spPr bwMode="auto">
          <a:xfrm>
            <a:off x="1042988" y="1649413"/>
            <a:ext cx="7632700" cy="1554162"/>
          </a:xfrm>
          <a:prstGeom prst="rect">
            <a:avLst/>
          </a:prstGeom>
          <a:noFill/>
          <a:ln w="9525">
            <a:noFill/>
            <a:miter lim="800000"/>
            <a:headEnd/>
            <a:tailEnd/>
          </a:ln>
          <a:effectLst/>
        </p:spPr>
        <p:txBody>
          <a:bodyPr>
            <a:spAutoFit/>
          </a:bodyPr>
          <a:lstStyle/>
          <a:p>
            <a:r>
              <a:rPr lang="fr-FR" sz="3200"/>
              <a:t>Fixation</a:t>
            </a:r>
          </a:p>
          <a:p>
            <a:pPr lvl="1">
              <a:buFontTx/>
              <a:buChar char="•"/>
            </a:pPr>
            <a:r>
              <a:rPr lang="fr-FR" sz="3200"/>
              <a:t>fixation (alcool 95°) : Papanicolaou</a:t>
            </a:r>
          </a:p>
          <a:p>
            <a:pPr lvl="1">
              <a:buFontTx/>
              <a:buChar char="•"/>
            </a:pPr>
            <a:r>
              <a:rPr lang="fr-FR" sz="3200"/>
              <a:t>séchage à l’air : MGG</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4" name="Line 2"/>
          <p:cNvSpPr>
            <a:spLocks noChangeShapeType="1"/>
          </p:cNvSpPr>
          <p:nvPr/>
        </p:nvSpPr>
        <p:spPr bwMode="auto">
          <a:xfrm>
            <a:off x="179388" y="1341438"/>
            <a:ext cx="8642350" cy="0"/>
          </a:xfrm>
          <a:prstGeom prst="line">
            <a:avLst/>
          </a:prstGeom>
          <a:noFill/>
          <a:ln w="76200">
            <a:solidFill>
              <a:schemeClr val="accent2"/>
            </a:solidFill>
            <a:round/>
            <a:headEnd/>
            <a:tailEnd type="triangle" w="med" len="med"/>
          </a:ln>
        </p:spPr>
        <p:txBody>
          <a:bodyPr/>
          <a:lstStyle/>
          <a:p>
            <a:endParaRPr lang="fr-FR"/>
          </a:p>
        </p:txBody>
      </p:sp>
      <p:sp>
        <p:nvSpPr>
          <p:cNvPr id="18435" name="Text Box 3"/>
          <p:cNvSpPr txBox="1">
            <a:spLocks noChangeArrowheads="1"/>
          </p:cNvSpPr>
          <p:nvPr/>
        </p:nvSpPr>
        <p:spPr bwMode="auto">
          <a:xfrm>
            <a:off x="809625" y="692150"/>
            <a:ext cx="936625" cy="457200"/>
          </a:xfrm>
          <a:prstGeom prst="rect">
            <a:avLst/>
          </a:prstGeom>
          <a:noFill/>
          <a:ln w="9525">
            <a:noFill/>
            <a:miter lim="800000"/>
            <a:headEnd/>
            <a:tailEnd/>
          </a:ln>
        </p:spPr>
        <p:txBody>
          <a:bodyPr>
            <a:spAutoFit/>
          </a:bodyPr>
          <a:lstStyle/>
          <a:p>
            <a:pPr>
              <a:spcBef>
                <a:spcPct val="50000"/>
              </a:spcBef>
            </a:pPr>
            <a:r>
              <a:rPr lang="fr-FR" sz="2400"/>
              <a:t>&lt; 3%</a:t>
            </a:r>
          </a:p>
        </p:txBody>
      </p:sp>
      <p:sp>
        <p:nvSpPr>
          <p:cNvPr id="18436" name="Text Box 4"/>
          <p:cNvSpPr txBox="1">
            <a:spLocks noChangeArrowheads="1"/>
          </p:cNvSpPr>
          <p:nvPr/>
        </p:nvSpPr>
        <p:spPr bwMode="auto">
          <a:xfrm>
            <a:off x="1960563" y="692150"/>
            <a:ext cx="1439862" cy="457200"/>
          </a:xfrm>
          <a:prstGeom prst="rect">
            <a:avLst/>
          </a:prstGeom>
          <a:noFill/>
          <a:ln w="9525">
            <a:noFill/>
            <a:miter lim="800000"/>
            <a:headEnd/>
            <a:tailEnd/>
          </a:ln>
        </p:spPr>
        <p:txBody>
          <a:bodyPr>
            <a:spAutoFit/>
          </a:bodyPr>
          <a:lstStyle/>
          <a:p>
            <a:pPr>
              <a:spcBef>
                <a:spcPct val="50000"/>
              </a:spcBef>
            </a:pPr>
            <a:r>
              <a:rPr lang="fr-FR" sz="2400"/>
              <a:t>5-15%</a:t>
            </a:r>
          </a:p>
        </p:txBody>
      </p:sp>
      <p:sp>
        <p:nvSpPr>
          <p:cNvPr id="18437" name="Text Box 5"/>
          <p:cNvSpPr txBox="1">
            <a:spLocks noChangeArrowheads="1"/>
          </p:cNvSpPr>
          <p:nvPr/>
        </p:nvSpPr>
        <p:spPr bwMode="auto">
          <a:xfrm>
            <a:off x="3686175" y="692150"/>
            <a:ext cx="1511300" cy="457200"/>
          </a:xfrm>
          <a:prstGeom prst="rect">
            <a:avLst/>
          </a:prstGeom>
          <a:noFill/>
          <a:ln w="9525">
            <a:noFill/>
            <a:miter lim="800000"/>
            <a:headEnd/>
            <a:tailEnd/>
          </a:ln>
        </p:spPr>
        <p:txBody>
          <a:bodyPr>
            <a:spAutoFit/>
          </a:bodyPr>
          <a:lstStyle/>
          <a:p>
            <a:pPr algn="ctr">
              <a:spcBef>
                <a:spcPct val="50000"/>
              </a:spcBef>
            </a:pPr>
            <a:r>
              <a:rPr lang="fr-FR" sz="2400" b="1">
                <a:solidFill>
                  <a:srgbClr val="FF3300"/>
                </a:solidFill>
              </a:rPr>
              <a:t>15-30%</a:t>
            </a:r>
          </a:p>
        </p:txBody>
      </p:sp>
      <p:sp>
        <p:nvSpPr>
          <p:cNvPr id="18438" name="Text Box 6"/>
          <p:cNvSpPr txBox="1">
            <a:spLocks noChangeArrowheads="1"/>
          </p:cNvSpPr>
          <p:nvPr/>
        </p:nvSpPr>
        <p:spPr bwMode="auto">
          <a:xfrm>
            <a:off x="5299075" y="692150"/>
            <a:ext cx="1368425" cy="457200"/>
          </a:xfrm>
          <a:prstGeom prst="rect">
            <a:avLst/>
          </a:prstGeom>
          <a:noFill/>
          <a:ln w="9525">
            <a:noFill/>
            <a:miter lim="800000"/>
            <a:headEnd/>
            <a:tailEnd/>
          </a:ln>
        </p:spPr>
        <p:txBody>
          <a:bodyPr>
            <a:spAutoFit/>
          </a:bodyPr>
          <a:lstStyle/>
          <a:p>
            <a:pPr algn="ctr">
              <a:spcBef>
                <a:spcPct val="50000"/>
              </a:spcBef>
            </a:pPr>
            <a:r>
              <a:rPr lang="fr-FR" sz="2400"/>
              <a:t>60-75%</a:t>
            </a:r>
          </a:p>
        </p:txBody>
      </p:sp>
      <p:sp>
        <p:nvSpPr>
          <p:cNvPr id="18439" name="Text Box 7"/>
          <p:cNvSpPr txBox="1">
            <a:spLocks noChangeArrowheads="1"/>
          </p:cNvSpPr>
          <p:nvPr/>
        </p:nvSpPr>
        <p:spPr bwMode="auto">
          <a:xfrm>
            <a:off x="7027863" y="692150"/>
            <a:ext cx="1368425" cy="457200"/>
          </a:xfrm>
          <a:prstGeom prst="rect">
            <a:avLst/>
          </a:prstGeom>
          <a:noFill/>
          <a:ln w="9525">
            <a:noFill/>
            <a:miter lim="800000"/>
            <a:headEnd/>
            <a:tailEnd/>
          </a:ln>
        </p:spPr>
        <p:txBody>
          <a:bodyPr>
            <a:spAutoFit/>
          </a:bodyPr>
          <a:lstStyle/>
          <a:p>
            <a:pPr algn="ctr">
              <a:spcBef>
                <a:spcPct val="50000"/>
              </a:spcBef>
            </a:pPr>
            <a:r>
              <a:rPr lang="fr-FR" sz="2400"/>
              <a:t>97-99%</a:t>
            </a:r>
          </a:p>
        </p:txBody>
      </p:sp>
      <p:sp>
        <p:nvSpPr>
          <p:cNvPr id="18440" name="Text Box 8"/>
          <p:cNvSpPr txBox="1">
            <a:spLocks noChangeArrowheads="1"/>
          </p:cNvSpPr>
          <p:nvPr/>
        </p:nvSpPr>
        <p:spPr bwMode="auto">
          <a:xfrm>
            <a:off x="671513" y="1749425"/>
            <a:ext cx="963612" cy="457200"/>
          </a:xfrm>
          <a:prstGeom prst="rect">
            <a:avLst/>
          </a:prstGeom>
          <a:noFill/>
          <a:ln w="9525">
            <a:noFill/>
            <a:miter lim="800000"/>
            <a:headEnd/>
            <a:tailEnd/>
          </a:ln>
        </p:spPr>
        <p:txBody>
          <a:bodyPr wrap="none">
            <a:spAutoFit/>
          </a:bodyPr>
          <a:lstStyle/>
          <a:p>
            <a:r>
              <a:rPr lang="fr-FR" sz="2400"/>
              <a:t>Bénin</a:t>
            </a:r>
          </a:p>
        </p:txBody>
      </p:sp>
      <p:sp>
        <p:nvSpPr>
          <p:cNvPr id="18441" name="Text Box 9"/>
          <p:cNvSpPr txBox="1">
            <a:spLocks noChangeArrowheads="1"/>
          </p:cNvSpPr>
          <p:nvPr/>
        </p:nvSpPr>
        <p:spPr bwMode="auto">
          <a:xfrm>
            <a:off x="4962525" y="2206625"/>
            <a:ext cx="1827213" cy="822325"/>
          </a:xfrm>
          <a:prstGeom prst="rect">
            <a:avLst/>
          </a:prstGeom>
          <a:noFill/>
          <a:ln w="9525">
            <a:noFill/>
            <a:miter lim="800000"/>
            <a:headEnd/>
            <a:tailEnd/>
          </a:ln>
        </p:spPr>
        <p:txBody>
          <a:bodyPr wrap="none">
            <a:spAutoFit/>
          </a:bodyPr>
          <a:lstStyle/>
          <a:p>
            <a:pPr algn="ctr"/>
            <a:r>
              <a:rPr lang="fr-FR" sz="2400"/>
              <a:t> Suspect </a:t>
            </a:r>
          </a:p>
          <a:p>
            <a:pPr algn="ctr"/>
            <a:r>
              <a:rPr lang="fr-FR" sz="2400"/>
              <a:t>de malignité</a:t>
            </a:r>
          </a:p>
        </p:txBody>
      </p:sp>
      <p:sp>
        <p:nvSpPr>
          <p:cNvPr id="18442" name="Text Box 10"/>
          <p:cNvSpPr txBox="1">
            <a:spLocks noChangeArrowheads="1"/>
          </p:cNvSpPr>
          <p:nvPr/>
        </p:nvSpPr>
        <p:spPr bwMode="auto">
          <a:xfrm>
            <a:off x="7031038" y="1749425"/>
            <a:ext cx="912812" cy="457200"/>
          </a:xfrm>
          <a:prstGeom prst="rect">
            <a:avLst/>
          </a:prstGeom>
          <a:noFill/>
          <a:ln w="9525">
            <a:noFill/>
            <a:miter lim="800000"/>
            <a:headEnd/>
            <a:tailEnd/>
          </a:ln>
        </p:spPr>
        <p:txBody>
          <a:bodyPr wrap="none">
            <a:spAutoFit/>
          </a:bodyPr>
          <a:lstStyle/>
          <a:p>
            <a:r>
              <a:rPr lang="fr-FR" sz="2400"/>
              <a:t>Malin</a:t>
            </a:r>
          </a:p>
        </p:txBody>
      </p:sp>
      <p:sp>
        <p:nvSpPr>
          <p:cNvPr id="18443" name="Text Box 11"/>
          <p:cNvSpPr txBox="1">
            <a:spLocks noChangeArrowheads="1"/>
          </p:cNvSpPr>
          <p:nvPr/>
        </p:nvSpPr>
        <p:spPr bwMode="auto">
          <a:xfrm>
            <a:off x="673100" y="3790950"/>
            <a:ext cx="4046538" cy="822325"/>
          </a:xfrm>
          <a:prstGeom prst="rect">
            <a:avLst/>
          </a:prstGeom>
          <a:noFill/>
          <a:ln w="9525">
            <a:noFill/>
            <a:miter lim="800000"/>
            <a:headEnd/>
            <a:tailEnd/>
          </a:ln>
        </p:spPr>
        <p:txBody>
          <a:bodyPr wrap="none">
            <a:spAutoFit/>
          </a:bodyPr>
          <a:lstStyle/>
          <a:p>
            <a:pPr algn="ctr"/>
            <a:r>
              <a:rPr lang="fr-FR" sz="2400"/>
              <a:t>Lésion folliculaire </a:t>
            </a:r>
          </a:p>
          <a:p>
            <a:pPr algn="ctr"/>
            <a:r>
              <a:rPr lang="fr-FR" sz="2400"/>
              <a:t>de signification indéterminée</a:t>
            </a:r>
          </a:p>
        </p:txBody>
      </p:sp>
      <p:sp>
        <p:nvSpPr>
          <p:cNvPr id="18444" name="Text Box 12"/>
          <p:cNvSpPr txBox="1">
            <a:spLocks noChangeArrowheads="1"/>
          </p:cNvSpPr>
          <p:nvPr/>
        </p:nvSpPr>
        <p:spPr bwMode="auto">
          <a:xfrm>
            <a:off x="2627313" y="3141663"/>
            <a:ext cx="3419475" cy="457200"/>
          </a:xfrm>
          <a:prstGeom prst="rect">
            <a:avLst/>
          </a:prstGeom>
          <a:noFill/>
          <a:ln w="9525">
            <a:noFill/>
            <a:miter lim="800000"/>
            <a:headEnd/>
            <a:tailEnd/>
          </a:ln>
        </p:spPr>
        <p:txBody>
          <a:bodyPr wrap="none">
            <a:spAutoFit/>
          </a:bodyPr>
          <a:lstStyle/>
          <a:p>
            <a:pPr algn="ctr"/>
            <a:r>
              <a:rPr lang="fr-FR" sz="2400" b="1">
                <a:solidFill>
                  <a:srgbClr val="FF3300"/>
                </a:solidFill>
              </a:rPr>
              <a:t>Néoplasme folliculaire</a:t>
            </a:r>
          </a:p>
        </p:txBody>
      </p:sp>
      <p:sp>
        <p:nvSpPr>
          <p:cNvPr id="18445" name="Rectangle 13"/>
          <p:cNvSpPr>
            <a:spLocks noChangeArrowheads="1"/>
          </p:cNvSpPr>
          <p:nvPr/>
        </p:nvSpPr>
        <p:spPr bwMode="auto">
          <a:xfrm>
            <a:off x="179388" y="1557338"/>
            <a:ext cx="8569325" cy="3095625"/>
          </a:xfrm>
          <a:prstGeom prst="rect">
            <a:avLst/>
          </a:prstGeom>
          <a:noFill/>
          <a:ln w="38100">
            <a:solidFill>
              <a:schemeClr val="accent2"/>
            </a:solidFill>
            <a:miter lim="800000"/>
            <a:headEnd/>
            <a:tailEnd/>
          </a:ln>
        </p:spPr>
        <p:txBody>
          <a:bodyPr wrap="none" anchor="ctr"/>
          <a:lstStyle/>
          <a:p>
            <a:endParaRPr lang="fr-FR"/>
          </a:p>
        </p:txBody>
      </p:sp>
      <p:sp>
        <p:nvSpPr>
          <p:cNvPr id="18446" name="AutoShape 14"/>
          <p:cNvSpPr>
            <a:spLocks noChangeArrowheads="1"/>
          </p:cNvSpPr>
          <p:nvPr/>
        </p:nvSpPr>
        <p:spPr bwMode="auto">
          <a:xfrm rot="5400000">
            <a:off x="3698082" y="4139406"/>
            <a:ext cx="1296988" cy="3079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tx1"/>
            </a:solidFill>
            <a:miter lim="800000"/>
            <a:headEnd/>
            <a:tailEnd/>
          </a:ln>
        </p:spPr>
        <p:txBody>
          <a:bodyPr wrap="none" anchor="ctr"/>
          <a:lstStyle/>
          <a:p>
            <a:endParaRPr lang="fr-FR"/>
          </a:p>
        </p:txBody>
      </p:sp>
      <p:sp>
        <p:nvSpPr>
          <p:cNvPr id="18447" name="Text Box 15"/>
          <p:cNvSpPr txBox="1">
            <a:spLocks noChangeArrowheads="1"/>
          </p:cNvSpPr>
          <p:nvPr/>
        </p:nvSpPr>
        <p:spPr bwMode="auto">
          <a:xfrm>
            <a:off x="2682875" y="188913"/>
            <a:ext cx="3671888" cy="457200"/>
          </a:xfrm>
          <a:prstGeom prst="rect">
            <a:avLst/>
          </a:prstGeom>
          <a:solidFill>
            <a:srgbClr val="66CCFF"/>
          </a:solidFill>
          <a:ln w="9525">
            <a:noFill/>
            <a:miter lim="800000"/>
            <a:headEnd/>
            <a:tailEnd/>
          </a:ln>
        </p:spPr>
        <p:txBody>
          <a:bodyPr>
            <a:spAutoFit/>
          </a:bodyPr>
          <a:lstStyle/>
          <a:p>
            <a:pPr algn="ctr">
              <a:spcBef>
                <a:spcPct val="50000"/>
              </a:spcBef>
            </a:pPr>
            <a:r>
              <a:rPr lang="fr-FR" sz="2400" b="1"/>
              <a:t>Risque de malignité</a:t>
            </a:r>
          </a:p>
        </p:txBody>
      </p:sp>
      <p:sp>
        <p:nvSpPr>
          <p:cNvPr id="18448" name="Text Box 16"/>
          <p:cNvSpPr txBox="1">
            <a:spLocks noChangeArrowheads="1"/>
          </p:cNvSpPr>
          <p:nvPr/>
        </p:nvSpPr>
        <p:spPr bwMode="auto">
          <a:xfrm>
            <a:off x="2466975" y="1676400"/>
            <a:ext cx="4103688" cy="457200"/>
          </a:xfrm>
          <a:prstGeom prst="rect">
            <a:avLst/>
          </a:prstGeom>
          <a:solidFill>
            <a:srgbClr val="66CCFF"/>
          </a:solidFill>
          <a:ln w="9525">
            <a:noFill/>
            <a:miter lim="800000"/>
            <a:headEnd/>
            <a:tailEnd/>
          </a:ln>
        </p:spPr>
        <p:txBody>
          <a:bodyPr>
            <a:spAutoFit/>
          </a:bodyPr>
          <a:lstStyle/>
          <a:p>
            <a:pPr algn="ctr">
              <a:spcBef>
                <a:spcPct val="50000"/>
              </a:spcBef>
            </a:pPr>
            <a:r>
              <a:rPr lang="fr-FR" sz="2400" b="1"/>
              <a:t>Cytologie Bethesda</a:t>
            </a:r>
          </a:p>
        </p:txBody>
      </p:sp>
      <p:sp>
        <p:nvSpPr>
          <p:cNvPr id="18449" name="Text Box 17"/>
          <p:cNvSpPr txBox="1">
            <a:spLocks noChangeArrowheads="1"/>
          </p:cNvSpPr>
          <p:nvPr/>
        </p:nvSpPr>
        <p:spPr bwMode="auto">
          <a:xfrm>
            <a:off x="468313" y="6356350"/>
            <a:ext cx="8101012" cy="457200"/>
          </a:xfrm>
          <a:prstGeom prst="rect">
            <a:avLst/>
          </a:prstGeom>
          <a:solidFill>
            <a:srgbClr val="66CCFF"/>
          </a:solidFill>
          <a:ln w="9525">
            <a:noFill/>
            <a:miter lim="800000"/>
            <a:headEnd/>
            <a:tailEnd/>
          </a:ln>
        </p:spPr>
        <p:txBody>
          <a:bodyPr>
            <a:spAutoFit/>
          </a:bodyPr>
          <a:lstStyle/>
          <a:p>
            <a:pPr algn="ctr">
              <a:spcBef>
                <a:spcPct val="50000"/>
              </a:spcBef>
            </a:pPr>
            <a:r>
              <a:rPr lang="fr-FR" sz="2400" b="1"/>
              <a:t>Diagnostic définitif sur pièce de thyroïdectomie</a:t>
            </a:r>
          </a:p>
        </p:txBody>
      </p:sp>
      <p:sp>
        <p:nvSpPr>
          <p:cNvPr id="18450" name="Text Box 18"/>
          <p:cNvSpPr txBox="1">
            <a:spLocks noChangeArrowheads="1"/>
          </p:cNvSpPr>
          <p:nvPr/>
        </p:nvSpPr>
        <p:spPr bwMode="auto">
          <a:xfrm>
            <a:off x="323850" y="4941888"/>
            <a:ext cx="8388350" cy="1370012"/>
          </a:xfrm>
          <a:prstGeom prst="rect">
            <a:avLst/>
          </a:prstGeom>
          <a:noFill/>
          <a:ln w="9525">
            <a:noFill/>
            <a:miter lim="800000"/>
            <a:headEnd/>
            <a:tailEnd/>
          </a:ln>
        </p:spPr>
        <p:txBody>
          <a:bodyPr>
            <a:spAutoFit/>
          </a:bodyPr>
          <a:lstStyle/>
          <a:p>
            <a:pPr algn="ctr">
              <a:spcBef>
                <a:spcPct val="50000"/>
              </a:spcBef>
            </a:pPr>
            <a:r>
              <a:rPr lang="fr-FR" sz="2400" b="1"/>
              <a:t>70-85% adénome microvésiculaire/trabéculaire</a:t>
            </a:r>
          </a:p>
          <a:p>
            <a:pPr algn="ctr">
              <a:spcBef>
                <a:spcPct val="50000"/>
              </a:spcBef>
            </a:pPr>
            <a:r>
              <a:rPr lang="fr-FR" sz="2400" b="1"/>
              <a:t>15-30% Carcinome folliculaire et                        carcinome papillaire (variante vésiculaire)</a:t>
            </a:r>
          </a:p>
        </p:txBody>
      </p:sp>
      <p:sp>
        <p:nvSpPr>
          <p:cNvPr id="18451" name="Rectangle 19"/>
          <p:cNvSpPr>
            <a:spLocks noChangeArrowheads="1"/>
          </p:cNvSpPr>
          <p:nvPr/>
        </p:nvSpPr>
        <p:spPr bwMode="auto">
          <a:xfrm>
            <a:off x="179388" y="4941888"/>
            <a:ext cx="8569325" cy="1366837"/>
          </a:xfrm>
          <a:prstGeom prst="rect">
            <a:avLst/>
          </a:prstGeom>
          <a:noFill/>
          <a:ln w="38100">
            <a:solidFill>
              <a:srgbClr val="FF3300"/>
            </a:solidFill>
            <a:miter lim="800000"/>
            <a:headEnd/>
            <a:tailEnd/>
          </a:ln>
        </p:spPr>
        <p:txBody>
          <a:bodyPr wrap="none" anchor="ctr"/>
          <a:lstStyle/>
          <a:p>
            <a:endParaRPr lang="fr-F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458" name="Line 2"/>
          <p:cNvSpPr>
            <a:spLocks noChangeShapeType="1"/>
          </p:cNvSpPr>
          <p:nvPr/>
        </p:nvSpPr>
        <p:spPr bwMode="auto">
          <a:xfrm>
            <a:off x="179388" y="1341438"/>
            <a:ext cx="8642350" cy="0"/>
          </a:xfrm>
          <a:prstGeom prst="line">
            <a:avLst/>
          </a:prstGeom>
          <a:noFill/>
          <a:ln w="76200">
            <a:solidFill>
              <a:schemeClr val="accent2"/>
            </a:solidFill>
            <a:round/>
            <a:headEnd/>
            <a:tailEnd type="triangle" w="med" len="med"/>
          </a:ln>
        </p:spPr>
        <p:txBody>
          <a:bodyPr/>
          <a:lstStyle/>
          <a:p>
            <a:endParaRPr lang="fr-FR"/>
          </a:p>
        </p:txBody>
      </p:sp>
      <p:sp>
        <p:nvSpPr>
          <p:cNvPr id="19459" name="Text Box 3"/>
          <p:cNvSpPr txBox="1">
            <a:spLocks noChangeArrowheads="1"/>
          </p:cNvSpPr>
          <p:nvPr/>
        </p:nvSpPr>
        <p:spPr bwMode="auto">
          <a:xfrm>
            <a:off x="809625" y="692150"/>
            <a:ext cx="936625" cy="457200"/>
          </a:xfrm>
          <a:prstGeom prst="rect">
            <a:avLst/>
          </a:prstGeom>
          <a:noFill/>
          <a:ln w="9525">
            <a:noFill/>
            <a:miter lim="800000"/>
            <a:headEnd/>
            <a:tailEnd/>
          </a:ln>
        </p:spPr>
        <p:txBody>
          <a:bodyPr>
            <a:spAutoFit/>
          </a:bodyPr>
          <a:lstStyle/>
          <a:p>
            <a:pPr>
              <a:spcBef>
                <a:spcPct val="50000"/>
              </a:spcBef>
            </a:pPr>
            <a:r>
              <a:rPr lang="fr-FR" sz="2400"/>
              <a:t>&lt; 3%</a:t>
            </a:r>
          </a:p>
        </p:txBody>
      </p:sp>
      <p:sp>
        <p:nvSpPr>
          <p:cNvPr id="19460" name="Text Box 4"/>
          <p:cNvSpPr txBox="1">
            <a:spLocks noChangeArrowheads="1"/>
          </p:cNvSpPr>
          <p:nvPr/>
        </p:nvSpPr>
        <p:spPr bwMode="auto">
          <a:xfrm>
            <a:off x="1960563" y="692150"/>
            <a:ext cx="1439862" cy="457200"/>
          </a:xfrm>
          <a:prstGeom prst="rect">
            <a:avLst/>
          </a:prstGeom>
          <a:noFill/>
          <a:ln w="9525">
            <a:noFill/>
            <a:miter lim="800000"/>
            <a:headEnd/>
            <a:tailEnd/>
          </a:ln>
        </p:spPr>
        <p:txBody>
          <a:bodyPr>
            <a:spAutoFit/>
          </a:bodyPr>
          <a:lstStyle/>
          <a:p>
            <a:pPr>
              <a:spcBef>
                <a:spcPct val="50000"/>
              </a:spcBef>
            </a:pPr>
            <a:r>
              <a:rPr lang="fr-FR" sz="2400"/>
              <a:t>5-15%</a:t>
            </a:r>
          </a:p>
        </p:txBody>
      </p:sp>
      <p:sp>
        <p:nvSpPr>
          <p:cNvPr id="19461" name="Text Box 5"/>
          <p:cNvSpPr txBox="1">
            <a:spLocks noChangeArrowheads="1"/>
          </p:cNvSpPr>
          <p:nvPr/>
        </p:nvSpPr>
        <p:spPr bwMode="auto">
          <a:xfrm>
            <a:off x="3686175" y="692150"/>
            <a:ext cx="1511300" cy="457200"/>
          </a:xfrm>
          <a:prstGeom prst="rect">
            <a:avLst/>
          </a:prstGeom>
          <a:noFill/>
          <a:ln w="9525">
            <a:noFill/>
            <a:miter lim="800000"/>
            <a:headEnd/>
            <a:tailEnd/>
          </a:ln>
        </p:spPr>
        <p:txBody>
          <a:bodyPr>
            <a:spAutoFit/>
          </a:bodyPr>
          <a:lstStyle/>
          <a:p>
            <a:pPr algn="ctr">
              <a:spcBef>
                <a:spcPct val="50000"/>
              </a:spcBef>
            </a:pPr>
            <a:r>
              <a:rPr lang="fr-FR" sz="2400"/>
              <a:t>15-30%</a:t>
            </a:r>
          </a:p>
        </p:txBody>
      </p:sp>
      <p:sp>
        <p:nvSpPr>
          <p:cNvPr id="19462" name="Text Box 6"/>
          <p:cNvSpPr txBox="1">
            <a:spLocks noChangeArrowheads="1"/>
          </p:cNvSpPr>
          <p:nvPr/>
        </p:nvSpPr>
        <p:spPr bwMode="auto">
          <a:xfrm>
            <a:off x="5299075" y="692150"/>
            <a:ext cx="1368425" cy="457200"/>
          </a:xfrm>
          <a:prstGeom prst="rect">
            <a:avLst/>
          </a:prstGeom>
          <a:noFill/>
          <a:ln w="9525">
            <a:noFill/>
            <a:miter lim="800000"/>
            <a:headEnd/>
            <a:tailEnd/>
          </a:ln>
        </p:spPr>
        <p:txBody>
          <a:bodyPr>
            <a:spAutoFit/>
          </a:bodyPr>
          <a:lstStyle/>
          <a:p>
            <a:pPr algn="ctr">
              <a:spcBef>
                <a:spcPct val="50000"/>
              </a:spcBef>
            </a:pPr>
            <a:r>
              <a:rPr lang="fr-FR" sz="2400" b="1">
                <a:solidFill>
                  <a:srgbClr val="FF3300"/>
                </a:solidFill>
              </a:rPr>
              <a:t>60-75%</a:t>
            </a:r>
          </a:p>
        </p:txBody>
      </p:sp>
      <p:sp>
        <p:nvSpPr>
          <p:cNvPr id="19463" name="Text Box 7"/>
          <p:cNvSpPr txBox="1">
            <a:spLocks noChangeArrowheads="1"/>
          </p:cNvSpPr>
          <p:nvPr/>
        </p:nvSpPr>
        <p:spPr bwMode="auto">
          <a:xfrm>
            <a:off x="7027863" y="692150"/>
            <a:ext cx="1368425" cy="457200"/>
          </a:xfrm>
          <a:prstGeom prst="rect">
            <a:avLst/>
          </a:prstGeom>
          <a:noFill/>
          <a:ln w="9525">
            <a:noFill/>
            <a:miter lim="800000"/>
            <a:headEnd/>
            <a:tailEnd/>
          </a:ln>
        </p:spPr>
        <p:txBody>
          <a:bodyPr>
            <a:spAutoFit/>
          </a:bodyPr>
          <a:lstStyle/>
          <a:p>
            <a:pPr algn="ctr">
              <a:spcBef>
                <a:spcPct val="50000"/>
              </a:spcBef>
            </a:pPr>
            <a:r>
              <a:rPr lang="fr-FR" sz="2400" b="1">
                <a:solidFill>
                  <a:srgbClr val="FF3300"/>
                </a:solidFill>
              </a:rPr>
              <a:t>97-99%</a:t>
            </a:r>
          </a:p>
        </p:txBody>
      </p:sp>
      <p:sp>
        <p:nvSpPr>
          <p:cNvPr id="19464" name="Text Box 8"/>
          <p:cNvSpPr txBox="1">
            <a:spLocks noChangeArrowheads="1"/>
          </p:cNvSpPr>
          <p:nvPr/>
        </p:nvSpPr>
        <p:spPr bwMode="auto">
          <a:xfrm>
            <a:off x="671513" y="1749425"/>
            <a:ext cx="963612" cy="457200"/>
          </a:xfrm>
          <a:prstGeom prst="rect">
            <a:avLst/>
          </a:prstGeom>
          <a:noFill/>
          <a:ln w="9525">
            <a:noFill/>
            <a:miter lim="800000"/>
            <a:headEnd/>
            <a:tailEnd/>
          </a:ln>
        </p:spPr>
        <p:txBody>
          <a:bodyPr wrap="none">
            <a:spAutoFit/>
          </a:bodyPr>
          <a:lstStyle/>
          <a:p>
            <a:r>
              <a:rPr lang="fr-FR" sz="2400"/>
              <a:t>Bénin</a:t>
            </a:r>
          </a:p>
        </p:txBody>
      </p:sp>
      <p:sp>
        <p:nvSpPr>
          <p:cNvPr id="19465" name="Text Box 9"/>
          <p:cNvSpPr txBox="1">
            <a:spLocks noChangeArrowheads="1"/>
          </p:cNvSpPr>
          <p:nvPr/>
        </p:nvSpPr>
        <p:spPr bwMode="auto">
          <a:xfrm>
            <a:off x="4895850" y="2206625"/>
            <a:ext cx="1962150" cy="822325"/>
          </a:xfrm>
          <a:prstGeom prst="rect">
            <a:avLst/>
          </a:prstGeom>
          <a:noFill/>
          <a:ln w="9525">
            <a:noFill/>
            <a:miter lim="800000"/>
            <a:headEnd/>
            <a:tailEnd/>
          </a:ln>
        </p:spPr>
        <p:txBody>
          <a:bodyPr wrap="none">
            <a:spAutoFit/>
          </a:bodyPr>
          <a:lstStyle/>
          <a:p>
            <a:pPr algn="ctr"/>
            <a:r>
              <a:rPr lang="fr-FR" sz="2400" b="1">
                <a:solidFill>
                  <a:srgbClr val="FF3300"/>
                </a:solidFill>
              </a:rPr>
              <a:t> Suspect </a:t>
            </a:r>
          </a:p>
          <a:p>
            <a:pPr algn="ctr"/>
            <a:r>
              <a:rPr lang="fr-FR" sz="2400" b="1">
                <a:solidFill>
                  <a:srgbClr val="FF3300"/>
                </a:solidFill>
              </a:rPr>
              <a:t>de malignité</a:t>
            </a:r>
          </a:p>
        </p:txBody>
      </p:sp>
      <p:sp>
        <p:nvSpPr>
          <p:cNvPr id="19466" name="Text Box 10"/>
          <p:cNvSpPr txBox="1">
            <a:spLocks noChangeArrowheads="1"/>
          </p:cNvSpPr>
          <p:nvPr/>
        </p:nvSpPr>
        <p:spPr bwMode="auto">
          <a:xfrm>
            <a:off x="7031038" y="1749425"/>
            <a:ext cx="963612" cy="457200"/>
          </a:xfrm>
          <a:prstGeom prst="rect">
            <a:avLst/>
          </a:prstGeom>
          <a:noFill/>
          <a:ln w="9525">
            <a:noFill/>
            <a:miter lim="800000"/>
            <a:headEnd/>
            <a:tailEnd/>
          </a:ln>
        </p:spPr>
        <p:txBody>
          <a:bodyPr wrap="none">
            <a:spAutoFit/>
          </a:bodyPr>
          <a:lstStyle/>
          <a:p>
            <a:r>
              <a:rPr lang="fr-FR" sz="2400" b="1">
                <a:solidFill>
                  <a:srgbClr val="FF3300"/>
                </a:solidFill>
              </a:rPr>
              <a:t>Malin</a:t>
            </a:r>
          </a:p>
        </p:txBody>
      </p:sp>
      <p:sp>
        <p:nvSpPr>
          <p:cNvPr id="19467" name="Text Box 11"/>
          <p:cNvSpPr txBox="1">
            <a:spLocks noChangeArrowheads="1"/>
          </p:cNvSpPr>
          <p:nvPr/>
        </p:nvSpPr>
        <p:spPr bwMode="auto">
          <a:xfrm>
            <a:off x="673100" y="3790950"/>
            <a:ext cx="4046538" cy="822325"/>
          </a:xfrm>
          <a:prstGeom prst="rect">
            <a:avLst/>
          </a:prstGeom>
          <a:noFill/>
          <a:ln w="9525">
            <a:noFill/>
            <a:miter lim="800000"/>
            <a:headEnd/>
            <a:tailEnd/>
          </a:ln>
        </p:spPr>
        <p:txBody>
          <a:bodyPr wrap="none">
            <a:spAutoFit/>
          </a:bodyPr>
          <a:lstStyle/>
          <a:p>
            <a:pPr algn="ctr"/>
            <a:r>
              <a:rPr lang="fr-FR" sz="2400"/>
              <a:t>Lésion folliculaire </a:t>
            </a:r>
          </a:p>
          <a:p>
            <a:pPr algn="ctr"/>
            <a:r>
              <a:rPr lang="fr-FR" sz="2400"/>
              <a:t>de signification indéterminée</a:t>
            </a:r>
          </a:p>
        </p:txBody>
      </p:sp>
      <p:sp>
        <p:nvSpPr>
          <p:cNvPr id="19468" name="Text Box 12"/>
          <p:cNvSpPr txBox="1">
            <a:spLocks noChangeArrowheads="1"/>
          </p:cNvSpPr>
          <p:nvPr/>
        </p:nvSpPr>
        <p:spPr bwMode="auto">
          <a:xfrm>
            <a:off x="2752725" y="3141663"/>
            <a:ext cx="3165475" cy="457200"/>
          </a:xfrm>
          <a:prstGeom prst="rect">
            <a:avLst/>
          </a:prstGeom>
          <a:noFill/>
          <a:ln w="9525">
            <a:noFill/>
            <a:miter lim="800000"/>
            <a:headEnd/>
            <a:tailEnd/>
          </a:ln>
        </p:spPr>
        <p:txBody>
          <a:bodyPr wrap="none">
            <a:spAutoFit/>
          </a:bodyPr>
          <a:lstStyle/>
          <a:p>
            <a:pPr algn="ctr"/>
            <a:r>
              <a:rPr lang="fr-FR" sz="2400"/>
              <a:t>Néoplasme folliculaire</a:t>
            </a:r>
          </a:p>
        </p:txBody>
      </p:sp>
      <p:sp>
        <p:nvSpPr>
          <p:cNvPr id="19469" name="Rectangle 13"/>
          <p:cNvSpPr>
            <a:spLocks noChangeArrowheads="1"/>
          </p:cNvSpPr>
          <p:nvPr/>
        </p:nvSpPr>
        <p:spPr bwMode="auto">
          <a:xfrm>
            <a:off x="215900" y="1557338"/>
            <a:ext cx="8569325" cy="3095625"/>
          </a:xfrm>
          <a:prstGeom prst="rect">
            <a:avLst/>
          </a:prstGeom>
          <a:noFill/>
          <a:ln w="38100">
            <a:solidFill>
              <a:schemeClr val="accent2"/>
            </a:solidFill>
            <a:miter lim="800000"/>
            <a:headEnd/>
            <a:tailEnd/>
          </a:ln>
        </p:spPr>
        <p:txBody>
          <a:bodyPr wrap="none" anchor="ctr"/>
          <a:lstStyle/>
          <a:p>
            <a:endParaRPr lang="fr-FR"/>
          </a:p>
        </p:txBody>
      </p:sp>
      <p:sp>
        <p:nvSpPr>
          <p:cNvPr id="19470" name="AutoShape 14"/>
          <p:cNvSpPr>
            <a:spLocks noChangeArrowheads="1"/>
          </p:cNvSpPr>
          <p:nvPr/>
        </p:nvSpPr>
        <p:spPr bwMode="auto">
          <a:xfrm rot="5400000">
            <a:off x="6156325" y="3644900"/>
            <a:ext cx="2160588" cy="28733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tx1"/>
            </a:solidFill>
            <a:miter lim="800000"/>
            <a:headEnd/>
            <a:tailEnd/>
          </a:ln>
        </p:spPr>
        <p:txBody>
          <a:bodyPr wrap="none" anchor="ctr"/>
          <a:lstStyle/>
          <a:p>
            <a:endParaRPr lang="fr-FR"/>
          </a:p>
        </p:txBody>
      </p:sp>
      <p:sp>
        <p:nvSpPr>
          <p:cNvPr id="19471" name="Text Box 15"/>
          <p:cNvSpPr txBox="1">
            <a:spLocks noChangeArrowheads="1"/>
          </p:cNvSpPr>
          <p:nvPr/>
        </p:nvSpPr>
        <p:spPr bwMode="auto">
          <a:xfrm>
            <a:off x="2682875" y="188913"/>
            <a:ext cx="3671888" cy="457200"/>
          </a:xfrm>
          <a:prstGeom prst="rect">
            <a:avLst/>
          </a:prstGeom>
          <a:solidFill>
            <a:srgbClr val="66CCFF"/>
          </a:solidFill>
          <a:ln w="9525">
            <a:noFill/>
            <a:miter lim="800000"/>
            <a:headEnd/>
            <a:tailEnd/>
          </a:ln>
        </p:spPr>
        <p:txBody>
          <a:bodyPr>
            <a:spAutoFit/>
          </a:bodyPr>
          <a:lstStyle/>
          <a:p>
            <a:pPr algn="ctr">
              <a:spcBef>
                <a:spcPct val="50000"/>
              </a:spcBef>
            </a:pPr>
            <a:r>
              <a:rPr lang="fr-FR" sz="2400" b="1"/>
              <a:t>Risque de malignité</a:t>
            </a:r>
          </a:p>
        </p:txBody>
      </p:sp>
      <p:sp>
        <p:nvSpPr>
          <p:cNvPr id="19472" name="Text Box 16"/>
          <p:cNvSpPr txBox="1">
            <a:spLocks noChangeArrowheads="1"/>
          </p:cNvSpPr>
          <p:nvPr/>
        </p:nvSpPr>
        <p:spPr bwMode="auto">
          <a:xfrm>
            <a:off x="2466975" y="1676400"/>
            <a:ext cx="4103688" cy="457200"/>
          </a:xfrm>
          <a:prstGeom prst="rect">
            <a:avLst/>
          </a:prstGeom>
          <a:solidFill>
            <a:srgbClr val="66CCFF"/>
          </a:solidFill>
          <a:ln w="9525">
            <a:noFill/>
            <a:miter lim="800000"/>
            <a:headEnd/>
            <a:tailEnd/>
          </a:ln>
        </p:spPr>
        <p:txBody>
          <a:bodyPr>
            <a:spAutoFit/>
          </a:bodyPr>
          <a:lstStyle/>
          <a:p>
            <a:pPr algn="ctr">
              <a:spcBef>
                <a:spcPct val="50000"/>
              </a:spcBef>
            </a:pPr>
            <a:r>
              <a:rPr lang="fr-FR" sz="2400" b="1"/>
              <a:t>Cytologie Bethesda</a:t>
            </a:r>
          </a:p>
        </p:txBody>
      </p:sp>
      <p:sp>
        <p:nvSpPr>
          <p:cNvPr id="19473" name="Text Box 17"/>
          <p:cNvSpPr txBox="1">
            <a:spLocks noChangeArrowheads="1"/>
          </p:cNvSpPr>
          <p:nvPr/>
        </p:nvSpPr>
        <p:spPr bwMode="auto">
          <a:xfrm>
            <a:off x="468313" y="6284913"/>
            <a:ext cx="8101012" cy="457200"/>
          </a:xfrm>
          <a:prstGeom prst="rect">
            <a:avLst/>
          </a:prstGeom>
          <a:solidFill>
            <a:srgbClr val="66CCFF"/>
          </a:solidFill>
          <a:ln w="9525">
            <a:noFill/>
            <a:miter lim="800000"/>
            <a:headEnd/>
            <a:tailEnd/>
          </a:ln>
        </p:spPr>
        <p:txBody>
          <a:bodyPr>
            <a:spAutoFit/>
          </a:bodyPr>
          <a:lstStyle/>
          <a:p>
            <a:pPr algn="ctr">
              <a:spcBef>
                <a:spcPct val="50000"/>
              </a:spcBef>
            </a:pPr>
            <a:r>
              <a:rPr lang="fr-FR" sz="2400" b="1"/>
              <a:t>Diagnostic définitif sur pièce de thyroïdectomie</a:t>
            </a:r>
          </a:p>
        </p:txBody>
      </p:sp>
      <p:sp>
        <p:nvSpPr>
          <p:cNvPr id="19474" name="Text Box 18"/>
          <p:cNvSpPr txBox="1">
            <a:spLocks noChangeArrowheads="1"/>
          </p:cNvSpPr>
          <p:nvPr/>
        </p:nvSpPr>
        <p:spPr bwMode="auto">
          <a:xfrm>
            <a:off x="323850" y="4941888"/>
            <a:ext cx="8424863" cy="1054100"/>
          </a:xfrm>
          <a:prstGeom prst="rect">
            <a:avLst/>
          </a:prstGeom>
          <a:noFill/>
          <a:ln w="9525">
            <a:noFill/>
            <a:miter lim="800000"/>
            <a:headEnd/>
            <a:tailEnd/>
          </a:ln>
        </p:spPr>
        <p:txBody>
          <a:bodyPr>
            <a:spAutoFit/>
          </a:bodyPr>
          <a:lstStyle/>
          <a:p>
            <a:pPr algn="ctr">
              <a:spcBef>
                <a:spcPct val="50000"/>
              </a:spcBef>
            </a:pPr>
            <a:r>
              <a:rPr lang="fr-FR" b="1"/>
              <a:t>Carcinome papillaire/ carcinome peu différencié/ carcinome médullaire/ carcinome anaplasique/ lymphome/ métastase</a:t>
            </a:r>
          </a:p>
          <a:p>
            <a:pPr algn="ctr">
              <a:spcBef>
                <a:spcPct val="50000"/>
              </a:spcBef>
            </a:pPr>
            <a:r>
              <a:rPr lang="fr-FR" b="1"/>
              <a:t>Thyroïdite, Goitre colloïde remanié, Tumeur de Carney</a:t>
            </a:r>
          </a:p>
        </p:txBody>
      </p:sp>
      <p:sp>
        <p:nvSpPr>
          <p:cNvPr id="19475" name="Rectangle 19"/>
          <p:cNvSpPr>
            <a:spLocks noChangeArrowheads="1"/>
          </p:cNvSpPr>
          <p:nvPr/>
        </p:nvSpPr>
        <p:spPr bwMode="auto">
          <a:xfrm>
            <a:off x="215900" y="4870450"/>
            <a:ext cx="8569325" cy="1295400"/>
          </a:xfrm>
          <a:prstGeom prst="rect">
            <a:avLst/>
          </a:prstGeom>
          <a:noFill/>
          <a:ln w="38100">
            <a:solidFill>
              <a:srgbClr val="FF3300"/>
            </a:solidFill>
            <a:miter lim="800000"/>
            <a:headEnd/>
            <a:tailEnd/>
          </a:ln>
        </p:spPr>
        <p:txBody>
          <a:bodyPr wrap="none" anchor="ctr"/>
          <a:lstStyle/>
          <a:p>
            <a:endParaRPr lang="fr-F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2" name="Line 2"/>
          <p:cNvSpPr>
            <a:spLocks noChangeShapeType="1"/>
          </p:cNvSpPr>
          <p:nvPr/>
        </p:nvSpPr>
        <p:spPr bwMode="auto">
          <a:xfrm>
            <a:off x="323850" y="1628775"/>
            <a:ext cx="8569325" cy="0"/>
          </a:xfrm>
          <a:prstGeom prst="line">
            <a:avLst/>
          </a:prstGeom>
          <a:noFill/>
          <a:ln w="76200">
            <a:solidFill>
              <a:schemeClr val="accent2"/>
            </a:solidFill>
            <a:round/>
            <a:headEnd/>
            <a:tailEnd type="triangle" w="med" len="med"/>
          </a:ln>
        </p:spPr>
        <p:txBody>
          <a:bodyPr/>
          <a:lstStyle/>
          <a:p>
            <a:endParaRPr lang="fr-FR"/>
          </a:p>
        </p:txBody>
      </p:sp>
      <p:sp>
        <p:nvSpPr>
          <p:cNvPr id="20483" name="Text Box 3"/>
          <p:cNvSpPr txBox="1">
            <a:spLocks noChangeArrowheads="1"/>
          </p:cNvSpPr>
          <p:nvPr/>
        </p:nvSpPr>
        <p:spPr bwMode="auto">
          <a:xfrm>
            <a:off x="809625" y="1052513"/>
            <a:ext cx="936625" cy="457200"/>
          </a:xfrm>
          <a:prstGeom prst="rect">
            <a:avLst/>
          </a:prstGeom>
          <a:noFill/>
          <a:ln w="9525">
            <a:noFill/>
            <a:miter lim="800000"/>
            <a:headEnd/>
            <a:tailEnd/>
          </a:ln>
        </p:spPr>
        <p:txBody>
          <a:bodyPr>
            <a:spAutoFit/>
          </a:bodyPr>
          <a:lstStyle/>
          <a:p>
            <a:pPr>
              <a:spcBef>
                <a:spcPct val="50000"/>
              </a:spcBef>
            </a:pPr>
            <a:r>
              <a:rPr lang="fr-FR" sz="2400" b="1"/>
              <a:t>&lt; 3%</a:t>
            </a:r>
          </a:p>
        </p:txBody>
      </p:sp>
      <p:sp>
        <p:nvSpPr>
          <p:cNvPr id="20484" name="Text Box 4"/>
          <p:cNvSpPr txBox="1">
            <a:spLocks noChangeArrowheads="1"/>
          </p:cNvSpPr>
          <p:nvPr/>
        </p:nvSpPr>
        <p:spPr bwMode="auto">
          <a:xfrm>
            <a:off x="1960563" y="1052513"/>
            <a:ext cx="1439862" cy="457200"/>
          </a:xfrm>
          <a:prstGeom prst="rect">
            <a:avLst/>
          </a:prstGeom>
          <a:noFill/>
          <a:ln w="9525">
            <a:noFill/>
            <a:miter lim="800000"/>
            <a:headEnd/>
            <a:tailEnd/>
          </a:ln>
        </p:spPr>
        <p:txBody>
          <a:bodyPr>
            <a:spAutoFit/>
          </a:bodyPr>
          <a:lstStyle/>
          <a:p>
            <a:pPr>
              <a:spcBef>
                <a:spcPct val="50000"/>
              </a:spcBef>
            </a:pPr>
            <a:r>
              <a:rPr lang="fr-FR" sz="2400" b="1"/>
              <a:t>5-15%</a:t>
            </a:r>
          </a:p>
        </p:txBody>
      </p:sp>
      <p:sp>
        <p:nvSpPr>
          <p:cNvPr id="20485" name="Text Box 5"/>
          <p:cNvSpPr txBox="1">
            <a:spLocks noChangeArrowheads="1"/>
          </p:cNvSpPr>
          <p:nvPr/>
        </p:nvSpPr>
        <p:spPr bwMode="auto">
          <a:xfrm>
            <a:off x="3686175" y="1052513"/>
            <a:ext cx="1511300" cy="457200"/>
          </a:xfrm>
          <a:prstGeom prst="rect">
            <a:avLst/>
          </a:prstGeom>
          <a:noFill/>
          <a:ln w="9525">
            <a:noFill/>
            <a:miter lim="800000"/>
            <a:headEnd/>
            <a:tailEnd/>
          </a:ln>
        </p:spPr>
        <p:txBody>
          <a:bodyPr>
            <a:spAutoFit/>
          </a:bodyPr>
          <a:lstStyle/>
          <a:p>
            <a:pPr algn="ctr">
              <a:spcBef>
                <a:spcPct val="50000"/>
              </a:spcBef>
            </a:pPr>
            <a:r>
              <a:rPr lang="fr-FR" sz="2400" b="1"/>
              <a:t>15-30%</a:t>
            </a:r>
          </a:p>
        </p:txBody>
      </p:sp>
      <p:sp>
        <p:nvSpPr>
          <p:cNvPr id="20486" name="Text Box 6"/>
          <p:cNvSpPr txBox="1">
            <a:spLocks noChangeArrowheads="1"/>
          </p:cNvSpPr>
          <p:nvPr/>
        </p:nvSpPr>
        <p:spPr bwMode="auto">
          <a:xfrm>
            <a:off x="5299075" y="1052513"/>
            <a:ext cx="1368425" cy="457200"/>
          </a:xfrm>
          <a:prstGeom prst="rect">
            <a:avLst/>
          </a:prstGeom>
          <a:noFill/>
          <a:ln w="9525">
            <a:noFill/>
            <a:miter lim="800000"/>
            <a:headEnd/>
            <a:tailEnd/>
          </a:ln>
        </p:spPr>
        <p:txBody>
          <a:bodyPr>
            <a:spAutoFit/>
          </a:bodyPr>
          <a:lstStyle/>
          <a:p>
            <a:pPr algn="ctr">
              <a:spcBef>
                <a:spcPct val="50000"/>
              </a:spcBef>
            </a:pPr>
            <a:r>
              <a:rPr lang="fr-FR" sz="2400" b="1"/>
              <a:t>60-75%</a:t>
            </a:r>
          </a:p>
        </p:txBody>
      </p:sp>
      <p:sp>
        <p:nvSpPr>
          <p:cNvPr id="20487" name="Text Box 7"/>
          <p:cNvSpPr txBox="1">
            <a:spLocks noChangeArrowheads="1"/>
          </p:cNvSpPr>
          <p:nvPr/>
        </p:nvSpPr>
        <p:spPr bwMode="auto">
          <a:xfrm>
            <a:off x="7027863" y="1052513"/>
            <a:ext cx="1368425" cy="457200"/>
          </a:xfrm>
          <a:prstGeom prst="rect">
            <a:avLst/>
          </a:prstGeom>
          <a:noFill/>
          <a:ln w="9525">
            <a:noFill/>
            <a:miter lim="800000"/>
            <a:headEnd/>
            <a:tailEnd/>
          </a:ln>
        </p:spPr>
        <p:txBody>
          <a:bodyPr>
            <a:spAutoFit/>
          </a:bodyPr>
          <a:lstStyle/>
          <a:p>
            <a:pPr algn="ctr">
              <a:spcBef>
                <a:spcPct val="50000"/>
              </a:spcBef>
            </a:pPr>
            <a:r>
              <a:rPr lang="fr-FR" sz="2400" b="1"/>
              <a:t>97-99%</a:t>
            </a:r>
          </a:p>
        </p:txBody>
      </p:sp>
      <p:sp>
        <p:nvSpPr>
          <p:cNvPr id="20488" name="Text Box 15"/>
          <p:cNvSpPr txBox="1">
            <a:spLocks noChangeArrowheads="1"/>
          </p:cNvSpPr>
          <p:nvPr/>
        </p:nvSpPr>
        <p:spPr bwMode="auto">
          <a:xfrm>
            <a:off x="2698750" y="333375"/>
            <a:ext cx="3960813" cy="457200"/>
          </a:xfrm>
          <a:prstGeom prst="rect">
            <a:avLst/>
          </a:prstGeom>
          <a:solidFill>
            <a:srgbClr val="66CCFF"/>
          </a:solidFill>
          <a:ln w="9525">
            <a:noFill/>
            <a:miter lim="800000"/>
            <a:headEnd/>
            <a:tailEnd/>
          </a:ln>
        </p:spPr>
        <p:txBody>
          <a:bodyPr>
            <a:spAutoFit/>
          </a:bodyPr>
          <a:lstStyle/>
          <a:p>
            <a:pPr algn="ctr">
              <a:spcBef>
                <a:spcPct val="50000"/>
              </a:spcBef>
            </a:pPr>
            <a:r>
              <a:rPr lang="fr-FR" sz="2400" b="1"/>
              <a:t>Risque de malignité</a:t>
            </a:r>
          </a:p>
        </p:txBody>
      </p:sp>
      <p:grpSp>
        <p:nvGrpSpPr>
          <p:cNvPr id="2" name="Group 24"/>
          <p:cNvGrpSpPr>
            <a:grpSpLocks/>
          </p:cNvGrpSpPr>
          <p:nvPr/>
        </p:nvGrpSpPr>
        <p:grpSpPr bwMode="auto">
          <a:xfrm>
            <a:off x="323850" y="2638425"/>
            <a:ext cx="8569325" cy="3095625"/>
            <a:chOff x="204" y="1207"/>
            <a:chExt cx="5398" cy="1950"/>
          </a:xfrm>
        </p:grpSpPr>
        <p:sp>
          <p:nvSpPr>
            <p:cNvPr id="20492" name="Text Box 8"/>
            <p:cNvSpPr txBox="1">
              <a:spLocks noChangeArrowheads="1"/>
            </p:cNvSpPr>
            <p:nvPr/>
          </p:nvSpPr>
          <p:spPr bwMode="auto">
            <a:xfrm>
              <a:off x="491" y="1328"/>
              <a:ext cx="649" cy="288"/>
            </a:xfrm>
            <a:prstGeom prst="rect">
              <a:avLst/>
            </a:prstGeom>
            <a:noFill/>
            <a:ln w="9525">
              <a:noFill/>
              <a:miter lim="800000"/>
              <a:headEnd/>
              <a:tailEnd/>
            </a:ln>
          </p:spPr>
          <p:txBody>
            <a:bodyPr wrap="none">
              <a:spAutoFit/>
            </a:bodyPr>
            <a:lstStyle/>
            <a:p>
              <a:r>
                <a:rPr lang="fr-FR" sz="2400" b="1"/>
                <a:t>Bénin</a:t>
              </a:r>
            </a:p>
          </p:txBody>
        </p:sp>
        <p:sp>
          <p:nvSpPr>
            <p:cNvPr id="20493" name="Text Box 9"/>
            <p:cNvSpPr txBox="1">
              <a:spLocks noChangeArrowheads="1"/>
            </p:cNvSpPr>
            <p:nvPr/>
          </p:nvSpPr>
          <p:spPr bwMode="auto">
            <a:xfrm>
              <a:off x="3152" y="1616"/>
              <a:ext cx="1236" cy="518"/>
            </a:xfrm>
            <a:prstGeom prst="rect">
              <a:avLst/>
            </a:prstGeom>
            <a:noFill/>
            <a:ln w="9525">
              <a:noFill/>
              <a:miter lim="800000"/>
              <a:headEnd/>
              <a:tailEnd/>
            </a:ln>
          </p:spPr>
          <p:txBody>
            <a:bodyPr wrap="none">
              <a:spAutoFit/>
            </a:bodyPr>
            <a:lstStyle/>
            <a:p>
              <a:pPr algn="ctr"/>
              <a:r>
                <a:rPr lang="fr-FR" sz="2400" b="1"/>
                <a:t> Suspect </a:t>
              </a:r>
            </a:p>
            <a:p>
              <a:pPr algn="ctr"/>
              <a:r>
                <a:rPr lang="fr-FR" sz="2400" b="1"/>
                <a:t>de malignité</a:t>
              </a:r>
            </a:p>
          </p:txBody>
        </p:sp>
        <p:sp>
          <p:nvSpPr>
            <p:cNvPr id="20494" name="Text Box 10"/>
            <p:cNvSpPr txBox="1">
              <a:spLocks noChangeArrowheads="1"/>
            </p:cNvSpPr>
            <p:nvPr/>
          </p:nvSpPr>
          <p:spPr bwMode="auto">
            <a:xfrm>
              <a:off x="4497" y="1328"/>
              <a:ext cx="607" cy="288"/>
            </a:xfrm>
            <a:prstGeom prst="rect">
              <a:avLst/>
            </a:prstGeom>
            <a:noFill/>
            <a:ln w="9525">
              <a:noFill/>
              <a:miter lim="800000"/>
              <a:headEnd/>
              <a:tailEnd/>
            </a:ln>
          </p:spPr>
          <p:txBody>
            <a:bodyPr wrap="none">
              <a:spAutoFit/>
            </a:bodyPr>
            <a:lstStyle/>
            <a:p>
              <a:r>
                <a:rPr lang="fr-FR" sz="2400" b="1"/>
                <a:t>Malin</a:t>
              </a:r>
            </a:p>
          </p:txBody>
        </p:sp>
        <p:sp>
          <p:nvSpPr>
            <p:cNvPr id="20495" name="Text Box 11"/>
            <p:cNvSpPr txBox="1">
              <a:spLocks noChangeArrowheads="1"/>
            </p:cNvSpPr>
            <p:nvPr/>
          </p:nvSpPr>
          <p:spPr bwMode="auto">
            <a:xfrm>
              <a:off x="400" y="2614"/>
              <a:ext cx="2773" cy="518"/>
            </a:xfrm>
            <a:prstGeom prst="rect">
              <a:avLst/>
            </a:prstGeom>
            <a:noFill/>
            <a:ln w="9525">
              <a:noFill/>
              <a:miter lim="800000"/>
              <a:headEnd/>
              <a:tailEnd/>
            </a:ln>
          </p:spPr>
          <p:txBody>
            <a:bodyPr wrap="none">
              <a:spAutoFit/>
            </a:bodyPr>
            <a:lstStyle/>
            <a:p>
              <a:pPr algn="ctr"/>
              <a:r>
                <a:rPr lang="fr-FR" sz="2400" b="1">
                  <a:solidFill>
                    <a:schemeClr val="accent2"/>
                  </a:solidFill>
                </a:rPr>
                <a:t>Lésion</a:t>
              </a:r>
              <a:r>
                <a:rPr lang="fr-FR" sz="2400" b="1"/>
                <a:t> folliculaire </a:t>
              </a:r>
            </a:p>
            <a:p>
              <a:pPr algn="ctr"/>
              <a:r>
                <a:rPr lang="fr-FR" sz="2400" b="1"/>
                <a:t>de signification indéterminée</a:t>
              </a:r>
            </a:p>
          </p:txBody>
        </p:sp>
        <p:sp>
          <p:nvSpPr>
            <p:cNvPr id="20496" name="Text Box 12"/>
            <p:cNvSpPr txBox="1">
              <a:spLocks noChangeArrowheads="1"/>
            </p:cNvSpPr>
            <p:nvPr/>
          </p:nvSpPr>
          <p:spPr bwMode="auto">
            <a:xfrm>
              <a:off x="1723" y="2205"/>
              <a:ext cx="2154" cy="288"/>
            </a:xfrm>
            <a:prstGeom prst="rect">
              <a:avLst/>
            </a:prstGeom>
            <a:noFill/>
            <a:ln w="9525">
              <a:noFill/>
              <a:miter lim="800000"/>
              <a:headEnd/>
              <a:tailEnd/>
            </a:ln>
          </p:spPr>
          <p:txBody>
            <a:bodyPr wrap="none">
              <a:spAutoFit/>
            </a:bodyPr>
            <a:lstStyle/>
            <a:p>
              <a:pPr algn="ctr"/>
              <a:r>
                <a:rPr lang="fr-FR" sz="2400" b="1">
                  <a:solidFill>
                    <a:srgbClr val="FF3300"/>
                  </a:solidFill>
                </a:rPr>
                <a:t>Néoplasme</a:t>
              </a:r>
              <a:r>
                <a:rPr lang="fr-FR" sz="2400" b="1"/>
                <a:t> folliculaire</a:t>
              </a:r>
            </a:p>
          </p:txBody>
        </p:sp>
        <p:sp>
          <p:nvSpPr>
            <p:cNvPr id="20497" name="Rectangle 23"/>
            <p:cNvSpPr>
              <a:spLocks noChangeArrowheads="1"/>
            </p:cNvSpPr>
            <p:nvPr/>
          </p:nvSpPr>
          <p:spPr bwMode="auto">
            <a:xfrm>
              <a:off x="204" y="1207"/>
              <a:ext cx="5398" cy="1950"/>
            </a:xfrm>
            <a:prstGeom prst="rect">
              <a:avLst/>
            </a:prstGeom>
            <a:noFill/>
            <a:ln w="38100">
              <a:solidFill>
                <a:schemeClr val="accent2"/>
              </a:solidFill>
              <a:miter lim="800000"/>
              <a:headEnd/>
              <a:tailEnd/>
            </a:ln>
          </p:spPr>
          <p:txBody>
            <a:bodyPr wrap="none" anchor="ctr"/>
            <a:lstStyle/>
            <a:p>
              <a:endParaRPr lang="fr-FR"/>
            </a:p>
          </p:txBody>
        </p:sp>
      </p:grpSp>
      <p:sp>
        <p:nvSpPr>
          <p:cNvPr id="20490" name="Text Box 25"/>
          <p:cNvSpPr txBox="1">
            <a:spLocks noChangeArrowheads="1"/>
          </p:cNvSpPr>
          <p:nvPr/>
        </p:nvSpPr>
        <p:spPr bwMode="auto">
          <a:xfrm>
            <a:off x="3455988" y="5919788"/>
            <a:ext cx="2447925" cy="822325"/>
          </a:xfrm>
          <a:prstGeom prst="rect">
            <a:avLst/>
          </a:prstGeom>
          <a:solidFill>
            <a:srgbClr val="66CCFF"/>
          </a:solidFill>
          <a:ln w="9525">
            <a:noFill/>
            <a:miter lim="800000"/>
            <a:headEnd/>
            <a:tailEnd/>
          </a:ln>
        </p:spPr>
        <p:txBody>
          <a:bodyPr>
            <a:spAutoFit/>
          </a:bodyPr>
          <a:lstStyle/>
          <a:p>
            <a:pPr algn="ctr">
              <a:spcBef>
                <a:spcPct val="50000"/>
              </a:spcBef>
            </a:pPr>
            <a:r>
              <a:rPr lang="fr-FR" sz="2400" b="1"/>
              <a:t>Cytologie Bethesda</a:t>
            </a:r>
          </a:p>
        </p:txBody>
      </p:sp>
      <p:sp>
        <p:nvSpPr>
          <p:cNvPr id="20491" name="Text Box 19"/>
          <p:cNvSpPr txBox="1">
            <a:spLocks noChangeArrowheads="1"/>
          </p:cNvSpPr>
          <p:nvPr/>
        </p:nvSpPr>
        <p:spPr bwMode="auto">
          <a:xfrm>
            <a:off x="827088" y="1844675"/>
            <a:ext cx="7704137" cy="641350"/>
          </a:xfrm>
          <a:prstGeom prst="rect">
            <a:avLst/>
          </a:prstGeom>
          <a:solidFill>
            <a:srgbClr val="FF9966"/>
          </a:solidFill>
          <a:ln w="9525">
            <a:noFill/>
            <a:miter lim="800000"/>
            <a:headEnd/>
            <a:tailEnd/>
          </a:ln>
        </p:spPr>
        <p:txBody>
          <a:bodyPr>
            <a:spAutoFit/>
          </a:bodyPr>
          <a:lstStyle/>
          <a:p>
            <a:pPr algn="ctr">
              <a:spcBef>
                <a:spcPct val="50000"/>
              </a:spcBef>
            </a:pPr>
            <a:r>
              <a:rPr lang="fr-FR" sz="3600" b="1"/>
              <a:t>Cellules oxyphiles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a:xfrm>
            <a:off x="685800" y="188913"/>
            <a:ext cx="7772400" cy="1143000"/>
          </a:xfrm>
        </p:spPr>
        <p:txBody>
          <a:bodyPr/>
          <a:lstStyle/>
          <a:p>
            <a:r>
              <a:rPr lang="fr-FR" sz="4000" b="1">
                <a:solidFill>
                  <a:schemeClr val="accent2"/>
                </a:solidFill>
              </a:rPr>
              <a:t>II – Cytocentrifugation d’un prélèvement liquidien</a:t>
            </a:r>
          </a:p>
        </p:txBody>
      </p:sp>
      <p:sp>
        <p:nvSpPr>
          <p:cNvPr id="39939" name="Rectangle 3"/>
          <p:cNvSpPr>
            <a:spLocks noGrp="1" noChangeArrowheads="1"/>
          </p:cNvSpPr>
          <p:nvPr>
            <p:ph type="body" idx="4294967295"/>
          </p:nvPr>
        </p:nvSpPr>
        <p:spPr>
          <a:xfrm>
            <a:off x="395288" y="1700213"/>
            <a:ext cx="8353425" cy="4176712"/>
          </a:xfrm>
        </p:spPr>
        <p:txBody>
          <a:bodyPr/>
          <a:lstStyle/>
          <a:p>
            <a:r>
              <a:rPr lang="fr-FR"/>
              <a:t>Examen macroscopique</a:t>
            </a:r>
          </a:p>
          <a:p>
            <a:pPr lvl="1"/>
            <a:r>
              <a:rPr lang="fr-FR"/>
              <a:t>volume, couleur, consistance</a:t>
            </a:r>
          </a:p>
          <a:p>
            <a:r>
              <a:rPr lang="fr-FR"/>
              <a:t>Cytocentrifugation (« cytospin »)</a:t>
            </a:r>
          </a:p>
          <a:p>
            <a:pPr lvl="1"/>
            <a:r>
              <a:rPr lang="fr-FR"/>
              <a:t>100 µl de liquide 10 min à 800 rpm</a:t>
            </a:r>
          </a:p>
          <a:p>
            <a:r>
              <a:rPr lang="fr-FR"/>
              <a:t>Fixation</a:t>
            </a:r>
          </a:p>
          <a:p>
            <a:pPr lvl="1"/>
            <a:r>
              <a:rPr lang="fr-FR"/>
              <a:t>fixation (alcool 95°) : Papanicolaou</a:t>
            </a:r>
          </a:p>
          <a:p>
            <a:pPr lvl="1"/>
            <a:r>
              <a:rPr lang="fr-FR"/>
              <a:t>séchage à l’air : MGG</a:t>
            </a:r>
          </a:p>
          <a:p>
            <a:pPr>
              <a:buFontTx/>
              <a:buNone/>
            </a:pP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939">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9939">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993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939">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9939">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993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6" descr="0009851-2"/>
          <p:cNvPicPr>
            <a:picLocks noChangeAspect="1" noChangeArrowheads="1"/>
          </p:cNvPicPr>
          <p:nvPr/>
        </p:nvPicPr>
        <p:blipFill>
          <a:blip r:embed="rId2" cstate="print"/>
          <a:srcRect/>
          <a:stretch>
            <a:fillRect/>
          </a:stretch>
        </p:blipFill>
        <p:spPr bwMode="auto">
          <a:xfrm>
            <a:off x="1835150" y="333375"/>
            <a:ext cx="5040313" cy="3717925"/>
          </a:xfrm>
          <a:prstGeom prst="rect">
            <a:avLst/>
          </a:prstGeom>
          <a:noFill/>
          <a:ln w="9525">
            <a:noFill/>
            <a:miter lim="800000"/>
            <a:headEnd/>
            <a:tailEnd/>
          </a:ln>
        </p:spPr>
      </p:pic>
      <p:pic>
        <p:nvPicPr>
          <p:cNvPr id="19459" name="Picture 7" descr="f2_1"/>
          <p:cNvPicPr>
            <a:picLocks noChangeAspect="1" noChangeArrowheads="1"/>
          </p:cNvPicPr>
          <p:nvPr/>
        </p:nvPicPr>
        <p:blipFill>
          <a:blip r:embed="rId3" cstate="print"/>
          <a:srcRect/>
          <a:stretch>
            <a:fillRect/>
          </a:stretch>
        </p:blipFill>
        <p:spPr bwMode="auto">
          <a:xfrm>
            <a:off x="2195513" y="4089400"/>
            <a:ext cx="4391025" cy="2768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descr="placmed10"/>
          <p:cNvPicPr>
            <a:picLocks noChangeAspect="1" noChangeArrowheads="1"/>
          </p:cNvPicPr>
          <p:nvPr/>
        </p:nvPicPr>
        <p:blipFill>
          <a:blip r:embed="rId2" cstate="print"/>
          <a:srcRect t="49800" r="52007"/>
          <a:stretch>
            <a:fillRect/>
          </a:stretch>
        </p:blipFill>
        <p:spPr bwMode="auto">
          <a:xfrm>
            <a:off x="755650" y="2133600"/>
            <a:ext cx="4608513" cy="3613150"/>
          </a:xfrm>
          <a:prstGeom prst="rect">
            <a:avLst/>
          </a:prstGeom>
          <a:noFill/>
          <a:ln w="9525">
            <a:noFill/>
            <a:miter lim="800000"/>
            <a:headEnd/>
            <a:tailEnd/>
          </a:ln>
        </p:spPr>
      </p:pic>
      <p:sp>
        <p:nvSpPr>
          <p:cNvPr id="20483" name="Text Box 5"/>
          <p:cNvSpPr txBox="1">
            <a:spLocks noChangeArrowheads="1"/>
          </p:cNvSpPr>
          <p:nvPr/>
        </p:nvSpPr>
        <p:spPr bwMode="auto">
          <a:xfrm>
            <a:off x="5083175" y="6040438"/>
            <a:ext cx="4141788" cy="701675"/>
          </a:xfrm>
          <a:prstGeom prst="rect">
            <a:avLst/>
          </a:prstGeom>
          <a:noFill/>
          <a:ln w="9525">
            <a:noFill/>
            <a:miter lim="800000"/>
            <a:headEnd/>
            <a:tailEnd/>
          </a:ln>
        </p:spPr>
        <p:txBody>
          <a:bodyPr wrap="none">
            <a:spAutoFit/>
          </a:bodyPr>
          <a:lstStyle/>
          <a:p>
            <a:r>
              <a:rPr lang="fr-FR" sz="2000" i="1">
                <a:ea typeface="ＭＳ Ｐゴシック" pitchFamily="-65" charset="-128"/>
              </a:rPr>
              <a:t>C@mpus d’Anatomie Pathologique</a:t>
            </a:r>
          </a:p>
          <a:p>
            <a:r>
              <a:rPr lang="fr-FR" sz="2000" i="1">
                <a:ea typeface="ＭＳ Ｐゴシック" pitchFamily="-65" charset="-128"/>
              </a:rPr>
              <a:t>UMVF</a:t>
            </a:r>
          </a:p>
        </p:txBody>
      </p:sp>
      <p:sp>
        <p:nvSpPr>
          <p:cNvPr id="20484" name="Rectangle 6"/>
          <p:cNvSpPr>
            <a:spLocks noGrp="1" noChangeArrowheads="1"/>
          </p:cNvSpPr>
          <p:nvPr>
            <p:ph type="title" idx="4294967295"/>
          </p:nvPr>
        </p:nvSpPr>
        <p:spPr/>
        <p:txBody>
          <a:bodyPr/>
          <a:lstStyle/>
          <a:p>
            <a:r>
              <a:rPr lang="fr-FR" b="1">
                <a:solidFill>
                  <a:schemeClr val="accent2"/>
                </a:solidFill>
              </a:rPr>
              <a:t>Cytocentrifugation</a:t>
            </a:r>
          </a:p>
        </p:txBody>
      </p:sp>
      <p:pic>
        <p:nvPicPr>
          <p:cNvPr id="20485" name="Picture 7" descr="placmed10"/>
          <p:cNvPicPr>
            <a:picLocks noGrp="1" noChangeAspect="1" noChangeArrowheads="1"/>
          </p:cNvPicPr>
          <p:nvPr>
            <p:ph idx="4294967295"/>
          </p:nvPr>
        </p:nvPicPr>
        <p:blipFill>
          <a:blip r:embed="rId2" cstate="print"/>
          <a:srcRect l="63147" r="17183" b="29822"/>
          <a:stretch>
            <a:fillRect/>
          </a:stretch>
        </p:blipFill>
        <p:spPr>
          <a:xfrm>
            <a:off x="6402388" y="1917700"/>
            <a:ext cx="1371600" cy="3810000"/>
          </a:xfr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6"/>
          <p:cNvSpPr>
            <a:spLocks noGrp="1" noChangeArrowheads="1"/>
          </p:cNvSpPr>
          <p:nvPr>
            <p:ph type="title" idx="4294967295"/>
          </p:nvPr>
        </p:nvSpPr>
        <p:spPr>
          <a:xfrm>
            <a:off x="457200" y="701675"/>
            <a:ext cx="8229600" cy="1143000"/>
          </a:xfrm>
        </p:spPr>
        <p:txBody>
          <a:bodyPr/>
          <a:lstStyle/>
          <a:p>
            <a:r>
              <a:rPr lang="fr-FR" b="1">
                <a:solidFill>
                  <a:schemeClr val="accent2"/>
                </a:solidFill>
              </a:rPr>
              <a:t>Cytocentrifugation</a:t>
            </a:r>
          </a:p>
        </p:txBody>
      </p:sp>
      <p:graphicFrame>
        <p:nvGraphicFramePr>
          <p:cNvPr id="42007" name="Group 23"/>
          <p:cNvGraphicFramePr>
            <a:graphicFrameLocks noGrp="1"/>
          </p:cNvGraphicFramePr>
          <p:nvPr/>
        </p:nvGraphicFramePr>
        <p:xfrm>
          <a:off x="539750" y="2492375"/>
          <a:ext cx="8135938" cy="2035175"/>
        </p:xfrm>
        <a:graphic>
          <a:graphicData uri="http://schemas.openxmlformats.org/drawingml/2006/table">
            <a:tbl>
              <a:tblPr/>
              <a:tblGrid>
                <a:gridCol w="4068763"/>
                <a:gridCol w="4067175"/>
              </a:tblGrid>
              <a:tr h="6635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800" b="0" i="0" u="none" strike="noStrike" cap="none" normalizeH="0" baseline="0" smtClean="0">
                          <a:ln>
                            <a:noFill/>
                          </a:ln>
                          <a:solidFill>
                            <a:schemeClr val="tx1"/>
                          </a:solidFill>
                          <a:effectLst/>
                          <a:latin typeface="Arial" charset="0"/>
                        </a:rPr>
                        <a:t>Avantage</a:t>
                      </a:r>
                    </a:p>
                  </a:txBody>
                  <a:tcPr horzOverflow="overflow">
                    <a:lnL cap="flat">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800" b="0" i="0" u="none" strike="noStrike" cap="none" normalizeH="0" baseline="0" smtClean="0">
                          <a:ln>
                            <a:noFill/>
                          </a:ln>
                          <a:solidFill>
                            <a:schemeClr val="tx1"/>
                          </a:solidFill>
                          <a:effectLst/>
                          <a:latin typeface="Arial" charset="0"/>
                        </a:rPr>
                        <a:t>Inconvénient</a:t>
                      </a:r>
                    </a:p>
                  </a:txBody>
                  <a:tcPr horzOverflow="overflow">
                    <a:lnL>
                      <a:noFill/>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13557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800" b="0" i="0" u="none" strike="noStrike" cap="none" normalizeH="0" baseline="0" smtClean="0">
                          <a:ln>
                            <a:noFill/>
                          </a:ln>
                          <a:solidFill>
                            <a:schemeClr val="tx1"/>
                          </a:solidFill>
                          <a:effectLst/>
                          <a:latin typeface="Arial" charset="0"/>
                        </a:rPr>
                        <a:t>Concentration augmentée en éléments cellulaires</a:t>
                      </a:r>
                    </a:p>
                  </a:txBody>
                  <a:tcPr horzOverflow="overflow">
                    <a:lnL cap="flat">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800" b="0" i="0" u="none" strike="noStrike" cap="none" normalizeH="0" baseline="0" smtClean="0">
                          <a:ln>
                            <a:noFill/>
                          </a:ln>
                          <a:solidFill>
                            <a:schemeClr val="tx1"/>
                          </a:solidFill>
                          <a:effectLst/>
                          <a:latin typeface="Arial" charset="0"/>
                        </a:rPr>
                        <a:t>Proximité entre le lieu du prélèvement et le lieu de la technique</a:t>
                      </a:r>
                    </a:p>
                  </a:txBody>
                  <a:tcPr horzOverflow="overflow">
                    <a:lnL>
                      <a:noFill/>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a:xfrm>
            <a:off x="719138" y="228600"/>
            <a:ext cx="7772400" cy="1143000"/>
          </a:xfrm>
        </p:spPr>
        <p:txBody>
          <a:bodyPr/>
          <a:lstStyle/>
          <a:p>
            <a:r>
              <a:rPr lang="fr-FR" sz="4000" b="1">
                <a:solidFill>
                  <a:schemeClr val="accent2"/>
                </a:solidFill>
              </a:rPr>
              <a:t>III - Colorations </a:t>
            </a:r>
          </a:p>
        </p:txBody>
      </p:sp>
      <p:pic>
        <p:nvPicPr>
          <p:cNvPr id="22531" name="Picture 3" descr="FB A1 C0015321endo2"/>
          <p:cNvPicPr>
            <a:picLocks noGrp="1" noChangeAspect="1" noChangeArrowheads="1"/>
          </p:cNvPicPr>
          <p:nvPr>
            <p:ph type="clipArt" sz="half" idx="4294967295"/>
          </p:nvPr>
        </p:nvPicPr>
        <p:blipFill>
          <a:blip r:embed="rId2" cstate="print"/>
          <a:srcRect/>
          <a:stretch>
            <a:fillRect/>
          </a:stretch>
        </p:blipFill>
        <p:spPr>
          <a:xfrm>
            <a:off x="406400" y="1719263"/>
            <a:ext cx="3817938" cy="3216275"/>
          </a:xfrm>
          <a:solidFill>
            <a:schemeClr val="tx2"/>
          </a:solidFill>
          <a:ln w="38100">
            <a:solidFill>
              <a:schemeClr val="tx2"/>
            </a:solidFill>
          </a:ln>
        </p:spPr>
      </p:pic>
      <p:pic>
        <p:nvPicPr>
          <p:cNvPr id="22532" name="Picture 4" descr="A6C93143MGGx100liq"/>
          <p:cNvPicPr>
            <a:picLocks noChangeAspect="1" noChangeArrowheads="1"/>
          </p:cNvPicPr>
          <p:nvPr/>
        </p:nvPicPr>
        <p:blipFill>
          <a:blip r:embed="rId3" cstate="print"/>
          <a:srcRect/>
          <a:stretch>
            <a:fillRect/>
          </a:stretch>
        </p:blipFill>
        <p:spPr bwMode="auto">
          <a:xfrm>
            <a:off x="4335463" y="1730375"/>
            <a:ext cx="4402137" cy="3194050"/>
          </a:xfrm>
          <a:prstGeom prst="rect">
            <a:avLst/>
          </a:prstGeom>
          <a:solidFill>
            <a:schemeClr val="tx2"/>
          </a:solidFill>
          <a:ln w="38100">
            <a:solidFill>
              <a:schemeClr val="tx2"/>
            </a:solidFill>
            <a:miter lim="800000"/>
            <a:headEnd/>
            <a:tailEnd/>
          </a:ln>
        </p:spPr>
      </p:pic>
      <p:sp>
        <p:nvSpPr>
          <p:cNvPr id="22533" name="Rectangle 5"/>
          <p:cNvSpPr>
            <a:spLocks noChangeArrowheads="1"/>
          </p:cNvSpPr>
          <p:nvPr/>
        </p:nvSpPr>
        <p:spPr bwMode="auto">
          <a:xfrm>
            <a:off x="395288" y="5080000"/>
            <a:ext cx="3889375" cy="1373188"/>
          </a:xfrm>
          <a:prstGeom prst="rect">
            <a:avLst/>
          </a:prstGeom>
          <a:noFill/>
          <a:ln w="9525">
            <a:noFill/>
            <a:miter lim="800000"/>
            <a:headEnd/>
            <a:tailEnd/>
          </a:ln>
        </p:spPr>
        <p:txBody>
          <a:bodyPr>
            <a:spAutoFit/>
          </a:bodyPr>
          <a:lstStyle/>
          <a:p>
            <a:pPr algn="ctr" eaLnBrk="0" hangingPunct="0"/>
            <a:r>
              <a:rPr lang="fr-FR" sz="2800" b="1">
                <a:solidFill>
                  <a:schemeClr val="tx2"/>
                </a:solidFill>
                <a:ea typeface="ＭＳ Ｐゴシック" pitchFamily="-65" charset="-128"/>
              </a:rPr>
              <a:t>Papanicolaou</a:t>
            </a:r>
          </a:p>
          <a:p>
            <a:pPr algn="ctr" eaLnBrk="0" hangingPunct="0"/>
            <a:r>
              <a:rPr lang="fr-FR" sz="2800" b="1">
                <a:ea typeface="ＭＳ Ｐゴシック" pitchFamily="-65" charset="-128"/>
              </a:rPr>
              <a:t>(FCU) : cellules épithéliales +++</a:t>
            </a:r>
          </a:p>
        </p:txBody>
      </p:sp>
      <p:sp>
        <p:nvSpPr>
          <p:cNvPr id="22534" name="Rectangle 6"/>
          <p:cNvSpPr>
            <a:spLocks noChangeArrowheads="1"/>
          </p:cNvSpPr>
          <p:nvPr/>
        </p:nvSpPr>
        <p:spPr bwMode="auto">
          <a:xfrm>
            <a:off x="4211638" y="5080000"/>
            <a:ext cx="4572000" cy="1373188"/>
          </a:xfrm>
          <a:prstGeom prst="rect">
            <a:avLst/>
          </a:prstGeom>
          <a:noFill/>
          <a:ln w="9525">
            <a:noFill/>
            <a:miter lim="800000"/>
            <a:headEnd/>
            <a:tailEnd/>
          </a:ln>
        </p:spPr>
        <p:txBody>
          <a:bodyPr>
            <a:spAutoFit/>
          </a:bodyPr>
          <a:lstStyle/>
          <a:p>
            <a:pPr algn="ctr" eaLnBrk="0" hangingPunct="0">
              <a:spcBef>
                <a:spcPct val="50000"/>
              </a:spcBef>
            </a:pPr>
            <a:r>
              <a:rPr lang="fr-FR" sz="2800" b="1">
                <a:solidFill>
                  <a:schemeClr val="tx2"/>
                </a:solidFill>
                <a:ea typeface="ＭＳ Ｐゴシック" pitchFamily="-65" charset="-128"/>
              </a:rPr>
              <a:t>MGG</a:t>
            </a:r>
            <a:r>
              <a:rPr lang="fr-FR" sz="2800" b="1">
                <a:ea typeface="ＭＳ Ｐゴシック" pitchFamily="-65" charset="-128"/>
              </a:rPr>
              <a:t> (liquide pleural) : cellules lymphoïdes et hématopoiétiques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p:cNvGrpSpPr>
            <a:grpSpLocks/>
          </p:cNvGrpSpPr>
          <p:nvPr/>
        </p:nvGrpSpPr>
        <p:grpSpPr bwMode="auto">
          <a:xfrm>
            <a:off x="611188" y="1989138"/>
            <a:ext cx="3960812" cy="3975100"/>
            <a:chOff x="2835" y="1389"/>
            <a:chExt cx="2495" cy="2504"/>
          </a:xfrm>
        </p:grpSpPr>
        <p:pic>
          <p:nvPicPr>
            <p:cNvPr id="62469" name="Picture 5" descr="EC10_110b_copy"/>
            <p:cNvPicPr>
              <a:picLocks noChangeAspect="1" noChangeArrowheads="1"/>
            </p:cNvPicPr>
            <p:nvPr/>
          </p:nvPicPr>
          <p:blipFill>
            <a:blip r:embed="rId2" cstate="print"/>
            <a:srcRect/>
            <a:stretch>
              <a:fillRect/>
            </a:stretch>
          </p:blipFill>
          <p:spPr bwMode="auto">
            <a:xfrm>
              <a:off x="2835" y="1389"/>
              <a:ext cx="2404" cy="1996"/>
            </a:xfrm>
            <a:prstGeom prst="rect">
              <a:avLst/>
            </a:prstGeom>
            <a:noFill/>
          </p:spPr>
        </p:pic>
        <p:sp>
          <p:nvSpPr>
            <p:cNvPr id="62471" name="Rectangle 5"/>
            <p:cNvSpPr>
              <a:spLocks noChangeArrowheads="1"/>
            </p:cNvSpPr>
            <p:nvPr/>
          </p:nvSpPr>
          <p:spPr bwMode="auto">
            <a:xfrm>
              <a:off x="2880" y="3566"/>
              <a:ext cx="2450" cy="327"/>
            </a:xfrm>
            <a:prstGeom prst="rect">
              <a:avLst/>
            </a:prstGeom>
            <a:noFill/>
            <a:ln w="9525">
              <a:noFill/>
              <a:miter lim="800000"/>
              <a:headEnd/>
              <a:tailEnd/>
            </a:ln>
          </p:spPr>
          <p:txBody>
            <a:bodyPr>
              <a:spAutoFit/>
            </a:bodyPr>
            <a:lstStyle/>
            <a:p>
              <a:pPr algn="ctr" eaLnBrk="0" hangingPunct="0"/>
              <a:r>
                <a:rPr lang="fr-FR" sz="2800" b="1">
                  <a:solidFill>
                    <a:schemeClr val="tx2"/>
                  </a:solidFill>
                  <a:ea typeface="ＭＳ Ｐゴシック" pitchFamily="-65" charset="-128"/>
                </a:rPr>
                <a:t>Papanicolaou</a:t>
              </a:r>
              <a:endParaRPr lang="fr-FR" sz="2800" b="1">
                <a:ea typeface="ＭＳ Ｐゴシック" pitchFamily="-65" charset="-128"/>
              </a:endParaRPr>
            </a:p>
          </p:txBody>
        </p:sp>
      </p:grpSp>
      <p:grpSp>
        <p:nvGrpSpPr>
          <p:cNvPr id="3" name="Group 11"/>
          <p:cNvGrpSpPr>
            <a:grpSpLocks/>
          </p:cNvGrpSpPr>
          <p:nvPr/>
        </p:nvGrpSpPr>
        <p:grpSpPr bwMode="auto">
          <a:xfrm>
            <a:off x="4932363" y="1989138"/>
            <a:ext cx="3816350" cy="3975100"/>
            <a:chOff x="295" y="1389"/>
            <a:chExt cx="2404" cy="2504"/>
          </a:xfrm>
        </p:grpSpPr>
        <p:pic>
          <p:nvPicPr>
            <p:cNvPr id="62468" name="Picture 4" descr="image_101208_003"/>
            <p:cNvPicPr>
              <a:picLocks noChangeAspect="1" noChangeArrowheads="1"/>
            </p:cNvPicPr>
            <p:nvPr/>
          </p:nvPicPr>
          <p:blipFill>
            <a:blip r:embed="rId3" cstate="print"/>
            <a:srcRect/>
            <a:stretch>
              <a:fillRect/>
            </a:stretch>
          </p:blipFill>
          <p:spPr bwMode="auto">
            <a:xfrm>
              <a:off x="295" y="1389"/>
              <a:ext cx="2404" cy="2020"/>
            </a:xfrm>
            <a:prstGeom prst="rect">
              <a:avLst/>
            </a:prstGeom>
            <a:noFill/>
          </p:spPr>
        </p:pic>
        <p:sp>
          <p:nvSpPr>
            <p:cNvPr id="62472" name="Rectangle 6"/>
            <p:cNvSpPr>
              <a:spLocks noChangeArrowheads="1"/>
            </p:cNvSpPr>
            <p:nvPr/>
          </p:nvSpPr>
          <p:spPr bwMode="auto">
            <a:xfrm>
              <a:off x="431" y="3566"/>
              <a:ext cx="2041" cy="327"/>
            </a:xfrm>
            <a:prstGeom prst="rect">
              <a:avLst/>
            </a:prstGeom>
            <a:noFill/>
            <a:ln w="9525">
              <a:noFill/>
              <a:miter lim="800000"/>
              <a:headEnd/>
              <a:tailEnd/>
            </a:ln>
          </p:spPr>
          <p:txBody>
            <a:bodyPr>
              <a:spAutoFit/>
            </a:bodyPr>
            <a:lstStyle/>
            <a:p>
              <a:pPr algn="ctr" eaLnBrk="0" hangingPunct="0">
                <a:spcBef>
                  <a:spcPct val="50000"/>
                </a:spcBef>
              </a:pPr>
              <a:r>
                <a:rPr lang="fr-FR" sz="2800" b="1">
                  <a:solidFill>
                    <a:schemeClr val="tx2"/>
                  </a:solidFill>
                  <a:ea typeface="ＭＳ Ｐゴシック" pitchFamily="-65" charset="-128"/>
                </a:rPr>
                <a:t>MGG</a:t>
              </a:r>
              <a:endParaRPr lang="fr-FR" sz="2800" b="1">
                <a:ea typeface="ＭＳ Ｐゴシック" pitchFamily="-65" charset="-128"/>
              </a:endParaRPr>
            </a:p>
          </p:txBody>
        </p:sp>
      </p:grpSp>
      <p:sp>
        <p:nvSpPr>
          <p:cNvPr id="62473" name="Text Box 9"/>
          <p:cNvSpPr txBox="1">
            <a:spLocks noChangeArrowheads="1"/>
          </p:cNvSpPr>
          <p:nvPr/>
        </p:nvSpPr>
        <p:spPr bwMode="auto">
          <a:xfrm>
            <a:off x="1258888" y="908050"/>
            <a:ext cx="6697662" cy="579438"/>
          </a:xfrm>
          <a:prstGeom prst="rect">
            <a:avLst/>
          </a:prstGeom>
          <a:noFill/>
          <a:ln w="9525">
            <a:noFill/>
            <a:miter lim="800000"/>
            <a:headEnd/>
            <a:tailEnd/>
          </a:ln>
          <a:effectLst/>
        </p:spPr>
        <p:txBody>
          <a:bodyPr>
            <a:spAutoFit/>
          </a:bodyPr>
          <a:lstStyle/>
          <a:p>
            <a:pPr algn="ctr">
              <a:spcBef>
                <a:spcPct val="50000"/>
              </a:spcBef>
            </a:pPr>
            <a:r>
              <a:rPr lang="fr-FR" sz="3200" b="1"/>
              <a:t>Cancer papillaire de la thyroïde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re 1"/>
          <p:cNvSpPr>
            <a:spLocks noGrp="1"/>
          </p:cNvSpPr>
          <p:nvPr>
            <p:ph type="title"/>
          </p:nvPr>
        </p:nvSpPr>
        <p:spPr/>
        <p:txBody>
          <a:bodyPr/>
          <a:lstStyle/>
          <a:p>
            <a:r>
              <a:rPr lang="fr-FR" b="1" smtClean="0">
                <a:solidFill>
                  <a:srgbClr val="002060"/>
                </a:solidFill>
                <a:latin typeface="Arial" charset="0"/>
                <a:cs typeface="Arial" charset="0"/>
              </a:rPr>
              <a:t>Cytoponction thyroïdienne</a:t>
            </a:r>
          </a:p>
        </p:txBody>
      </p:sp>
      <p:sp>
        <p:nvSpPr>
          <p:cNvPr id="15362" name="Espace réservé du contenu 2"/>
          <p:cNvSpPr>
            <a:spLocks noGrp="1"/>
          </p:cNvSpPr>
          <p:nvPr>
            <p:ph idx="1"/>
          </p:nvPr>
        </p:nvSpPr>
        <p:spPr>
          <a:xfrm>
            <a:off x="142875" y="1428750"/>
            <a:ext cx="8686800" cy="5214938"/>
          </a:xfrm>
        </p:spPr>
        <p:txBody>
          <a:bodyPr/>
          <a:lstStyle/>
          <a:p>
            <a:r>
              <a:rPr lang="fr-FR" b="1" dirty="0" smtClean="0">
                <a:latin typeface="Arial" charset="0"/>
                <a:cs typeface="Arial" charset="0"/>
              </a:rPr>
              <a:t>contribution majeure /nodules thyroïdiens</a:t>
            </a:r>
          </a:p>
          <a:p>
            <a:pPr lvl="1">
              <a:buFont typeface="Wingdings" pitchFamily="2" charset="2"/>
              <a:buChar char="ü"/>
            </a:pPr>
            <a:r>
              <a:rPr lang="fr-FR" b="1" dirty="0" smtClean="0">
                <a:latin typeface="Arial" charset="0"/>
                <a:cs typeface="Arial" charset="0"/>
              </a:rPr>
              <a:t>Méthode simple, peu couteuse</a:t>
            </a:r>
          </a:p>
          <a:p>
            <a:pPr lvl="1">
              <a:buFont typeface="Wingdings" pitchFamily="2" charset="2"/>
              <a:buChar char="ü"/>
            </a:pPr>
            <a:r>
              <a:rPr lang="fr-FR" b="1" dirty="0" smtClean="0">
                <a:latin typeface="Arial" charset="0"/>
                <a:cs typeface="Arial" charset="0"/>
              </a:rPr>
              <a:t>Bien acceptée par les patients</a:t>
            </a:r>
          </a:p>
          <a:p>
            <a:pPr lvl="1">
              <a:buFont typeface="Wingdings" pitchFamily="2" charset="2"/>
              <a:buChar char="ü"/>
            </a:pPr>
            <a:r>
              <a:rPr lang="fr-FR" b="1" dirty="0" smtClean="0">
                <a:latin typeface="Arial" charset="0"/>
                <a:cs typeface="Arial" charset="0"/>
              </a:rPr>
              <a:t>Test diagnostique de référence</a:t>
            </a:r>
          </a:p>
          <a:p>
            <a:r>
              <a:rPr lang="fr-FR" b="1" dirty="0" smtClean="0">
                <a:latin typeface="Arial" charset="0"/>
                <a:cs typeface="Arial" charset="0"/>
              </a:rPr>
              <a:t>Prévalence des nodules thyroïdiens</a:t>
            </a:r>
          </a:p>
          <a:p>
            <a:pPr lvl="1">
              <a:buFont typeface="Wingdings" pitchFamily="2" charset="2"/>
              <a:buChar char="ü"/>
            </a:pPr>
            <a:r>
              <a:rPr lang="fr-FR" b="1" dirty="0" smtClean="0">
                <a:latin typeface="Arial" charset="0"/>
                <a:cs typeface="Arial" charset="0"/>
              </a:rPr>
              <a:t>En augmentation</a:t>
            </a:r>
          </a:p>
          <a:p>
            <a:pPr lvl="1">
              <a:buFont typeface="Wingdings" pitchFamily="2" charset="2"/>
              <a:buChar char="ü"/>
            </a:pPr>
            <a:r>
              <a:rPr lang="fr-FR" b="1" dirty="0" smtClean="0">
                <a:latin typeface="Arial" charset="0"/>
                <a:cs typeface="Arial" charset="0"/>
              </a:rPr>
              <a:t>Développement de l’échographie</a:t>
            </a:r>
          </a:p>
          <a:p>
            <a:pPr lvl="1">
              <a:buFont typeface="Wingdings" pitchFamily="2" charset="2"/>
              <a:buChar char="ü"/>
            </a:pPr>
            <a:r>
              <a:rPr lang="fr-FR" b="1" dirty="0" smtClean="0">
                <a:latin typeface="Arial" charset="0"/>
                <a:cs typeface="Arial" charset="0"/>
              </a:rPr>
              <a:t>20 à 50% de la population</a:t>
            </a:r>
          </a:p>
          <a:p>
            <a:pPr lvl="2">
              <a:buFont typeface="Arial" charset="0"/>
              <a:buNone/>
            </a:pPr>
            <a:r>
              <a:rPr lang="fr-FR" sz="2800" b="1" dirty="0" smtClean="0">
                <a:latin typeface="Arial" charset="0"/>
                <a:cs typeface="Arial" charset="0"/>
              </a:rPr>
              <a:t>				Dont 5% de cancers</a:t>
            </a:r>
          </a:p>
          <a:p>
            <a:pPr lvl="1"/>
            <a:endParaRPr lang="fr-FR" b="1" dirty="0" smtClean="0">
              <a:latin typeface="Arial" charset="0"/>
              <a:cs typeface="Arial" charset="0"/>
            </a:endParaRPr>
          </a:p>
        </p:txBody>
      </p:sp>
      <p:sp>
        <p:nvSpPr>
          <p:cNvPr id="10" name="Étoile à 5 branches 9"/>
          <p:cNvSpPr/>
          <p:nvPr/>
        </p:nvSpPr>
        <p:spPr>
          <a:xfrm>
            <a:off x="3143250" y="5786438"/>
            <a:ext cx="500063" cy="428625"/>
          </a:xfrm>
          <a:prstGeom prst="star5">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idx="4294967295"/>
          </p:nvPr>
        </p:nvSpPr>
        <p:spPr>
          <a:xfrm>
            <a:off x="719138" y="228600"/>
            <a:ext cx="7772400" cy="1143000"/>
          </a:xfrm>
        </p:spPr>
        <p:txBody>
          <a:bodyPr/>
          <a:lstStyle/>
          <a:p>
            <a:r>
              <a:rPr lang="fr-FR" sz="4000" b="1">
                <a:solidFill>
                  <a:schemeClr val="accent2"/>
                </a:solidFill>
              </a:rPr>
              <a:t>Colorations </a:t>
            </a:r>
          </a:p>
        </p:txBody>
      </p:sp>
      <p:graphicFrame>
        <p:nvGraphicFramePr>
          <p:cNvPr id="45099" name="Group 43"/>
          <p:cNvGraphicFramePr>
            <a:graphicFrameLocks noGrp="1"/>
          </p:cNvGraphicFramePr>
          <p:nvPr/>
        </p:nvGraphicFramePr>
        <p:xfrm>
          <a:off x="539750" y="1844675"/>
          <a:ext cx="8135938" cy="3918839"/>
        </p:xfrm>
        <a:graphic>
          <a:graphicData uri="http://schemas.openxmlformats.org/drawingml/2006/table">
            <a:tbl>
              <a:tblPr/>
              <a:tblGrid>
                <a:gridCol w="4068763"/>
                <a:gridCol w="4067175"/>
              </a:tblGrid>
              <a:tr h="6635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800" b="0" i="0" u="none" strike="noStrike" cap="none" normalizeH="0" baseline="0" smtClean="0">
                          <a:ln>
                            <a:noFill/>
                          </a:ln>
                          <a:solidFill>
                            <a:schemeClr val="tx1"/>
                          </a:solidFill>
                          <a:effectLst/>
                          <a:latin typeface="Arial" charset="0"/>
                        </a:rPr>
                        <a:t>May Grünwald Giemsa</a:t>
                      </a:r>
                    </a:p>
                  </a:txBody>
                  <a:tcPr horzOverflow="overflow">
                    <a:lnL cap="flat">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800" b="0" i="0" u="none" strike="noStrike" cap="none" normalizeH="0" baseline="0" smtClean="0">
                          <a:ln>
                            <a:noFill/>
                          </a:ln>
                          <a:solidFill>
                            <a:schemeClr val="tx1"/>
                          </a:solidFill>
                          <a:effectLst/>
                          <a:latin typeface="Arial" charset="0"/>
                        </a:rPr>
                        <a:t>Papanicolaou</a:t>
                      </a:r>
                    </a:p>
                  </a:txBody>
                  <a:tcPr horzOverflow="overflow">
                    <a:lnL>
                      <a:noFill/>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13557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800" b="0" i="0" u="none" strike="noStrike" cap="none" normalizeH="0" baseline="0" smtClean="0">
                          <a:ln>
                            <a:noFill/>
                          </a:ln>
                          <a:solidFill>
                            <a:schemeClr val="tx1"/>
                          </a:solidFill>
                          <a:effectLst/>
                          <a:latin typeface="Arial" charset="0"/>
                        </a:rPr>
                        <a:t>Permet d’individualiser les dépôts de colloïde ou amyloïdes</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fr-FR" sz="2800" b="0" i="0" u="none" strike="noStrike" cap="none" normalizeH="0" baseline="0" smtClean="0">
                        <a:ln>
                          <a:noFill/>
                        </a:ln>
                        <a:solidFill>
                          <a:schemeClr val="tx1"/>
                        </a:solidFill>
                        <a:effectLst/>
                        <a:latin typeface="Arial" charset="0"/>
                      </a:endParaRPr>
                    </a:p>
                  </a:txBody>
                  <a:tcP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800" b="0" i="0" u="none" strike="noStrike" cap="none" normalizeH="0" baseline="0" smtClean="0">
                          <a:ln>
                            <a:noFill/>
                          </a:ln>
                          <a:solidFill>
                            <a:schemeClr val="tx1"/>
                          </a:solidFill>
                          <a:effectLst/>
                          <a:latin typeface="Arial" charset="0"/>
                        </a:rPr>
                        <a:t>Dépôts de colloïde moins facilement individualisés</a:t>
                      </a:r>
                    </a:p>
                  </a:txBody>
                  <a:tcPr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13557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800" b="0" i="0" u="none" strike="noStrike" cap="none" normalizeH="0" baseline="0" smtClean="0">
                          <a:ln>
                            <a:noFill/>
                          </a:ln>
                          <a:solidFill>
                            <a:schemeClr val="tx1"/>
                          </a:solidFill>
                          <a:effectLst/>
                          <a:latin typeface="Arial" charset="0"/>
                        </a:rPr>
                        <a:t>Moindre analyse des caractéristiques nucléaires</a:t>
                      </a:r>
                    </a:p>
                  </a:txBody>
                  <a:tcP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800" b="0" i="0" u="none" strike="noStrike" cap="none" normalizeH="0" baseline="0" smtClean="0">
                          <a:ln>
                            <a:noFill/>
                          </a:ln>
                          <a:solidFill>
                            <a:schemeClr val="tx1"/>
                          </a:solidFill>
                          <a:effectLst/>
                          <a:latin typeface="Arial" charset="0"/>
                        </a:rPr>
                        <a:t>Meilleure analyse des caractéristiques nucléaires</a:t>
                      </a:r>
                    </a:p>
                  </a:txBody>
                  <a:tcPr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p:txBody>
          <a:bodyPr/>
          <a:lstStyle/>
          <a:p>
            <a:r>
              <a:rPr lang="fr-FR" b="1">
                <a:solidFill>
                  <a:schemeClr val="accent2"/>
                </a:solidFill>
              </a:rPr>
              <a:t>IV - Cytoblock</a:t>
            </a:r>
          </a:p>
        </p:txBody>
      </p:sp>
      <p:sp>
        <p:nvSpPr>
          <p:cNvPr id="25603" name="Rectangle 3"/>
          <p:cNvSpPr>
            <a:spLocks noGrp="1" noChangeArrowheads="1"/>
          </p:cNvSpPr>
          <p:nvPr>
            <p:ph type="body" idx="4294967295"/>
          </p:nvPr>
        </p:nvSpPr>
        <p:spPr/>
        <p:txBody>
          <a:bodyPr/>
          <a:lstStyle/>
          <a:p>
            <a:r>
              <a:rPr lang="fr-FR"/>
              <a:t>Obtenir bloc de paraffine à partir de suspensions ou d’agrégats cellulaires de petite taille </a:t>
            </a:r>
            <a:r>
              <a:rPr lang="fr-FR">
                <a:sym typeface="Symbol" pitchFamily="18" charset="2"/>
              </a:rPr>
              <a:t> i</a:t>
            </a:r>
            <a:r>
              <a:rPr lang="fr-FR"/>
              <a:t>nclusion en paraffine de très petits culots</a:t>
            </a:r>
          </a:p>
          <a:p>
            <a:pPr lvl="1"/>
            <a:r>
              <a:rPr lang="fr-FR"/>
              <a:t>fixation par AFA (Alcool, Formol, Acide acétique)</a:t>
            </a:r>
          </a:p>
          <a:p>
            <a:pPr lvl="1"/>
            <a:r>
              <a:rPr lang="fr-FR"/>
              <a:t>centrifugation 10 min à 1500 rpm</a:t>
            </a:r>
          </a:p>
        </p:txBody>
      </p:sp>
      <p:sp>
        <p:nvSpPr>
          <p:cNvPr id="25605" name="Text Box 5"/>
          <p:cNvSpPr txBox="1">
            <a:spLocks noChangeArrowheads="1"/>
          </p:cNvSpPr>
          <p:nvPr/>
        </p:nvSpPr>
        <p:spPr bwMode="auto">
          <a:xfrm>
            <a:off x="1042988" y="5661025"/>
            <a:ext cx="6049962" cy="366713"/>
          </a:xfrm>
          <a:prstGeom prst="rect">
            <a:avLst/>
          </a:prstGeom>
          <a:noFill/>
          <a:ln w="9525">
            <a:noFill/>
            <a:miter lim="800000"/>
            <a:headEnd/>
            <a:tailEnd/>
          </a:ln>
          <a:effectLst/>
        </p:spPr>
        <p:txBody>
          <a:bodyPr>
            <a:spAutoFit/>
          </a:bodyPr>
          <a:lstStyle/>
          <a:p>
            <a:pPr>
              <a:spcBef>
                <a:spcPct val="50000"/>
              </a:spcBef>
            </a:pPr>
            <a:r>
              <a:rPr lang="fr-FR" b="1"/>
              <a:t>M Fabre. Annales de Pathologie 2007, 27;110-112</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3"/>
          <p:cNvSpPr>
            <a:spLocks noGrp="1" noChangeArrowheads="1"/>
          </p:cNvSpPr>
          <p:nvPr>
            <p:ph type="body" idx="1"/>
          </p:nvPr>
        </p:nvSpPr>
        <p:spPr>
          <a:xfrm>
            <a:off x="457200" y="765175"/>
            <a:ext cx="8229600" cy="5360988"/>
          </a:xfrm>
        </p:spPr>
        <p:txBody>
          <a:bodyPr/>
          <a:lstStyle/>
          <a:p>
            <a:r>
              <a:rPr lang="fr-FR"/>
              <a:t>Utilisation de la recharge de Shandon Cytoblock qui contient un réactif 1 (11 ml incolore) et un réactif 2 (11 ml coloré bleu)</a:t>
            </a:r>
          </a:p>
          <a:p>
            <a:pPr lvl="1"/>
            <a:r>
              <a:rPr lang="fr-FR"/>
              <a:t>2 à 4 gouttes du réactif 2 sur le culot au travers du surnageant</a:t>
            </a:r>
          </a:p>
          <a:p>
            <a:pPr lvl="1"/>
            <a:r>
              <a:rPr lang="fr-FR"/>
              <a:t>Laisser agir 1 min en surveillant la solidification du culot</a:t>
            </a:r>
          </a:p>
          <a:p>
            <a:pPr lvl="1"/>
            <a:r>
              <a:rPr lang="fr-FR"/>
              <a:t>2 à 4 gouttes du réactif 1 sur le culot au travers du surnageant pour polymériser le gel</a:t>
            </a:r>
          </a:p>
          <a:p>
            <a:pPr lvl="1"/>
            <a:endParaRPr lang="fr-FR"/>
          </a:p>
          <a:p>
            <a:pPr lvl="2"/>
            <a:endParaRPr lang="fr-FR"/>
          </a:p>
        </p:txBody>
      </p:sp>
      <p:sp>
        <p:nvSpPr>
          <p:cNvPr id="61444" name="Text Box 4"/>
          <p:cNvSpPr txBox="1">
            <a:spLocks noChangeArrowheads="1"/>
          </p:cNvSpPr>
          <p:nvPr/>
        </p:nvSpPr>
        <p:spPr bwMode="auto">
          <a:xfrm>
            <a:off x="1042988" y="5661025"/>
            <a:ext cx="6049962" cy="366713"/>
          </a:xfrm>
          <a:prstGeom prst="rect">
            <a:avLst/>
          </a:prstGeom>
          <a:noFill/>
          <a:ln w="9525">
            <a:noFill/>
            <a:miter lim="800000"/>
            <a:headEnd/>
            <a:tailEnd/>
          </a:ln>
          <a:effectLst/>
        </p:spPr>
        <p:txBody>
          <a:bodyPr>
            <a:spAutoFit/>
          </a:bodyPr>
          <a:lstStyle/>
          <a:p>
            <a:pPr>
              <a:spcBef>
                <a:spcPct val="50000"/>
              </a:spcBef>
            </a:pPr>
            <a:r>
              <a:rPr lang="fr-FR" b="1"/>
              <a:t>M Fabre. Annales de Pathologie 2007, 27;110-112</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descr="productImg_25053"/>
          <p:cNvPicPr>
            <a:picLocks noChangeAspect="1" noChangeArrowheads="1"/>
          </p:cNvPicPr>
          <p:nvPr/>
        </p:nvPicPr>
        <p:blipFill>
          <a:blip r:embed="rId2" cstate="print"/>
          <a:srcRect/>
          <a:stretch>
            <a:fillRect/>
          </a:stretch>
        </p:blipFill>
        <p:spPr bwMode="auto">
          <a:xfrm>
            <a:off x="2863850" y="1773238"/>
            <a:ext cx="3278188" cy="34559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fr-FR" b="1">
                <a:solidFill>
                  <a:schemeClr val="accent2"/>
                </a:solidFill>
              </a:rPr>
              <a:t>Cytoblock (lille)</a:t>
            </a:r>
          </a:p>
        </p:txBody>
      </p:sp>
      <p:sp>
        <p:nvSpPr>
          <p:cNvPr id="63492" name="Rectangle 3"/>
          <p:cNvSpPr>
            <a:spLocks noGrp="1" noChangeArrowheads="1"/>
          </p:cNvSpPr>
          <p:nvPr>
            <p:ph type="body" idx="1"/>
          </p:nvPr>
        </p:nvSpPr>
        <p:spPr>
          <a:ln/>
        </p:spPr>
        <p:txBody>
          <a:bodyPr/>
          <a:lstStyle/>
          <a:p>
            <a:r>
              <a:rPr lang="fr-FR"/>
              <a:t>Obtenir bloc de paraffine à partir de suspensions ou d’agrégats cellulaires de petite taille </a:t>
            </a:r>
            <a:r>
              <a:rPr lang="fr-FR">
                <a:sym typeface="Symbol" pitchFamily="18" charset="2"/>
              </a:rPr>
              <a:t> i</a:t>
            </a:r>
            <a:r>
              <a:rPr lang="fr-FR"/>
              <a:t>nclusion en paraffine de très petits culots</a:t>
            </a:r>
          </a:p>
          <a:p>
            <a:pPr lvl="1"/>
            <a:r>
              <a:rPr lang="fr-FR"/>
              <a:t>centrifugation 10 min à 2500 rpm</a:t>
            </a:r>
          </a:p>
          <a:p>
            <a:pPr lvl="1"/>
            <a:r>
              <a:rPr lang="fr-FR"/>
              <a:t>élimination du surnageant</a:t>
            </a:r>
          </a:p>
          <a:p>
            <a:pPr lvl="1"/>
            <a:r>
              <a:rPr lang="fr-FR"/>
              <a:t>fixation du culot par le Formol (standardisation IHC sur différentes situations diagnostiques)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a:xfrm>
            <a:off x="457200" y="630238"/>
            <a:ext cx="8229600" cy="1143000"/>
          </a:xfrm>
        </p:spPr>
        <p:txBody>
          <a:bodyPr/>
          <a:lstStyle/>
          <a:p>
            <a:r>
              <a:rPr lang="fr-FR" b="1">
                <a:solidFill>
                  <a:schemeClr val="accent2"/>
                </a:solidFill>
              </a:rPr>
              <a:t>Cytoblock</a:t>
            </a:r>
          </a:p>
        </p:txBody>
      </p:sp>
      <p:graphicFrame>
        <p:nvGraphicFramePr>
          <p:cNvPr id="46100" name="Group 20"/>
          <p:cNvGraphicFramePr>
            <a:graphicFrameLocks noGrp="1"/>
          </p:cNvGraphicFramePr>
          <p:nvPr/>
        </p:nvGraphicFramePr>
        <p:xfrm>
          <a:off x="539750" y="2492375"/>
          <a:ext cx="8135938" cy="2547239"/>
        </p:xfrm>
        <a:graphic>
          <a:graphicData uri="http://schemas.openxmlformats.org/drawingml/2006/table">
            <a:tbl>
              <a:tblPr/>
              <a:tblGrid>
                <a:gridCol w="4068763"/>
                <a:gridCol w="4067175"/>
              </a:tblGrid>
              <a:tr h="6635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800" b="0" i="0" u="none" strike="noStrike" cap="none" normalizeH="0" baseline="0" smtClean="0">
                          <a:ln>
                            <a:noFill/>
                          </a:ln>
                          <a:solidFill>
                            <a:schemeClr val="tx1"/>
                          </a:solidFill>
                          <a:effectLst/>
                          <a:latin typeface="Arial" charset="0"/>
                        </a:rPr>
                        <a:t>Avantage</a:t>
                      </a:r>
                    </a:p>
                  </a:txBody>
                  <a:tcPr horzOverflow="overflow">
                    <a:lnL cap="flat">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800" b="0" i="0" u="none" strike="noStrike" cap="none" normalizeH="0" baseline="0" smtClean="0">
                          <a:ln>
                            <a:noFill/>
                          </a:ln>
                          <a:solidFill>
                            <a:schemeClr val="tx1"/>
                          </a:solidFill>
                          <a:effectLst/>
                          <a:latin typeface="Arial" charset="0"/>
                        </a:rPr>
                        <a:t>Inconvénient</a:t>
                      </a:r>
                    </a:p>
                  </a:txBody>
                  <a:tcPr horzOverflow="overflow">
                    <a:lnL>
                      <a:noFill/>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1355725">
                <a:tc>
                  <a:txBody>
                    <a:bodyPr/>
                    <a:lstStyle/>
                    <a:p>
                      <a:pPr marL="0" marR="0" lvl="0" indent="0" algn="ctr" defTabSz="914400" rtl="0" eaLnBrk="1" fontAlgn="base" latinLnBrk="0" hangingPunct="1">
                        <a:lnSpc>
                          <a:spcPct val="100000"/>
                        </a:lnSpc>
                        <a:spcBef>
                          <a:spcPct val="20000"/>
                        </a:spcBef>
                        <a:spcAft>
                          <a:spcPct val="0"/>
                        </a:spcAft>
                        <a:buClrTx/>
                        <a:buSzTx/>
                        <a:buFontTx/>
                        <a:buChar char="•"/>
                        <a:tabLst/>
                      </a:pPr>
                      <a:r>
                        <a:rPr kumimoji="0" lang="fr-FR" sz="2800" b="0" i="0" u="none" strike="noStrike" cap="none" normalizeH="0" baseline="0" smtClean="0">
                          <a:ln>
                            <a:noFill/>
                          </a:ln>
                          <a:solidFill>
                            <a:schemeClr val="tx1"/>
                          </a:solidFill>
                          <a:effectLst/>
                          <a:latin typeface="Arial" charset="0"/>
                        </a:rPr>
                        <a:t>Possibilité d’une immunocytochimie</a:t>
                      </a:r>
                    </a:p>
                  </a:txBody>
                  <a:tcPr horzOverflow="overflow">
                    <a:lnL cap="flat">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Char char="•"/>
                        <a:tabLst/>
                      </a:pPr>
                      <a:r>
                        <a:rPr kumimoji="0" lang="fr-FR" sz="2800" b="0" i="0" u="none" strike="noStrike" cap="none" normalizeH="0" baseline="0" smtClean="0">
                          <a:ln>
                            <a:noFill/>
                          </a:ln>
                          <a:solidFill>
                            <a:schemeClr val="tx1"/>
                          </a:solidFill>
                          <a:effectLst/>
                          <a:latin typeface="Arial" charset="0"/>
                        </a:rPr>
                        <a:t>Temps de préparation technique supplémentaire</a:t>
                      </a:r>
                    </a:p>
                    <a:p>
                      <a:pPr marL="0" marR="0" lvl="0" indent="0" algn="ctr" defTabSz="914400" rtl="0" eaLnBrk="1" fontAlgn="base" latinLnBrk="0" hangingPunct="1">
                        <a:lnSpc>
                          <a:spcPct val="100000"/>
                        </a:lnSpc>
                        <a:spcBef>
                          <a:spcPct val="20000"/>
                        </a:spcBef>
                        <a:spcAft>
                          <a:spcPct val="0"/>
                        </a:spcAft>
                        <a:buClrTx/>
                        <a:buSzTx/>
                        <a:buFontTx/>
                        <a:buChar char="•"/>
                        <a:tabLst/>
                      </a:pPr>
                      <a:r>
                        <a:rPr kumimoji="0" lang="fr-FR" sz="2800" b="0" i="0" u="none" strike="noStrike" cap="none" normalizeH="0" baseline="0" smtClean="0">
                          <a:ln>
                            <a:noFill/>
                          </a:ln>
                          <a:solidFill>
                            <a:schemeClr val="tx1"/>
                          </a:solidFill>
                          <a:effectLst/>
                          <a:latin typeface="Arial" charset="0"/>
                        </a:rPr>
                        <a:t>Coût</a:t>
                      </a:r>
                    </a:p>
                  </a:txBody>
                  <a:tcPr horzOverflow="overflow">
                    <a:lnL>
                      <a:noFill/>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Image 1" descr="C0713746CULOTHES.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Image 1" descr="figure 9.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9155" name="ZoneTexte 2"/>
          <p:cNvSpPr txBox="1">
            <a:spLocks noChangeArrowheads="1"/>
          </p:cNvSpPr>
          <p:nvPr/>
        </p:nvSpPr>
        <p:spPr bwMode="auto">
          <a:xfrm>
            <a:off x="6215063" y="6130925"/>
            <a:ext cx="2428875" cy="369888"/>
          </a:xfrm>
          <a:prstGeom prst="rect">
            <a:avLst/>
          </a:prstGeom>
          <a:solidFill>
            <a:schemeClr val="bg1"/>
          </a:solidFill>
          <a:ln w="9525">
            <a:noFill/>
            <a:miter lim="800000"/>
            <a:headEnd/>
            <a:tailEnd/>
          </a:ln>
        </p:spPr>
        <p:txBody>
          <a:bodyPr>
            <a:spAutoFit/>
          </a:bodyPr>
          <a:lstStyle/>
          <a:p>
            <a:r>
              <a:rPr lang="fr-FR">
                <a:cs typeface="Arial" charset="0"/>
              </a:rPr>
              <a:t>Ac anti-CK AE1-AE3</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685800" y="188913"/>
            <a:ext cx="7772400" cy="1143000"/>
          </a:xfrm>
        </p:spPr>
        <p:txBody>
          <a:bodyPr/>
          <a:lstStyle/>
          <a:p>
            <a:r>
              <a:rPr lang="fr-FR" sz="4000" b="1">
                <a:solidFill>
                  <a:schemeClr val="accent2"/>
                </a:solidFill>
              </a:rPr>
              <a:t>V - Cytologie en milieu liquide</a:t>
            </a:r>
          </a:p>
        </p:txBody>
      </p:sp>
      <p:pic>
        <p:nvPicPr>
          <p:cNvPr id="27653" name="Picture 6" descr="flacon Thinprep"/>
          <p:cNvPicPr>
            <a:picLocks noGrp="1" noChangeAspect="1" noChangeArrowheads="1"/>
          </p:cNvPicPr>
          <p:nvPr>
            <p:ph sz="quarter" idx="4294967295"/>
          </p:nvPr>
        </p:nvPicPr>
        <p:blipFill>
          <a:blip r:embed="rId3" cstate="print"/>
          <a:srcRect/>
          <a:stretch>
            <a:fillRect/>
          </a:stretch>
        </p:blipFill>
        <p:spPr>
          <a:xfrm>
            <a:off x="6877050" y="1412875"/>
            <a:ext cx="1768475" cy="1504950"/>
          </a:xfrm>
          <a:noFill/>
          <a:ln w="38100">
            <a:solidFill>
              <a:schemeClr val="tx2"/>
            </a:solidFill>
          </a:ln>
        </p:spPr>
      </p:pic>
      <p:graphicFrame>
        <p:nvGraphicFramePr>
          <p:cNvPr id="27672" name="Group 24"/>
          <p:cNvGraphicFramePr>
            <a:graphicFrameLocks noGrp="1"/>
          </p:cNvGraphicFramePr>
          <p:nvPr/>
        </p:nvGraphicFramePr>
        <p:xfrm>
          <a:off x="539750" y="3409950"/>
          <a:ext cx="8135938" cy="2547239"/>
        </p:xfrm>
        <a:graphic>
          <a:graphicData uri="http://schemas.openxmlformats.org/drawingml/2006/table">
            <a:tbl>
              <a:tblPr/>
              <a:tblGrid>
                <a:gridCol w="4068763"/>
                <a:gridCol w="4067175"/>
              </a:tblGrid>
              <a:tr h="6635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800" b="0" i="0" u="none" strike="noStrike" cap="none" normalizeH="0" baseline="0" smtClean="0">
                          <a:ln>
                            <a:noFill/>
                          </a:ln>
                          <a:solidFill>
                            <a:schemeClr val="tx1"/>
                          </a:solidFill>
                          <a:effectLst/>
                          <a:latin typeface="Arial" charset="0"/>
                        </a:rPr>
                        <a:t>Avantages</a:t>
                      </a:r>
                    </a:p>
                  </a:txBody>
                  <a:tcPr horzOverflow="overflow">
                    <a:lnL cap="flat">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800" b="0" i="0" u="none" strike="noStrike" cap="none" normalizeH="0" baseline="0" smtClean="0">
                          <a:ln>
                            <a:noFill/>
                          </a:ln>
                          <a:solidFill>
                            <a:schemeClr val="tx1"/>
                          </a:solidFill>
                          <a:effectLst/>
                          <a:latin typeface="Arial" charset="0"/>
                        </a:rPr>
                        <a:t>Inconvénients</a:t>
                      </a:r>
                    </a:p>
                  </a:txBody>
                  <a:tcPr horzOverflow="overflow">
                    <a:lnL>
                      <a:noFill/>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1355725">
                <a:tc>
                  <a:txBody>
                    <a:bodyPr/>
                    <a:lstStyle/>
                    <a:p>
                      <a:pPr marL="0" marR="0" lvl="0" indent="0" algn="ctr" defTabSz="914400" rtl="0" eaLnBrk="1" fontAlgn="base" latinLnBrk="0" hangingPunct="1">
                        <a:lnSpc>
                          <a:spcPct val="100000"/>
                        </a:lnSpc>
                        <a:spcBef>
                          <a:spcPct val="20000"/>
                        </a:spcBef>
                        <a:spcAft>
                          <a:spcPct val="0"/>
                        </a:spcAft>
                        <a:buClrTx/>
                        <a:buSzTx/>
                        <a:buFontTx/>
                        <a:buChar char="•"/>
                        <a:tabLst/>
                      </a:pPr>
                      <a:r>
                        <a:rPr kumimoji="0" lang="fr-FR" sz="2800" b="0" i="0" u="none" strike="noStrike" cap="none" normalizeH="0" baseline="0" smtClean="0">
                          <a:ln>
                            <a:noFill/>
                          </a:ln>
                          <a:solidFill>
                            <a:schemeClr val="tx1"/>
                          </a:solidFill>
                          <a:effectLst/>
                          <a:latin typeface="Arial" charset="0"/>
                        </a:rPr>
                        <a:t>Préparation simple</a:t>
                      </a:r>
                    </a:p>
                    <a:p>
                      <a:pPr marL="0" marR="0" lvl="0" indent="0" algn="ctr" defTabSz="914400" rtl="0" eaLnBrk="1" fontAlgn="base" latinLnBrk="0" hangingPunct="1">
                        <a:lnSpc>
                          <a:spcPct val="100000"/>
                        </a:lnSpc>
                        <a:spcBef>
                          <a:spcPct val="20000"/>
                        </a:spcBef>
                        <a:spcAft>
                          <a:spcPct val="0"/>
                        </a:spcAft>
                        <a:buClrTx/>
                        <a:buSzTx/>
                        <a:buFontTx/>
                        <a:buChar char="•"/>
                        <a:tabLst/>
                      </a:pPr>
                      <a:r>
                        <a:rPr kumimoji="0" lang="fr-FR" sz="2800" b="0" i="0" u="none" strike="noStrike" cap="none" normalizeH="0" baseline="0" smtClean="0">
                          <a:ln>
                            <a:noFill/>
                          </a:ln>
                          <a:solidFill>
                            <a:schemeClr val="tx1"/>
                          </a:solidFill>
                          <a:effectLst/>
                          <a:latin typeface="Arial" charset="0"/>
                        </a:rPr>
                        <a:t>Préservation cellulaire assurée lors du transport</a:t>
                      </a:r>
                    </a:p>
                  </a:txBody>
                  <a:tcPr horzOverflow="overflow">
                    <a:lnL cap="flat">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Char char="•"/>
                        <a:tabLst/>
                      </a:pPr>
                      <a:r>
                        <a:rPr kumimoji="0" lang="fr-FR" sz="2800" b="0" i="0" u="none" strike="noStrike" cap="none" normalizeH="0" baseline="0" smtClean="0">
                          <a:ln>
                            <a:noFill/>
                          </a:ln>
                          <a:solidFill>
                            <a:schemeClr val="tx1"/>
                          </a:solidFill>
                          <a:effectLst/>
                          <a:latin typeface="Arial" charset="0"/>
                        </a:rPr>
                        <a:t>Coût</a:t>
                      </a:r>
                    </a:p>
                    <a:p>
                      <a:pPr marL="0" marR="0" lvl="0" indent="0" algn="ctr" defTabSz="914400" rtl="0" eaLnBrk="1" fontAlgn="base" latinLnBrk="0" hangingPunct="1">
                        <a:lnSpc>
                          <a:spcPct val="100000"/>
                        </a:lnSpc>
                        <a:spcBef>
                          <a:spcPct val="20000"/>
                        </a:spcBef>
                        <a:spcAft>
                          <a:spcPct val="0"/>
                        </a:spcAft>
                        <a:buClrTx/>
                        <a:buSzTx/>
                        <a:buFontTx/>
                        <a:buChar char="•"/>
                        <a:tabLst/>
                      </a:pPr>
                      <a:r>
                        <a:rPr kumimoji="0" lang="fr-FR" sz="2800" b="0" i="0" u="none" strike="noStrike" cap="none" normalizeH="0" baseline="0" smtClean="0">
                          <a:ln>
                            <a:noFill/>
                          </a:ln>
                          <a:solidFill>
                            <a:schemeClr val="tx1"/>
                          </a:solidFill>
                          <a:effectLst/>
                          <a:latin typeface="Arial" charset="0"/>
                        </a:rPr>
                        <a:t>Education sur les critères d’analyse</a:t>
                      </a:r>
                    </a:p>
                  </a:txBody>
                  <a:tcPr horzOverflow="overflow">
                    <a:lnL>
                      <a:noFill/>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type="body" idx="1"/>
          </p:nvPr>
        </p:nvSpPr>
        <p:spPr>
          <a:xfrm>
            <a:off x="457200" y="1600200"/>
            <a:ext cx="8229600" cy="4924425"/>
          </a:xfrm>
        </p:spPr>
        <p:txBody>
          <a:bodyPr/>
          <a:lstStyle/>
          <a:p>
            <a:pPr>
              <a:lnSpc>
                <a:spcPct val="80000"/>
              </a:lnSpc>
            </a:pPr>
            <a:r>
              <a:rPr lang="fr-FR" sz="2400" b="1"/>
              <a:t>Transport - solution CytoLyt (contenant un hémolytique, un fibrinolytique et un mucolytique)</a:t>
            </a:r>
          </a:p>
          <a:p>
            <a:pPr>
              <a:lnSpc>
                <a:spcPct val="80000"/>
              </a:lnSpc>
            </a:pPr>
            <a:r>
              <a:rPr lang="fr-FR" sz="2400" b="1"/>
              <a:t>Centrifugation 10 min à 1200 rpm</a:t>
            </a:r>
          </a:p>
          <a:p>
            <a:pPr>
              <a:lnSpc>
                <a:spcPct val="80000"/>
              </a:lnSpc>
            </a:pPr>
            <a:r>
              <a:rPr lang="fr-FR" sz="2400" b="1"/>
              <a:t>Mise en suspension du culot en PreservCyt (à base de methanol), minimum de 15 min</a:t>
            </a:r>
          </a:p>
          <a:p>
            <a:pPr>
              <a:lnSpc>
                <a:spcPct val="80000"/>
              </a:lnSpc>
            </a:pPr>
            <a:r>
              <a:rPr lang="fr-FR" sz="2400" b="1"/>
              <a:t>Cellules collectées sur une lame ThinPrep, à l’aide d’un filtre TransCyt sur l’automate ThinPrep 2000</a:t>
            </a:r>
          </a:p>
          <a:p>
            <a:pPr>
              <a:lnSpc>
                <a:spcPct val="80000"/>
              </a:lnSpc>
            </a:pPr>
            <a:r>
              <a:rPr lang="fr-FR" sz="2400" b="1"/>
              <a:t>Une lame est postfixée dans l’éthanol 95% pendant une heure</a:t>
            </a:r>
          </a:p>
          <a:p>
            <a:pPr>
              <a:lnSpc>
                <a:spcPct val="80000"/>
              </a:lnSpc>
            </a:pPr>
            <a:r>
              <a:rPr lang="fr-FR" sz="2400" b="1"/>
              <a:t>Papanicolaou</a:t>
            </a:r>
          </a:p>
          <a:p>
            <a:pPr>
              <a:lnSpc>
                <a:spcPct val="80000"/>
              </a:lnSpc>
            </a:pPr>
            <a:r>
              <a:rPr lang="fr-FR" sz="2400" b="1"/>
              <a:t>Réserve en PreservCyt (+4°C jusqu’à 6 semaines) pour éventuelle ICC, FISH ou CMF</a:t>
            </a:r>
          </a:p>
        </p:txBody>
      </p:sp>
      <p:sp>
        <p:nvSpPr>
          <p:cNvPr id="60420" name="Rectangle 2"/>
          <p:cNvSpPr>
            <a:spLocks noGrp="1" noChangeArrowheads="1"/>
          </p:cNvSpPr>
          <p:nvPr>
            <p:ph type="title"/>
          </p:nvPr>
        </p:nvSpPr>
        <p:spPr>
          <a:ln/>
        </p:spPr>
        <p:txBody>
          <a:bodyPr/>
          <a:lstStyle/>
          <a:p>
            <a:r>
              <a:rPr lang="fr-FR" sz="4000" b="1">
                <a:solidFill>
                  <a:schemeClr val="accent2"/>
                </a:solidFill>
              </a:rPr>
              <a:t>Cytologie en milieu liquide</a:t>
            </a:r>
          </a:p>
        </p:txBody>
      </p:sp>
      <p:sp>
        <p:nvSpPr>
          <p:cNvPr id="60421" name="Text Box 5"/>
          <p:cNvSpPr txBox="1">
            <a:spLocks noChangeArrowheads="1"/>
          </p:cNvSpPr>
          <p:nvPr/>
        </p:nvSpPr>
        <p:spPr bwMode="auto">
          <a:xfrm>
            <a:off x="2625725" y="6021388"/>
            <a:ext cx="6049963" cy="366712"/>
          </a:xfrm>
          <a:prstGeom prst="rect">
            <a:avLst/>
          </a:prstGeom>
          <a:noFill/>
          <a:ln w="9525">
            <a:noFill/>
            <a:miter lim="800000"/>
            <a:headEnd/>
            <a:tailEnd/>
          </a:ln>
          <a:effectLst/>
        </p:spPr>
        <p:txBody>
          <a:bodyPr>
            <a:spAutoFit/>
          </a:bodyPr>
          <a:lstStyle/>
          <a:p>
            <a:pPr>
              <a:spcBef>
                <a:spcPct val="50000"/>
              </a:spcBef>
            </a:pPr>
            <a:r>
              <a:rPr lang="fr-FR" b="1"/>
              <a:t>M Fabre. Annales de Pathologie 2007, 27;110-112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714500"/>
            <a:ext cx="8229600" cy="4786313"/>
          </a:xfrm>
        </p:spPr>
        <p:txBody>
          <a:bodyPr rtlCol="0">
            <a:normAutofit lnSpcReduction="10000"/>
          </a:bodyPr>
          <a:lstStyle/>
          <a:p>
            <a:pPr fontAlgn="auto">
              <a:spcAft>
                <a:spcPts val="0"/>
              </a:spcAft>
              <a:buFont typeface="Arial" pitchFamily="34" charset="0"/>
              <a:buChar char="•"/>
              <a:defRPr/>
            </a:pPr>
            <a:r>
              <a:rPr lang="fr-FR" b="1" dirty="0" smtClean="0">
                <a:latin typeface="Arial" pitchFamily="34" charset="0"/>
                <a:cs typeface="Arial" pitchFamily="34" charset="0"/>
              </a:rPr>
              <a:t>premier objectif  « </a:t>
            </a:r>
            <a:r>
              <a:rPr lang="fr-FR" b="1" u="sng" dirty="0" smtClean="0">
                <a:latin typeface="Arial" pitchFamily="34" charset="0"/>
                <a:cs typeface="Arial" pitchFamily="34" charset="0"/>
              </a:rPr>
              <a:t>outil de tri</a:t>
            </a:r>
            <a:r>
              <a:rPr lang="fr-FR" b="1" dirty="0" smtClean="0">
                <a:latin typeface="Arial" pitchFamily="34" charset="0"/>
                <a:cs typeface="Arial" pitchFamily="34" charset="0"/>
              </a:rPr>
              <a:t> »</a:t>
            </a:r>
          </a:p>
          <a:p>
            <a:pPr lvl="1" fontAlgn="auto">
              <a:spcAft>
                <a:spcPts val="0"/>
              </a:spcAft>
              <a:buFont typeface="Wingdings" pitchFamily="2" charset="2"/>
              <a:buChar char="ü"/>
              <a:defRPr/>
            </a:pPr>
            <a:r>
              <a:rPr lang="fr-FR" b="1" dirty="0" smtClean="0">
                <a:latin typeface="Arial" pitchFamily="34" charset="0"/>
                <a:cs typeface="Arial" pitchFamily="34" charset="0"/>
              </a:rPr>
              <a:t> identifier ceux qui sont porteurs d’un nodule malin justifiable de la chirurgie</a:t>
            </a:r>
          </a:p>
          <a:p>
            <a:pPr fontAlgn="auto">
              <a:spcAft>
                <a:spcPts val="0"/>
              </a:spcAft>
              <a:buFont typeface="Arial" pitchFamily="34" charset="0"/>
              <a:buChar char="•"/>
              <a:defRPr/>
            </a:pPr>
            <a:r>
              <a:rPr lang="fr-FR" b="1" dirty="0" smtClean="0">
                <a:latin typeface="Arial" pitchFamily="34" charset="0"/>
                <a:cs typeface="Arial" pitchFamily="34" charset="0"/>
              </a:rPr>
              <a:t>second objectif  « </a:t>
            </a:r>
            <a:r>
              <a:rPr lang="fr-FR" b="1" u="sng" dirty="0" smtClean="0">
                <a:latin typeface="Arial" pitchFamily="34" charset="0"/>
                <a:cs typeface="Arial" pitchFamily="34" charset="0"/>
              </a:rPr>
              <a:t>outil diagnostique</a:t>
            </a:r>
            <a:r>
              <a:rPr lang="fr-FR" b="1" dirty="0" smtClean="0">
                <a:latin typeface="Arial" pitchFamily="34" charset="0"/>
                <a:cs typeface="Arial" pitchFamily="34" charset="0"/>
              </a:rPr>
              <a:t> »</a:t>
            </a:r>
          </a:p>
          <a:p>
            <a:pPr lvl="1" fontAlgn="auto">
              <a:spcAft>
                <a:spcPts val="0"/>
              </a:spcAft>
              <a:buFont typeface="Wingdings" pitchFamily="2" charset="2"/>
              <a:buChar char="ü"/>
              <a:defRPr/>
            </a:pPr>
            <a:r>
              <a:rPr lang="fr-FR" b="1" dirty="0" smtClean="0">
                <a:latin typeface="Arial" pitchFamily="34" charset="0"/>
                <a:cs typeface="Arial" pitchFamily="34" charset="0"/>
              </a:rPr>
              <a:t>Conséquence thérapeutique</a:t>
            </a:r>
          </a:p>
          <a:p>
            <a:pPr lvl="1" fontAlgn="auto">
              <a:spcAft>
                <a:spcPts val="0"/>
              </a:spcAft>
              <a:buFont typeface="Wingdings" pitchFamily="2" charset="2"/>
              <a:buChar char="ü"/>
              <a:defRPr/>
            </a:pPr>
            <a:r>
              <a:rPr lang="fr-FR" b="1" dirty="0" smtClean="0">
                <a:latin typeface="Arial" pitchFamily="34" charset="0"/>
                <a:cs typeface="Arial" pitchFamily="34" charset="0"/>
              </a:rPr>
              <a:t>définir avant l’intervention, la nature et l’étendue de la résection chirurgicale requise</a:t>
            </a:r>
          </a:p>
          <a:p>
            <a:pPr lvl="1" fontAlgn="auto">
              <a:spcAft>
                <a:spcPts val="0"/>
              </a:spcAft>
              <a:buFont typeface="Wingdings" pitchFamily="2" charset="2"/>
              <a:buChar char="ü"/>
              <a:defRPr/>
            </a:pPr>
            <a:r>
              <a:rPr lang="fr-FR" b="1" dirty="0" smtClean="0">
                <a:latin typeface="Arial" pitchFamily="34" charset="0"/>
                <a:cs typeface="Arial" pitchFamily="34" charset="0"/>
              </a:rPr>
              <a:t>Carcinome papillaire, médullaire, </a:t>
            </a:r>
            <a:r>
              <a:rPr lang="fr-FR" b="1" dirty="0" err="1" smtClean="0">
                <a:latin typeface="Arial" pitchFamily="34" charset="0"/>
                <a:cs typeface="Arial" pitchFamily="34" charset="0"/>
              </a:rPr>
              <a:t>anaplasique</a:t>
            </a:r>
            <a:r>
              <a:rPr lang="fr-FR" b="1" dirty="0" smtClean="0">
                <a:latin typeface="Arial" pitchFamily="34" charset="0"/>
                <a:cs typeface="Arial" pitchFamily="34" charset="0"/>
              </a:rPr>
              <a:t>, lymphome</a:t>
            </a:r>
          </a:p>
          <a:p>
            <a:pPr fontAlgn="auto">
              <a:spcAft>
                <a:spcPts val="0"/>
              </a:spcAft>
              <a:buFont typeface="Arial" pitchFamily="34" charset="0"/>
              <a:buChar char="•"/>
              <a:defRPr/>
            </a:pPr>
            <a:endParaRPr lang="fr-FR" dirty="0">
              <a:latin typeface="Arial" pitchFamily="34" charset="0"/>
              <a:cs typeface="Arial" pitchFamily="34" charset="0"/>
            </a:endParaRPr>
          </a:p>
        </p:txBody>
      </p:sp>
      <p:sp>
        <p:nvSpPr>
          <p:cNvPr id="17410" name="Titre 1"/>
          <p:cNvSpPr>
            <a:spLocks noGrp="1"/>
          </p:cNvSpPr>
          <p:nvPr>
            <p:ph type="title"/>
          </p:nvPr>
        </p:nvSpPr>
        <p:spPr/>
        <p:txBody>
          <a:bodyPr/>
          <a:lstStyle/>
          <a:p>
            <a:r>
              <a:rPr lang="fr-FR" b="1" smtClean="0">
                <a:solidFill>
                  <a:srgbClr val="002060"/>
                </a:solidFill>
                <a:latin typeface="Arial" charset="0"/>
                <a:cs typeface="Arial" charset="0"/>
              </a:rPr>
              <a:t>Cytoponction thyroïdienne</a:t>
            </a:r>
          </a:p>
        </p:txBody>
      </p:sp>
      <p:sp>
        <p:nvSpPr>
          <p:cNvPr id="7" name="Étoile à 5 branches 6"/>
          <p:cNvSpPr/>
          <p:nvPr/>
        </p:nvSpPr>
        <p:spPr>
          <a:xfrm>
            <a:off x="7215188" y="1643063"/>
            <a:ext cx="500062" cy="428625"/>
          </a:xfrm>
          <a:prstGeom prst="star5">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9" name="Étoile à 5 branches 8"/>
          <p:cNvSpPr/>
          <p:nvPr/>
        </p:nvSpPr>
        <p:spPr>
          <a:xfrm>
            <a:off x="285750" y="3571875"/>
            <a:ext cx="500063" cy="428625"/>
          </a:xfrm>
          <a:prstGeom prst="star5">
            <a:avLst>
              <a:gd name="adj" fmla="val 19098"/>
              <a:gd name="hf" fmla="val 105146"/>
              <a:gd name="vf" fmla="val 110557"/>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Espace réservé du contenu 2"/>
          <p:cNvSpPr>
            <a:spLocks noGrp="1"/>
          </p:cNvSpPr>
          <p:nvPr>
            <p:ph idx="1"/>
          </p:nvPr>
        </p:nvSpPr>
        <p:spPr>
          <a:xfrm>
            <a:off x="457200" y="1785938"/>
            <a:ext cx="8229600" cy="3786187"/>
          </a:xfrm>
        </p:spPr>
        <p:txBody>
          <a:bodyPr/>
          <a:lstStyle/>
          <a:p>
            <a:r>
              <a:rPr lang="fr-FR" sz="2000" b="1" dirty="0" smtClean="0">
                <a:latin typeface="Arial" charset="0"/>
                <a:cs typeface="Arial" charset="0"/>
              </a:rPr>
              <a:t>Quelle est la meilleure technique pour une </a:t>
            </a:r>
            <a:r>
              <a:rPr lang="fr-FR" sz="2000" b="1" dirty="0" err="1" smtClean="0">
                <a:latin typeface="Arial" charset="0"/>
                <a:cs typeface="Arial" charset="0"/>
              </a:rPr>
              <a:t>cytoponction</a:t>
            </a:r>
            <a:r>
              <a:rPr lang="fr-FR" sz="2000" b="1" dirty="0" smtClean="0">
                <a:latin typeface="Arial" charset="0"/>
                <a:cs typeface="Arial" charset="0"/>
              </a:rPr>
              <a:t> à l’aiguille fine performante ?</a:t>
            </a:r>
          </a:p>
          <a:p>
            <a:r>
              <a:rPr lang="fr-FR" sz="2000" b="1" dirty="0" smtClean="0">
                <a:latin typeface="Arial" charset="0"/>
                <a:cs typeface="Arial" charset="0"/>
              </a:rPr>
              <a:t>Quelle est la meilleure méthode de préparation du matériel cellulaire?</a:t>
            </a:r>
          </a:p>
          <a:p>
            <a:r>
              <a:rPr lang="fr-FR" sz="2800" b="1" dirty="0" smtClean="0">
                <a:solidFill>
                  <a:srgbClr val="C00000"/>
                </a:solidFill>
                <a:latin typeface="Arial" charset="0"/>
                <a:cs typeface="Arial" charset="0"/>
              </a:rPr>
              <a:t>Comment juge-t-on du caractère contributif d’un prélèvement ?</a:t>
            </a:r>
          </a:p>
          <a:p>
            <a:r>
              <a:rPr lang="fr-FR" sz="2000" b="1" dirty="0" smtClean="0">
                <a:latin typeface="Arial" charset="0"/>
                <a:cs typeface="Arial" charset="0"/>
              </a:rPr>
              <a:t>Quelle terminologie utiliser ?</a:t>
            </a:r>
          </a:p>
          <a:p>
            <a:r>
              <a:rPr lang="fr-FR" sz="2000" b="1" dirty="0" smtClean="0">
                <a:latin typeface="Arial" charset="0"/>
                <a:cs typeface="Arial" charset="0"/>
              </a:rPr>
              <a:t>Quels sont les apports d’une technique complémentaire d’immunohistochimie ?</a:t>
            </a:r>
          </a:p>
          <a:p>
            <a:pPr marL="0" indent="0">
              <a:buNone/>
            </a:pPr>
            <a:endParaRPr lang="fr-FR" sz="2800" b="1" dirty="0" smtClean="0">
              <a:latin typeface="Arial" charset="0"/>
              <a:cs typeface="Arial" charset="0"/>
            </a:endParaRPr>
          </a:p>
          <a:p>
            <a:endParaRPr lang="fr-FR" sz="2800" b="1" dirty="0" smtClean="0">
              <a:latin typeface="Arial" charset="0"/>
              <a:cs typeface="Arial" charset="0"/>
            </a:endParaRPr>
          </a:p>
          <a:p>
            <a:endParaRPr lang="fr-FR" sz="2800" b="1" dirty="0" smtClean="0">
              <a:latin typeface="Arial" charset="0"/>
              <a:cs typeface="Arial" charset="0"/>
            </a:endParaRPr>
          </a:p>
          <a:p>
            <a:endParaRPr lang="fr-FR" sz="2800" b="1" dirty="0" smtClean="0">
              <a:latin typeface="Arial" charset="0"/>
              <a:cs typeface="Arial" charset="0"/>
            </a:endParaRPr>
          </a:p>
          <a:p>
            <a:endParaRPr lang="fr-FR" sz="2800" b="1" dirty="0" smtClean="0">
              <a:latin typeface="Arial" charset="0"/>
              <a:cs typeface="Arial" charset="0"/>
            </a:endParaRPr>
          </a:p>
          <a:p>
            <a:endParaRPr lang="fr-FR" sz="2800"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485775"/>
            <a:ext cx="8229600" cy="1143000"/>
          </a:xfrm>
        </p:spPr>
        <p:txBody>
          <a:bodyPr/>
          <a:lstStyle/>
          <a:p>
            <a:r>
              <a:rPr lang="fr-FR" sz="4000" b="1">
                <a:solidFill>
                  <a:schemeClr val="accent2"/>
                </a:solidFill>
              </a:rPr>
              <a:t>Evaluation de la qualité du matériel</a:t>
            </a:r>
          </a:p>
        </p:txBody>
      </p:sp>
      <p:sp>
        <p:nvSpPr>
          <p:cNvPr id="37891" name="Rectangle 3"/>
          <p:cNvSpPr>
            <a:spLocks noGrp="1" noChangeArrowheads="1"/>
          </p:cNvSpPr>
          <p:nvPr>
            <p:ph type="body" idx="1"/>
          </p:nvPr>
        </p:nvSpPr>
        <p:spPr>
          <a:xfrm>
            <a:off x="395288" y="2133600"/>
            <a:ext cx="8353425" cy="3311525"/>
          </a:xfrm>
        </p:spPr>
        <p:txBody>
          <a:bodyPr/>
          <a:lstStyle/>
          <a:p>
            <a:r>
              <a:rPr lang="fr-FR"/>
              <a:t>Satisfaisant</a:t>
            </a:r>
          </a:p>
          <a:p>
            <a:pPr lvl="1"/>
            <a:r>
              <a:rPr lang="fr-FR"/>
              <a:t>5-6 groupes de 10 cellules</a:t>
            </a:r>
          </a:p>
          <a:p>
            <a:pPr lvl="1"/>
            <a:r>
              <a:rPr lang="fr-FR"/>
              <a:t>Prélèvement avec atypies cellulaires même si le nombre de cellules étudiées est faible</a:t>
            </a:r>
          </a:p>
          <a:p>
            <a:pPr lvl="1"/>
            <a:r>
              <a:rPr lang="fr-FR"/>
              <a:t>Thyroïdite</a:t>
            </a:r>
          </a:p>
          <a:p>
            <a:pPr lvl="1"/>
            <a:r>
              <a:rPr lang="fr-FR"/>
              <a:t>Matériel quasi-exclusivement colloïde</a:t>
            </a:r>
          </a:p>
          <a:p>
            <a:pPr lvl="1"/>
            <a:endParaRPr lang="fr-FR"/>
          </a:p>
          <a:p>
            <a:pPr lvl="1">
              <a:buFontTx/>
              <a:buNone/>
            </a:pPr>
            <a:endParaRPr lang="fr-F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457200" y="260350"/>
            <a:ext cx="8229600" cy="1143000"/>
          </a:xfrm>
        </p:spPr>
        <p:txBody>
          <a:bodyPr/>
          <a:lstStyle/>
          <a:p>
            <a:r>
              <a:rPr lang="fr-FR" sz="4000" b="1">
                <a:solidFill>
                  <a:schemeClr val="accent2"/>
                </a:solidFill>
              </a:rPr>
              <a:t>Evaluation de la qualité du matériel</a:t>
            </a:r>
          </a:p>
        </p:txBody>
      </p:sp>
      <p:sp>
        <p:nvSpPr>
          <p:cNvPr id="54275" name="Rectangle 3"/>
          <p:cNvSpPr>
            <a:spLocks noGrp="1" noChangeArrowheads="1"/>
          </p:cNvSpPr>
          <p:nvPr>
            <p:ph type="body" idx="1"/>
          </p:nvPr>
        </p:nvSpPr>
        <p:spPr>
          <a:xfrm>
            <a:off x="457200" y="1628775"/>
            <a:ext cx="8229600" cy="4824413"/>
          </a:xfrm>
        </p:spPr>
        <p:txBody>
          <a:bodyPr/>
          <a:lstStyle/>
          <a:p>
            <a:r>
              <a:rPr lang="fr-FR"/>
              <a:t>Non satisfaisant</a:t>
            </a:r>
          </a:p>
          <a:p>
            <a:pPr lvl="1"/>
            <a:r>
              <a:rPr lang="fr-FR"/>
              <a:t>Absence de cellule folliculaire</a:t>
            </a:r>
          </a:p>
          <a:p>
            <a:pPr lvl="1"/>
            <a:r>
              <a:rPr lang="fr-FR"/>
              <a:t>Nombre insuffisant de cellules folliculaires</a:t>
            </a:r>
          </a:p>
          <a:p>
            <a:pPr lvl="1"/>
            <a:r>
              <a:rPr lang="fr-FR"/>
              <a:t>Mauvaise préservation cellulaire (artefacts de séchage à l’air, superposition avec les éléments hématiques et fibrineux, écrasement cellulaire)</a:t>
            </a:r>
          </a:p>
          <a:p>
            <a:pPr lvl="1"/>
            <a:r>
              <a:rPr lang="fr-FR"/>
              <a:t>Macrophages seuls (risque de méconnaître un cancer papillaire kystique)</a:t>
            </a:r>
          </a:p>
          <a:p>
            <a:pPr lvl="1">
              <a:buFontTx/>
              <a:buNone/>
            </a:pPr>
            <a:endParaRPr lang="fr-F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Untitled-2"/>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3316" name="Text Box 4"/>
          <p:cNvSpPr txBox="1">
            <a:spLocks noChangeArrowheads="1"/>
          </p:cNvSpPr>
          <p:nvPr/>
        </p:nvSpPr>
        <p:spPr bwMode="auto">
          <a:xfrm>
            <a:off x="2916238" y="5924550"/>
            <a:ext cx="3960812" cy="457200"/>
          </a:xfrm>
          <a:prstGeom prst="rect">
            <a:avLst/>
          </a:prstGeom>
          <a:solidFill>
            <a:schemeClr val="bg1"/>
          </a:solidFill>
          <a:ln w="9525">
            <a:noFill/>
            <a:miter lim="800000"/>
            <a:headEnd/>
            <a:tailEnd/>
          </a:ln>
          <a:effectLst/>
        </p:spPr>
        <p:txBody>
          <a:bodyPr>
            <a:spAutoFit/>
          </a:bodyPr>
          <a:lstStyle/>
          <a:p>
            <a:pPr algn="ctr">
              <a:spcBef>
                <a:spcPct val="50000"/>
              </a:spcBef>
            </a:pPr>
            <a:r>
              <a:rPr lang="fr-FR" sz="2400" b="1"/>
              <a:t>Prélèvement hématique</a:t>
            </a:r>
          </a:p>
        </p:txBody>
      </p:sp>
      <p:sp>
        <p:nvSpPr>
          <p:cNvPr id="13317" name="Text Box 5"/>
          <p:cNvSpPr txBox="1">
            <a:spLocks noChangeArrowheads="1"/>
          </p:cNvSpPr>
          <p:nvPr/>
        </p:nvSpPr>
        <p:spPr bwMode="auto">
          <a:xfrm>
            <a:off x="468313" y="260350"/>
            <a:ext cx="2232025" cy="366713"/>
          </a:xfrm>
          <a:prstGeom prst="rect">
            <a:avLst/>
          </a:prstGeom>
          <a:solidFill>
            <a:schemeClr val="bg1"/>
          </a:solidFill>
          <a:ln w="9525">
            <a:noFill/>
            <a:miter lim="800000"/>
            <a:headEnd/>
            <a:tailEnd/>
          </a:ln>
          <a:effectLst/>
        </p:spPr>
        <p:txBody>
          <a:bodyPr>
            <a:spAutoFit/>
          </a:bodyPr>
          <a:lstStyle/>
          <a:p>
            <a:pPr algn="ctr">
              <a:spcBef>
                <a:spcPct val="50000"/>
              </a:spcBef>
            </a:pPr>
            <a:r>
              <a:rPr lang="fr-FR" b="1"/>
              <a:t>Atlas Bethesda</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F07-4_2Paphemol"/>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101" name="Text Box 5"/>
          <p:cNvSpPr txBox="1">
            <a:spLocks noChangeArrowheads="1"/>
          </p:cNvSpPr>
          <p:nvPr/>
        </p:nvSpPr>
        <p:spPr bwMode="auto">
          <a:xfrm>
            <a:off x="1620838" y="5924550"/>
            <a:ext cx="6119812" cy="457200"/>
          </a:xfrm>
          <a:prstGeom prst="rect">
            <a:avLst/>
          </a:prstGeom>
          <a:solidFill>
            <a:schemeClr val="bg1"/>
          </a:solidFill>
          <a:ln w="9525">
            <a:noFill/>
            <a:miter lim="800000"/>
            <a:headEnd/>
            <a:tailEnd/>
          </a:ln>
          <a:effectLst/>
        </p:spPr>
        <p:txBody>
          <a:bodyPr>
            <a:spAutoFit/>
          </a:bodyPr>
          <a:lstStyle/>
          <a:p>
            <a:pPr algn="ctr">
              <a:spcBef>
                <a:spcPct val="50000"/>
              </a:spcBef>
            </a:pPr>
            <a:r>
              <a:rPr lang="fr-FR" sz="2400" b="1"/>
              <a:t>Prélèvement acellulaire, hémolyse</a:t>
            </a:r>
          </a:p>
        </p:txBody>
      </p:sp>
      <p:sp>
        <p:nvSpPr>
          <p:cNvPr id="4102" name="Text Box 6"/>
          <p:cNvSpPr txBox="1">
            <a:spLocks noChangeArrowheads="1"/>
          </p:cNvSpPr>
          <p:nvPr/>
        </p:nvSpPr>
        <p:spPr bwMode="auto">
          <a:xfrm>
            <a:off x="395288" y="333375"/>
            <a:ext cx="2232025" cy="366713"/>
          </a:xfrm>
          <a:prstGeom prst="rect">
            <a:avLst/>
          </a:prstGeom>
          <a:solidFill>
            <a:schemeClr val="bg1"/>
          </a:solidFill>
          <a:ln w="9525">
            <a:noFill/>
            <a:miter lim="800000"/>
            <a:headEnd/>
            <a:tailEnd/>
          </a:ln>
          <a:effectLst/>
        </p:spPr>
        <p:txBody>
          <a:bodyPr>
            <a:spAutoFit/>
          </a:bodyPr>
          <a:lstStyle/>
          <a:p>
            <a:pPr algn="ctr">
              <a:spcBef>
                <a:spcPct val="50000"/>
              </a:spcBef>
            </a:pPr>
            <a:r>
              <a:rPr lang="fr-FR" b="1"/>
              <a:t>Atlas Bethesda</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F07-5_1"/>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8197" name="Text Box 5"/>
          <p:cNvSpPr txBox="1">
            <a:spLocks noChangeArrowheads="1"/>
          </p:cNvSpPr>
          <p:nvPr/>
        </p:nvSpPr>
        <p:spPr bwMode="auto">
          <a:xfrm>
            <a:off x="2484438" y="5924550"/>
            <a:ext cx="5040312" cy="457200"/>
          </a:xfrm>
          <a:prstGeom prst="rect">
            <a:avLst/>
          </a:prstGeom>
          <a:solidFill>
            <a:schemeClr val="bg1"/>
          </a:solidFill>
          <a:ln w="9525">
            <a:noFill/>
            <a:miter lim="800000"/>
            <a:headEnd/>
            <a:tailEnd/>
          </a:ln>
          <a:effectLst/>
        </p:spPr>
        <p:txBody>
          <a:bodyPr>
            <a:spAutoFit/>
          </a:bodyPr>
          <a:lstStyle/>
          <a:p>
            <a:pPr algn="ctr">
              <a:spcBef>
                <a:spcPct val="50000"/>
              </a:spcBef>
            </a:pPr>
            <a:r>
              <a:rPr lang="fr-FR" sz="2400" b="1"/>
              <a:t>Précipités de colorant et sang</a:t>
            </a:r>
          </a:p>
        </p:txBody>
      </p:sp>
      <p:sp>
        <p:nvSpPr>
          <p:cNvPr id="8198" name="Text Box 6"/>
          <p:cNvSpPr txBox="1">
            <a:spLocks noChangeArrowheads="1"/>
          </p:cNvSpPr>
          <p:nvPr/>
        </p:nvSpPr>
        <p:spPr bwMode="auto">
          <a:xfrm>
            <a:off x="250825" y="260350"/>
            <a:ext cx="2232025" cy="366713"/>
          </a:xfrm>
          <a:prstGeom prst="rect">
            <a:avLst/>
          </a:prstGeom>
          <a:solidFill>
            <a:schemeClr val="bg1"/>
          </a:solidFill>
          <a:ln w="9525">
            <a:noFill/>
            <a:miter lim="800000"/>
            <a:headEnd/>
            <a:tailEnd/>
          </a:ln>
          <a:effectLst/>
        </p:spPr>
        <p:txBody>
          <a:bodyPr>
            <a:spAutoFit/>
          </a:bodyPr>
          <a:lstStyle/>
          <a:p>
            <a:pPr algn="ctr">
              <a:spcBef>
                <a:spcPct val="50000"/>
              </a:spcBef>
            </a:pPr>
            <a:r>
              <a:rPr lang="fr-FR" b="1"/>
              <a:t>Atlas Bethesda</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TP_colloid_BC07-7651B"/>
          <p:cNvPicPr>
            <a:picLocks noChangeAspect="1" noChangeArrowheads="1"/>
          </p:cNvPicPr>
          <p:nvPr/>
        </p:nvPicPr>
        <p:blipFill>
          <a:blip r:embed="rId2" cstate="print"/>
          <a:srcRect/>
          <a:stretch>
            <a:fillRect/>
          </a:stretch>
        </p:blipFill>
        <p:spPr bwMode="auto">
          <a:xfrm>
            <a:off x="-228600" y="-185738"/>
            <a:ext cx="9601200" cy="7229476"/>
          </a:xfrm>
          <a:prstGeom prst="rect">
            <a:avLst/>
          </a:prstGeom>
          <a:noFill/>
        </p:spPr>
      </p:pic>
      <p:sp>
        <p:nvSpPr>
          <p:cNvPr id="12291" name="Text Box 3"/>
          <p:cNvSpPr txBox="1">
            <a:spLocks noChangeArrowheads="1"/>
          </p:cNvSpPr>
          <p:nvPr/>
        </p:nvSpPr>
        <p:spPr bwMode="auto">
          <a:xfrm>
            <a:off x="2844800" y="5924550"/>
            <a:ext cx="3455988" cy="822325"/>
          </a:xfrm>
          <a:prstGeom prst="rect">
            <a:avLst/>
          </a:prstGeom>
          <a:solidFill>
            <a:schemeClr val="bg1"/>
          </a:solidFill>
          <a:ln w="9525">
            <a:noFill/>
            <a:miter lim="800000"/>
            <a:headEnd/>
            <a:tailEnd/>
          </a:ln>
          <a:effectLst/>
        </p:spPr>
        <p:txBody>
          <a:bodyPr>
            <a:spAutoFit/>
          </a:bodyPr>
          <a:lstStyle/>
          <a:p>
            <a:pPr algn="ctr">
              <a:spcBef>
                <a:spcPct val="50000"/>
              </a:spcBef>
            </a:pPr>
            <a:r>
              <a:rPr lang="fr-FR" sz="2400" b="1"/>
              <a:t>Macrophages et colloïde (thinprep)</a:t>
            </a:r>
          </a:p>
        </p:txBody>
      </p:sp>
      <p:sp>
        <p:nvSpPr>
          <p:cNvPr id="12292" name="Text Box 4"/>
          <p:cNvSpPr txBox="1">
            <a:spLocks noChangeArrowheads="1"/>
          </p:cNvSpPr>
          <p:nvPr/>
        </p:nvSpPr>
        <p:spPr bwMode="auto">
          <a:xfrm>
            <a:off x="179388" y="188913"/>
            <a:ext cx="2232025" cy="366712"/>
          </a:xfrm>
          <a:prstGeom prst="rect">
            <a:avLst/>
          </a:prstGeom>
          <a:solidFill>
            <a:schemeClr val="bg1"/>
          </a:solidFill>
          <a:ln w="9525">
            <a:noFill/>
            <a:miter lim="800000"/>
            <a:headEnd/>
            <a:tailEnd/>
          </a:ln>
          <a:effectLst/>
        </p:spPr>
        <p:txBody>
          <a:bodyPr>
            <a:spAutoFit/>
          </a:bodyPr>
          <a:lstStyle/>
          <a:p>
            <a:pPr algn="ctr">
              <a:spcBef>
                <a:spcPct val="50000"/>
              </a:spcBef>
            </a:pPr>
            <a:r>
              <a:rPr lang="fr-FR" b="1"/>
              <a:t>Atlas Bethesda</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Untitled-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4339" name="Text Box 3"/>
          <p:cNvSpPr txBox="1">
            <a:spLocks noChangeArrowheads="1"/>
          </p:cNvSpPr>
          <p:nvPr/>
        </p:nvSpPr>
        <p:spPr bwMode="auto">
          <a:xfrm>
            <a:off x="2844800" y="5924550"/>
            <a:ext cx="3455988" cy="822325"/>
          </a:xfrm>
          <a:prstGeom prst="rect">
            <a:avLst/>
          </a:prstGeom>
          <a:solidFill>
            <a:schemeClr val="bg1"/>
          </a:solidFill>
          <a:ln w="9525">
            <a:noFill/>
            <a:miter lim="800000"/>
            <a:headEnd/>
            <a:tailEnd/>
          </a:ln>
          <a:effectLst/>
        </p:spPr>
        <p:txBody>
          <a:bodyPr>
            <a:spAutoFit/>
          </a:bodyPr>
          <a:lstStyle/>
          <a:p>
            <a:pPr algn="ctr">
              <a:spcBef>
                <a:spcPct val="50000"/>
              </a:spcBef>
            </a:pPr>
            <a:r>
              <a:rPr lang="fr-FR" sz="2400" b="1"/>
              <a:t>Artefacts de mauvaise préservation cellulaire</a:t>
            </a:r>
          </a:p>
        </p:txBody>
      </p:sp>
      <p:sp>
        <p:nvSpPr>
          <p:cNvPr id="14340" name="Text Box 4"/>
          <p:cNvSpPr txBox="1">
            <a:spLocks noChangeArrowheads="1"/>
          </p:cNvSpPr>
          <p:nvPr/>
        </p:nvSpPr>
        <p:spPr bwMode="auto">
          <a:xfrm>
            <a:off x="611188" y="404813"/>
            <a:ext cx="2232025" cy="366712"/>
          </a:xfrm>
          <a:prstGeom prst="rect">
            <a:avLst/>
          </a:prstGeom>
          <a:solidFill>
            <a:schemeClr val="bg1"/>
          </a:solidFill>
          <a:ln w="9525">
            <a:noFill/>
            <a:miter lim="800000"/>
            <a:headEnd/>
            <a:tailEnd/>
          </a:ln>
          <a:effectLst/>
        </p:spPr>
        <p:txBody>
          <a:bodyPr>
            <a:spAutoFit/>
          </a:bodyPr>
          <a:lstStyle/>
          <a:p>
            <a:pPr algn="ctr">
              <a:spcBef>
                <a:spcPct val="50000"/>
              </a:spcBef>
            </a:pPr>
            <a:r>
              <a:rPr lang="fr-FR" b="1"/>
              <a:t>Atlas Bethesda</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Untitled-9"/>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5363" name="Text Box 3"/>
          <p:cNvSpPr txBox="1">
            <a:spLocks noChangeArrowheads="1"/>
          </p:cNvSpPr>
          <p:nvPr/>
        </p:nvSpPr>
        <p:spPr bwMode="auto">
          <a:xfrm>
            <a:off x="2844800" y="5589588"/>
            <a:ext cx="3455988" cy="822325"/>
          </a:xfrm>
          <a:prstGeom prst="rect">
            <a:avLst/>
          </a:prstGeom>
          <a:solidFill>
            <a:schemeClr val="bg1"/>
          </a:solidFill>
          <a:ln w="9525">
            <a:noFill/>
            <a:miter lim="800000"/>
            <a:headEnd/>
            <a:tailEnd/>
          </a:ln>
          <a:effectLst/>
        </p:spPr>
        <p:txBody>
          <a:bodyPr>
            <a:spAutoFit/>
          </a:bodyPr>
          <a:lstStyle/>
          <a:p>
            <a:pPr algn="ctr">
              <a:spcBef>
                <a:spcPct val="50000"/>
              </a:spcBef>
            </a:pPr>
            <a:r>
              <a:rPr lang="fr-FR" sz="2400" b="1"/>
              <a:t>Fragment de muscle squelettique</a:t>
            </a:r>
          </a:p>
        </p:txBody>
      </p:sp>
      <p:sp>
        <p:nvSpPr>
          <p:cNvPr id="15364" name="Text Box 4"/>
          <p:cNvSpPr txBox="1">
            <a:spLocks noChangeArrowheads="1"/>
          </p:cNvSpPr>
          <p:nvPr/>
        </p:nvSpPr>
        <p:spPr bwMode="auto">
          <a:xfrm>
            <a:off x="684213" y="404813"/>
            <a:ext cx="2232025" cy="366712"/>
          </a:xfrm>
          <a:prstGeom prst="rect">
            <a:avLst/>
          </a:prstGeom>
          <a:solidFill>
            <a:schemeClr val="bg1"/>
          </a:solidFill>
          <a:ln w="9525">
            <a:noFill/>
            <a:miter lim="800000"/>
            <a:headEnd/>
            <a:tailEnd/>
          </a:ln>
          <a:effectLst/>
        </p:spPr>
        <p:txBody>
          <a:bodyPr>
            <a:spAutoFit/>
          </a:bodyPr>
          <a:lstStyle/>
          <a:p>
            <a:pPr algn="ctr">
              <a:spcBef>
                <a:spcPct val="50000"/>
              </a:spcBef>
            </a:pPr>
            <a:r>
              <a:rPr lang="fr-FR" b="1"/>
              <a:t>Atlas Bethesda</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Espace réservé du contenu 2"/>
          <p:cNvSpPr>
            <a:spLocks noGrp="1"/>
          </p:cNvSpPr>
          <p:nvPr>
            <p:ph idx="1"/>
          </p:nvPr>
        </p:nvSpPr>
        <p:spPr>
          <a:xfrm>
            <a:off x="457200" y="1785938"/>
            <a:ext cx="8229600" cy="3786187"/>
          </a:xfrm>
        </p:spPr>
        <p:txBody>
          <a:bodyPr/>
          <a:lstStyle/>
          <a:p>
            <a:r>
              <a:rPr lang="fr-FR" sz="2000" b="1" dirty="0" smtClean="0">
                <a:latin typeface="Arial" charset="0"/>
                <a:cs typeface="Arial" charset="0"/>
              </a:rPr>
              <a:t>Quelle est la meilleure technique pour une </a:t>
            </a:r>
            <a:r>
              <a:rPr lang="fr-FR" sz="2000" b="1" dirty="0" err="1" smtClean="0">
                <a:latin typeface="Arial" charset="0"/>
                <a:cs typeface="Arial" charset="0"/>
              </a:rPr>
              <a:t>cytoponction</a:t>
            </a:r>
            <a:r>
              <a:rPr lang="fr-FR" sz="2000" b="1" dirty="0" smtClean="0">
                <a:latin typeface="Arial" charset="0"/>
                <a:cs typeface="Arial" charset="0"/>
              </a:rPr>
              <a:t> à l’aiguille fine performante ?</a:t>
            </a:r>
          </a:p>
          <a:p>
            <a:r>
              <a:rPr lang="fr-FR" sz="2000" b="1" dirty="0" smtClean="0">
                <a:latin typeface="Arial" charset="0"/>
                <a:cs typeface="Arial" charset="0"/>
              </a:rPr>
              <a:t>Quelle est la meilleure méthode de préparation du matériel cellulaire?</a:t>
            </a:r>
          </a:p>
          <a:p>
            <a:r>
              <a:rPr lang="fr-FR" sz="2000" b="1" dirty="0" smtClean="0">
                <a:latin typeface="Arial" charset="0"/>
                <a:cs typeface="Arial" charset="0"/>
              </a:rPr>
              <a:t>Comment juge-t-on du caractère contributif d’un prélèvement ?</a:t>
            </a:r>
          </a:p>
          <a:p>
            <a:r>
              <a:rPr lang="fr-FR" sz="2800" b="1" dirty="0" smtClean="0">
                <a:solidFill>
                  <a:srgbClr val="C00000"/>
                </a:solidFill>
                <a:latin typeface="Arial" charset="0"/>
                <a:cs typeface="Arial" charset="0"/>
              </a:rPr>
              <a:t>Quelle terminologie utiliser ?</a:t>
            </a:r>
          </a:p>
          <a:p>
            <a:r>
              <a:rPr lang="fr-FR" sz="2000" b="1" dirty="0" smtClean="0">
                <a:latin typeface="Arial" charset="0"/>
                <a:cs typeface="Arial" charset="0"/>
              </a:rPr>
              <a:t>Quels sont les apports d’une technique complémentaire d’immunohistochimie ?</a:t>
            </a:r>
          </a:p>
          <a:p>
            <a:pPr marL="0" indent="0">
              <a:buNone/>
            </a:pPr>
            <a:endParaRPr lang="fr-FR" sz="2800" b="1" dirty="0" smtClean="0">
              <a:latin typeface="Arial" charset="0"/>
              <a:cs typeface="Arial" charset="0"/>
            </a:endParaRPr>
          </a:p>
          <a:p>
            <a:endParaRPr lang="fr-FR" sz="2800" b="1" dirty="0" smtClean="0">
              <a:latin typeface="Arial" charset="0"/>
              <a:cs typeface="Arial" charset="0"/>
            </a:endParaRPr>
          </a:p>
          <a:p>
            <a:endParaRPr lang="fr-FR" sz="2800" b="1" dirty="0" smtClean="0">
              <a:latin typeface="Arial" charset="0"/>
              <a:cs typeface="Arial" charset="0"/>
            </a:endParaRPr>
          </a:p>
          <a:p>
            <a:endParaRPr lang="fr-FR" sz="2800" b="1" dirty="0" smtClean="0">
              <a:latin typeface="Arial" charset="0"/>
              <a:cs typeface="Arial" charset="0"/>
            </a:endParaRPr>
          </a:p>
          <a:p>
            <a:endParaRPr lang="fr-FR" sz="2800" b="1" dirty="0" smtClean="0">
              <a:latin typeface="Arial" charset="0"/>
              <a:cs typeface="Arial" charset="0"/>
            </a:endParaRPr>
          </a:p>
          <a:p>
            <a:endParaRPr lang="fr-FR" sz="28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re 1"/>
          <p:cNvSpPr>
            <a:spLocks noGrp="1"/>
          </p:cNvSpPr>
          <p:nvPr>
            <p:ph type="title"/>
          </p:nvPr>
        </p:nvSpPr>
        <p:spPr/>
        <p:txBody>
          <a:bodyPr/>
          <a:lstStyle/>
          <a:p>
            <a:r>
              <a:rPr lang="fr-FR" b="1" smtClean="0">
                <a:solidFill>
                  <a:srgbClr val="002060"/>
                </a:solidFill>
                <a:latin typeface="Arial" charset="0"/>
                <a:cs typeface="Arial" charset="0"/>
              </a:rPr>
              <a:t>Cytoponction thyroïdienne</a:t>
            </a:r>
          </a:p>
        </p:txBody>
      </p:sp>
      <p:sp>
        <p:nvSpPr>
          <p:cNvPr id="18434" name="Espace réservé du contenu 2"/>
          <p:cNvSpPr>
            <a:spLocks noGrp="1"/>
          </p:cNvSpPr>
          <p:nvPr>
            <p:ph idx="1"/>
          </p:nvPr>
        </p:nvSpPr>
        <p:spPr/>
        <p:txBody>
          <a:bodyPr/>
          <a:lstStyle/>
          <a:p>
            <a:r>
              <a:rPr lang="fr-FR" b="1" dirty="0" smtClean="0">
                <a:latin typeface="Arial" charset="0"/>
                <a:cs typeface="Arial" charset="0"/>
              </a:rPr>
              <a:t>mises au point publiées par les différents comités d’experts qui se sont réunis à Bethesda en octobre 2007 </a:t>
            </a:r>
          </a:p>
          <a:p>
            <a:r>
              <a:rPr lang="fr-FR" b="1" dirty="0" smtClean="0">
                <a:latin typeface="Arial" charset="0"/>
                <a:cs typeface="Arial" charset="0"/>
              </a:rPr>
              <a:t>conférence sur « l’état de la science » de la </a:t>
            </a:r>
            <a:r>
              <a:rPr lang="fr-FR" b="1" dirty="0" err="1" smtClean="0">
                <a:latin typeface="Arial" charset="0"/>
                <a:cs typeface="Arial" charset="0"/>
              </a:rPr>
              <a:t>cytoponction</a:t>
            </a:r>
            <a:r>
              <a:rPr lang="fr-FR" b="1" dirty="0" smtClean="0">
                <a:latin typeface="Arial" charset="0"/>
                <a:cs typeface="Arial" charset="0"/>
              </a:rPr>
              <a:t> thyroïdienne</a:t>
            </a:r>
          </a:p>
          <a:p>
            <a:r>
              <a:rPr lang="fr-FR" b="1" dirty="0" smtClean="0">
                <a:latin typeface="Arial" charset="0"/>
                <a:cs typeface="Arial" charset="0"/>
              </a:rPr>
              <a:t>National Cancer Institute (NCI) </a:t>
            </a:r>
          </a:p>
          <a:p>
            <a:r>
              <a:rPr lang="fr-FR" b="1" dirty="0" smtClean="0">
                <a:latin typeface="Arial" charset="0"/>
                <a:cs typeface="Arial" charset="0"/>
              </a:rPr>
              <a:t>Diagnostic </a:t>
            </a:r>
            <a:r>
              <a:rPr lang="fr-FR" b="1" dirty="0" err="1" smtClean="0">
                <a:latin typeface="Arial" charset="0"/>
                <a:cs typeface="Arial" charset="0"/>
              </a:rPr>
              <a:t>Cytopathol</a:t>
            </a:r>
            <a:r>
              <a:rPr lang="fr-FR" b="1" dirty="0" smtClean="0">
                <a:latin typeface="Arial" charset="0"/>
                <a:cs typeface="Arial" charset="0"/>
              </a:rPr>
              <a:t> 2008;36</a:t>
            </a:r>
          </a:p>
          <a:p>
            <a:pPr marL="0" indent="0">
              <a:buNone/>
            </a:pPr>
            <a:endParaRPr lang="fr-FR" b="1"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fr-FR" b="1">
                <a:solidFill>
                  <a:schemeClr val="accent2"/>
                </a:solidFill>
              </a:rPr>
              <a:t>Analyse cytologique</a:t>
            </a:r>
          </a:p>
        </p:txBody>
      </p:sp>
      <p:sp>
        <p:nvSpPr>
          <p:cNvPr id="64515" name="Rectangle 3"/>
          <p:cNvSpPr>
            <a:spLocks noGrp="1" noChangeArrowheads="1"/>
          </p:cNvSpPr>
          <p:nvPr>
            <p:ph type="body" idx="1"/>
          </p:nvPr>
        </p:nvSpPr>
        <p:spPr/>
        <p:txBody>
          <a:bodyPr/>
          <a:lstStyle/>
          <a:p>
            <a:r>
              <a:rPr lang="fr-FR"/>
              <a:t>Richesse cellulaire</a:t>
            </a:r>
          </a:p>
          <a:p>
            <a:r>
              <a:rPr lang="fr-FR"/>
              <a:t>Nature du fond de la préparation (hématique, lymphoïde, colloïde)</a:t>
            </a:r>
          </a:p>
          <a:p>
            <a:r>
              <a:rPr lang="fr-FR"/>
              <a:t>Mode de disposition des cellules (cellules isolées ou en amas anguleux ou en vésicules)</a:t>
            </a:r>
          </a:p>
          <a:p>
            <a:r>
              <a:rPr lang="fr-FR"/>
              <a:t>Caractéristiques nucléaires et cytoplasmiques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fontScale="90000"/>
          </a:bodyPr>
          <a:lstStyle/>
          <a:p>
            <a:pPr fontAlgn="auto">
              <a:spcAft>
                <a:spcPts val="0"/>
              </a:spcAft>
              <a:defRPr/>
            </a:pPr>
            <a:r>
              <a:rPr lang="fr-FR" b="1" dirty="0" smtClean="0">
                <a:solidFill>
                  <a:srgbClr val="002060"/>
                </a:solidFill>
                <a:latin typeface="Arial" pitchFamily="34" charset="0"/>
                <a:cs typeface="Arial" pitchFamily="34" charset="0"/>
              </a:rPr>
              <a:t>National Cancer Institute (NCI) </a:t>
            </a:r>
            <a:br>
              <a:rPr lang="fr-FR" b="1" dirty="0" smtClean="0">
                <a:solidFill>
                  <a:srgbClr val="002060"/>
                </a:solidFill>
                <a:latin typeface="Arial" pitchFamily="34" charset="0"/>
                <a:cs typeface="Arial" pitchFamily="34" charset="0"/>
              </a:rPr>
            </a:br>
            <a:r>
              <a:rPr lang="fr-FR" b="1" dirty="0" smtClean="0">
                <a:solidFill>
                  <a:srgbClr val="002060"/>
                </a:solidFill>
                <a:latin typeface="Arial" pitchFamily="34" charset="0"/>
                <a:cs typeface="Arial" pitchFamily="34" charset="0"/>
              </a:rPr>
              <a:t>Conférence de </a:t>
            </a:r>
            <a:r>
              <a:rPr lang="fr-FR" b="1" dirty="0" err="1" smtClean="0">
                <a:solidFill>
                  <a:srgbClr val="002060"/>
                </a:solidFill>
                <a:latin typeface="Arial" pitchFamily="34" charset="0"/>
                <a:cs typeface="Arial" pitchFamily="34" charset="0"/>
              </a:rPr>
              <a:t>Béthesda</a:t>
            </a:r>
            <a:endParaRPr lang="fr-FR" dirty="0">
              <a:solidFill>
                <a:srgbClr val="002060"/>
              </a:solidFill>
            </a:endParaRPr>
          </a:p>
        </p:txBody>
      </p:sp>
      <p:graphicFrame>
        <p:nvGraphicFramePr>
          <p:cNvPr id="4" name="Espace réservé du contenu 3"/>
          <p:cNvGraphicFramePr>
            <a:graphicFrameLocks noGrp="1"/>
          </p:cNvGraphicFramePr>
          <p:nvPr>
            <p:ph idx="1"/>
          </p:nvPr>
        </p:nvGraphicFramePr>
        <p:xfrm>
          <a:off x="457200" y="1965325"/>
          <a:ext cx="8229600" cy="3155634"/>
        </p:xfrm>
        <a:graphic>
          <a:graphicData uri="http://schemas.openxmlformats.org/drawingml/2006/table">
            <a:tbl>
              <a:tblPr firstRow="1" bandRow="1">
                <a:tableStyleId>{2D5ABB26-0587-4C30-8999-92F81FD0307C}</a:tableStyleId>
              </a:tblPr>
              <a:tblGrid>
                <a:gridCol w="2743200"/>
                <a:gridCol w="3657616"/>
                <a:gridCol w="1828784"/>
              </a:tblGrid>
              <a:tr h="370840">
                <a:tc>
                  <a:txBody>
                    <a:bodyPr/>
                    <a:lstStyle/>
                    <a:p>
                      <a:r>
                        <a:rPr lang="fr-FR" b="1" dirty="0" smtClean="0"/>
                        <a:t>Catégorie proposée</a:t>
                      </a:r>
                      <a:endParaRPr lang="fr-FR"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FR" b="1" dirty="0" smtClean="0"/>
                        <a:t>Terminologie alternative</a:t>
                      </a:r>
                      <a:endParaRPr lang="fr-FR"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r-FR" b="1" dirty="0" smtClean="0"/>
                        <a:t>Risque de cancer</a:t>
                      </a:r>
                      <a:endParaRPr lang="fr-FR"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fr-FR" b="1" dirty="0" smtClean="0"/>
                        <a:t>1-bénin</a:t>
                      </a:r>
                      <a:endParaRPr lang="fr-FR" b="1" dirty="0"/>
                    </a:p>
                  </a:txBody>
                  <a:tcPr>
                    <a:lnT w="12700" cap="flat" cmpd="sng" algn="ctr">
                      <a:solidFill>
                        <a:schemeClr val="tx1"/>
                      </a:solidFill>
                      <a:prstDash val="solid"/>
                      <a:round/>
                      <a:headEnd type="none" w="med" len="med"/>
                      <a:tailEnd type="none" w="med" len="med"/>
                    </a:lnT>
                  </a:tcPr>
                </a:tc>
                <a:tc>
                  <a:txBody>
                    <a:bodyPr/>
                    <a:lstStyle/>
                    <a:p>
                      <a:r>
                        <a:rPr lang="fr-FR" b="1" dirty="0" smtClean="0"/>
                        <a:t>Absence de cellule suspecte</a:t>
                      </a:r>
                      <a:endParaRPr lang="fr-FR" b="1" dirty="0"/>
                    </a:p>
                  </a:txBody>
                  <a:tcPr>
                    <a:lnT w="12700" cap="flat" cmpd="sng" algn="ctr">
                      <a:solidFill>
                        <a:schemeClr val="tx1"/>
                      </a:solidFill>
                      <a:prstDash val="solid"/>
                      <a:round/>
                      <a:headEnd type="none" w="med" len="med"/>
                      <a:tailEnd type="none" w="med" len="med"/>
                    </a:lnT>
                  </a:tcPr>
                </a:tc>
                <a:tc>
                  <a:txBody>
                    <a:bodyPr/>
                    <a:lstStyle/>
                    <a:p>
                      <a:pPr algn="ctr"/>
                      <a:r>
                        <a:rPr lang="fr-FR" b="1" dirty="0" smtClean="0"/>
                        <a:t>moins de 3%</a:t>
                      </a:r>
                      <a:endParaRPr lang="fr-FR" b="1" dirty="0"/>
                    </a:p>
                  </a:txBody>
                  <a:tcPr>
                    <a:lnT w="12700" cap="flat" cmpd="sng" algn="ctr">
                      <a:solidFill>
                        <a:schemeClr val="tx1"/>
                      </a:solidFill>
                      <a:prstDash val="solid"/>
                      <a:round/>
                      <a:headEnd type="none" w="med" len="med"/>
                      <a:tailEnd type="none" w="med" len="med"/>
                    </a:lnT>
                  </a:tcPr>
                </a:tc>
              </a:tr>
              <a:tr h="370840">
                <a:tc>
                  <a:txBody>
                    <a:bodyPr/>
                    <a:lstStyle/>
                    <a:p>
                      <a:r>
                        <a:rPr lang="fr-FR" b="1" dirty="0" smtClean="0"/>
                        <a:t>2- lésion folliculaire de signification indéterminée</a:t>
                      </a:r>
                      <a:endParaRPr lang="fr-FR" b="1" dirty="0"/>
                    </a:p>
                  </a:txBody>
                  <a:tcPr/>
                </a:tc>
                <a:tc>
                  <a:txBody>
                    <a:bodyPr/>
                    <a:lstStyle/>
                    <a:p>
                      <a:r>
                        <a:rPr lang="fr-FR" b="1" dirty="0" smtClean="0"/>
                        <a:t>Irrégularités </a:t>
                      </a:r>
                      <a:r>
                        <a:rPr lang="fr-FR" b="1" dirty="0" err="1" smtClean="0"/>
                        <a:t>cytonucléaires</a:t>
                      </a:r>
                      <a:r>
                        <a:rPr lang="fr-FR" b="1" dirty="0" smtClean="0"/>
                        <a:t> de signification indéterminée</a:t>
                      </a:r>
                      <a:endParaRPr lang="fr-FR" b="1" dirty="0"/>
                    </a:p>
                  </a:txBody>
                  <a:tcPr/>
                </a:tc>
                <a:tc>
                  <a:txBody>
                    <a:bodyPr/>
                    <a:lstStyle/>
                    <a:p>
                      <a:pPr algn="ctr"/>
                      <a:r>
                        <a:rPr lang="fr-FR" b="1" dirty="0" smtClean="0"/>
                        <a:t>5-15%</a:t>
                      </a:r>
                      <a:endParaRPr lang="fr-FR" b="1" dirty="0"/>
                    </a:p>
                  </a:txBody>
                  <a:tcPr/>
                </a:tc>
              </a:tr>
              <a:tr h="661354">
                <a:tc>
                  <a:txBody>
                    <a:bodyPr/>
                    <a:lstStyle/>
                    <a:p>
                      <a:r>
                        <a:rPr lang="fr-FR" b="1" dirty="0" smtClean="0"/>
                        <a:t>3-néoplasme</a:t>
                      </a:r>
                      <a:r>
                        <a:rPr lang="fr-FR" b="1" baseline="0" dirty="0" smtClean="0"/>
                        <a:t> </a:t>
                      </a:r>
                      <a:r>
                        <a:rPr lang="fr-FR" b="1" dirty="0" smtClean="0"/>
                        <a:t>folliculaire ou à cellules </a:t>
                      </a:r>
                      <a:r>
                        <a:rPr lang="fr-FR" b="1" dirty="0" err="1" smtClean="0"/>
                        <a:t>oxyphiles</a:t>
                      </a:r>
                      <a:endParaRPr lang="fr-FR" b="1" dirty="0"/>
                    </a:p>
                  </a:txBody>
                  <a:tcPr/>
                </a:tc>
                <a:tc>
                  <a:txBody>
                    <a:bodyPr/>
                    <a:lstStyle/>
                    <a:p>
                      <a:endParaRPr lang="fr-FR" b="1"/>
                    </a:p>
                  </a:txBody>
                  <a:tcPr/>
                </a:tc>
                <a:tc>
                  <a:txBody>
                    <a:bodyPr/>
                    <a:lstStyle/>
                    <a:p>
                      <a:pPr algn="ctr"/>
                      <a:r>
                        <a:rPr lang="fr-FR" b="1" dirty="0" smtClean="0"/>
                        <a:t>15-30%</a:t>
                      </a:r>
                      <a:endParaRPr lang="fr-FR" b="1" dirty="0"/>
                    </a:p>
                  </a:txBody>
                  <a:tcPr/>
                </a:tc>
              </a:tr>
              <a:tr h="370840">
                <a:tc>
                  <a:txBody>
                    <a:bodyPr/>
                    <a:lstStyle/>
                    <a:p>
                      <a:r>
                        <a:rPr lang="fr-FR" b="1" dirty="0" smtClean="0"/>
                        <a:t>4- suspect de malignité</a:t>
                      </a:r>
                      <a:endParaRPr lang="fr-FR" b="1" dirty="0"/>
                    </a:p>
                  </a:txBody>
                  <a:tcPr/>
                </a:tc>
                <a:tc>
                  <a:txBody>
                    <a:bodyPr/>
                    <a:lstStyle/>
                    <a:p>
                      <a:endParaRPr lang="fr-FR" b="1"/>
                    </a:p>
                  </a:txBody>
                  <a:tcPr/>
                </a:tc>
                <a:tc>
                  <a:txBody>
                    <a:bodyPr/>
                    <a:lstStyle/>
                    <a:p>
                      <a:pPr algn="ctr"/>
                      <a:r>
                        <a:rPr lang="fr-FR" b="1" dirty="0" smtClean="0"/>
                        <a:t>60-75%</a:t>
                      </a:r>
                      <a:endParaRPr lang="fr-FR" b="1" dirty="0"/>
                    </a:p>
                  </a:txBody>
                  <a:tcPr/>
                </a:tc>
              </a:tr>
              <a:tr h="370840">
                <a:tc>
                  <a:txBody>
                    <a:bodyPr/>
                    <a:lstStyle/>
                    <a:p>
                      <a:r>
                        <a:rPr lang="fr-FR" b="1" dirty="0" smtClean="0"/>
                        <a:t>5- malin</a:t>
                      </a:r>
                      <a:endParaRPr lang="fr-FR" b="1" dirty="0"/>
                    </a:p>
                  </a:txBody>
                  <a:tcPr/>
                </a:tc>
                <a:tc>
                  <a:txBody>
                    <a:bodyPr/>
                    <a:lstStyle/>
                    <a:p>
                      <a:endParaRPr lang="fr-FR" b="1" dirty="0"/>
                    </a:p>
                  </a:txBody>
                  <a:tcPr/>
                </a:tc>
                <a:tc>
                  <a:txBody>
                    <a:bodyPr/>
                    <a:lstStyle/>
                    <a:p>
                      <a:pPr algn="ctr"/>
                      <a:r>
                        <a:rPr lang="fr-FR" b="1" dirty="0" smtClean="0"/>
                        <a:t>97-99%</a:t>
                      </a:r>
                      <a:endParaRPr lang="fr-FR" b="1" dirty="0"/>
                    </a:p>
                  </a:txBody>
                  <a:tcPr/>
                </a:tc>
              </a:tr>
              <a:tr h="370840">
                <a:tc>
                  <a:txBody>
                    <a:bodyPr/>
                    <a:lstStyle/>
                    <a:p>
                      <a:r>
                        <a:rPr lang="fr-FR" b="1" dirty="0" smtClean="0"/>
                        <a:t>6- non contributif</a:t>
                      </a:r>
                      <a:endParaRPr lang="fr-FR" b="1" dirty="0"/>
                    </a:p>
                  </a:txBody>
                  <a:tcPr>
                    <a:lnB w="12700" cap="flat" cmpd="sng" algn="ctr">
                      <a:solidFill>
                        <a:schemeClr val="tx1"/>
                      </a:solidFill>
                      <a:prstDash val="solid"/>
                      <a:round/>
                      <a:headEnd type="none" w="med" len="med"/>
                      <a:tailEnd type="none" w="med" len="med"/>
                    </a:lnB>
                  </a:tcPr>
                </a:tc>
                <a:tc>
                  <a:txBody>
                    <a:bodyPr/>
                    <a:lstStyle/>
                    <a:p>
                      <a:r>
                        <a:rPr lang="fr-FR" b="1" dirty="0" smtClean="0"/>
                        <a:t>Cytodiagnostic impossible</a:t>
                      </a:r>
                      <a:endParaRPr lang="fr-FR" b="1" dirty="0"/>
                    </a:p>
                  </a:txBody>
                  <a:tcPr>
                    <a:lnB w="12700" cap="flat" cmpd="sng" algn="ctr">
                      <a:solidFill>
                        <a:schemeClr val="tx1"/>
                      </a:solidFill>
                      <a:prstDash val="solid"/>
                      <a:round/>
                      <a:headEnd type="none" w="med" len="med"/>
                      <a:tailEnd type="none" w="med" len="med"/>
                    </a:lnB>
                  </a:tcPr>
                </a:tc>
                <a:tc>
                  <a:txBody>
                    <a:bodyPr/>
                    <a:lstStyle/>
                    <a:p>
                      <a:pPr algn="ctr"/>
                      <a:endParaRPr lang="fr-FR" b="1" dirty="0"/>
                    </a:p>
                  </a:txBody>
                  <a:tcPr>
                    <a:lnB w="12700" cap="flat" cmpd="sng" algn="ctr">
                      <a:solidFill>
                        <a:schemeClr val="tx1"/>
                      </a:solidFill>
                      <a:prstDash val="solid"/>
                      <a:round/>
                      <a:headEnd type="none" w="med" len="med"/>
                      <a:tailEnd type="none" w="med" len="med"/>
                    </a:lnB>
                  </a:tcPr>
                </a:tc>
              </a:tr>
            </a:tbl>
          </a:graphicData>
        </a:graphic>
      </p:graphicFrame>
      <p:sp>
        <p:nvSpPr>
          <p:cNvPr id="32795" name="ZoneTexte 4"/>
          <p:cNvSpPr txBox="1">
            <a:spLocks noChangeArrowheads="1"/>
          </p:cNvSpPr>
          <p:nvPr/>
        </p:nvSpPr>
        <p:spPr bwMode="auto">
          <a:xfrm>
            <a:off x="500063" y="5845175"/>
            <a:ext cx="5643562" cy="276999"/>
          </a:xfrm>
          <a:prstGeom prst="rect">
            <a:avLst/>
          </a:prstGeom>
          <a:noFill/>
          <a:ln w="9525">
            <a:noFill/>
            <a:miter lim="800000"/>
            <a:headEnd/>
            <a:tailEnd/>
          </a:ln>
        </p:spPr>
        <p:txBody>
          <a:bodyPr>
            <a:spAutoFit/>
          </a:bodyPr>
          <a:lstStyle/>
          <a:p>
            <a:r>
              <a:rPr lang="fr-FR" sz="1200" b="1" dirty="0">
                <a:cs typeface="Arial" charset="0"/>
              </a:rPr>
              <a:t>National Cancer Institute (NCI) Diagnostic </a:t>
            </a:r>
            <a:r>
              <a:rPr lang="fr-FR" sz="1200" b="1" dirty="0" err="1">
                <a:cs typeface="Arial" charset="0"/>
              </a:rPr>
              <a:t>Cytopathol</a:t>
            </a:r>
            <a:r>
              <a:rPr lang="fr-FR" sz="1200" b="1" dirty="0">
                <a:cs typeface="Arial" charset="0"/>
              </a:rPr>
              <a:t> </a:t>
            </a:r>
            <a:r>
              <a:rPr lang="fr-FR" sz="1200" b="1" dirty="0" smtClean="0">
                <a:cs typeface="Arial" charset="0"/>
              </a:rPr>
              <a:t>2008;36</a:t>
            </a:r>
            <a:endParaRPr lang="fr-FR" sz="1200" b="1" dirty="0">
              <a:cs typeface="Arial"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Line 2"/>
          <p:cNvSpPr>
            <a:spLocks noChangeShapeType="1"/>
          </p:cNvSpPr>
          <p:nvPr/>
        </p:nvSpPr>
        <p:spPr bwMode="auto">
          <a:xfrm>
            <a:off x="574675" y="1628775"/>
            <a:ext cx="8281988" cy="0"/>
          </a:xfrm>
          <a:prstGeom prst="line">
            <a:avLst/>
          </a:prstGeom>
          <a:noFill/>
          <a:ln w="76200">
            <a:solidFill>
              <a:schemeClr val="accent2"/>
            </a:solidFill>
            <a:round/>
            <a:headEnd/>
            <a:tailEnd type="triangle" w="med" len="med"/>
          </a:ln>
          <a:effectLst/>
        </p:spPr>
        <p:txBody>
          <a:bodyPr/>
          <a:lstStyle/>
          <a:p>
            <a:endParaRPr lang="fr-FR"/>
          </a:p>
        </p:txBody>
      </p:sp>
      <p:sp>
        <p:nvSpPr>
          <p:cNvPr id="66563" name="Text Box 3"/>
          <p:cNvSpPr txBox="1">
            <a:spLocks noChangeArrowheads="1"/>
          </p:cNvSpPr>
          <p:nvPr/>
        </p:nvSpPr>
        <p:spPr bwMode="auto">
          <a:xfrm>
            <a:off x="809625" y="1052513"/>
            <a:ext cx="936625" cy="457200"/>
          </a:xfrm>
          <a:prstGeom prst="rect">
            <a:avLst/>
          </a:prstGeom>
          <a:noFill/>
          <a:ln w="9525">
            <a:noFill/>
            <a:miter lim="800000"/>
            <a:headEnd/>
            <a:tailEnd/>
          </a:ln>
          <a:effectLst/>
        </p:spPr>
        <p:txBody>
          <a:bodyPr>
            <a:spAutoFit/>
          </a:bodyPr>
          <a:lstStyle/>
          <a:p>
            <a:pPr>
              <a:spcBef>
                <a:spcPct val="50000"/>
              </a:spcBef>
            </a:pPr>
            <a:r>
              <a:rPr lang="fr-FR" sz="2400" b="1"/>
              <a:t>&lt; 3%</a:t>
            </a:r>
          </a:p>
        </p:txBody>
      </p:sp>
      <p:sp>
        <p:nvSpPr>
          <p:cNvPr id="66564" name="Text Box 4"/>
          <p:cNvSpPr txBox="1">
            <a:spLocks noChangeArrowheads="1"/>
          </p:cNvSpPr>
          <p:nvPr/>
        </p:nvSpPr>
        <p:spPr bwMode="auto">
          <a:xfrm>
            <a:off x="1960563" y="1052513"/>
            <a:ext cx="1439862" cy="457200"/>
          </a:xfrm>
          <a:prstGeom prst="rect">
            <a:avLst/>
          </a:prstGeom>
          <a:noFill/>
          <a:ln w="9525">
            <a:noFill/>
            <a:miter lim="800000"/>
            <a:headEnd/>
            <a:tailEnd/>
          </a:ln>
          <a:effectLst/>
        </p:spPr>
        <p:txBody>
          <a:bodyPr>
            <a:spAutoFit/>
          </a:bodyPr>
          <a:lstStyle/>
          <a:p>
            <a:pPr>
              <a:spcBef>
                <a:spcPct val="50000"/>
              </a:spcBef>
            </a:pPr>
            <a:r>
              <a:rPr lang="fr-FR" sz="2400" b="1"/>
              <a:t>5-15%</a:t>
            </a:r>
          </a:p>
        </p:txBody>
      </p:sp>
      <p:sp>
        <p:nvSpPr>
          <p:cNvPr id="66565" name="Text Box 5"/>
          <p:cNvSpPr txBox="1">
            <a:spLocks noChangeArrowheads="1"/>
          </p:cNvSpPr>
          <p:nvPr/>
        </p:nvSpPr>
        <p:spPr bwMode="auto">
          <a:xfrm>
            <a:off x="3686175" y="1052513"/>
            <a:ext cx="1511300" cy="457200"/>
          </a:xfrm>
          <a:prstGeom prst="rect">
            <a:avLst/>
          </a:prstGeom>
          <a:noFill/>
          <a:ln w="9525">
            <a:noFill/>
            <a:miter lim="800000"/>
            <a:headEnd/>
            <a:tailEnd/>
          </a:ln>
          <a:effectLst/>
        </p:spPr>
        <p:txBody>
          <a:bodyPr>
            <a:spAutoFit/>
          </a:bodyPr>
          <a:lstStyle/>
          <a:p>
            <a:pPr algn="ctr">
              <a:spcBef>
                <a:spcPct val="50000"/>
              </a:spcBef>
            </a:pPr>
            <a:r>
              <a:rPr lang="fr-FR" sz="2400" b="1"/>
              <a:t>15-30%</a:t>
            </a:r>
          </a:p>
        </p:txBody>
      </p:sp>
      <p:sp>
        <p:nvSpPr>
          <p:cNvPr id="66566" name="Text Box 6"/>
          <p:cNvSpPr txBox="1">
            <a:spLocks noChangeArrowheads="1"/>
          </p:cNvSpPr>
          <p:nvPr/>
        </p:nvSpPr>
        <p:spPr bwMode="auto">
          <a:xfrm>
            <a:off x="5299075" y="1052513"/>
            <a:ext cx="1368425" cy="457200"/>
          </a:xfrm>
          <a:prstGeom prst="rect">
            <a:avLst/>
          </a:prstGeom>
          <a:noFill/>
          <a:ln w="9525">
            <a:noFill/>
            <a:miter lim="800000"/>
            <a:headEnd/>
            <a:tailEnd/>
          </a:ln>
          <a:effectLst/>
        </p:spPr>
        <p:txBody>
          <a:bodyPr>
            <a:spAutoFit/>
          </a:bodyPr>
          <a:lstStyle/>
          <a:p>
            <a:pPr algn="ctr">
              <a:spcBef>
                <a:spcPct val="50000"/>
              </a:spcBef>
            </a:pPr>
            <a:r>
              <a:rPr lang="fr-FR" sz="2400" b="1"/>
              <a:t>60-75%</a:t>
            </a:r>
          </a:p>
        </p:txBody>
      </p:sp>
      <p:sp>
        <p:nvSpPr>
          <p:cNvPr id="66567" name="Text Box 7"/>
          <p:cNvSpPr txBox="1">
            <a:spLocks noChangeArrowheads="1"/>
          </p:cNvSpPr>
          <p:nvPr/>
        </p:nvSpPr>
        <p:spPr bwMode="auto">
          <a:xfrm>
            <a:off x="7027863" y="1052513"/>
            <a:ext cx="1368425" cy="457200"/>
          </a:xfrm>
          <a:prstGeom prst="rect">
            <a:avLst/>
          </a:prstGeom>
          <a:noFill/>
          <a:ln w="9525">
            <a:noFill/>
            <a:miter lim="800000"/>
            <a:headEnd/>
            <a:tailEnd/>
          </a:ln>
          <a:effectLst/>
        </p:spPr>
        <p:txBody>
          <a:bodyPr>
            <a:spAutoFit/>
          </a:bodyPr>
          <a:lstStyle/>
          <a:p>
            <a:pPr algn="ctr">
              <a:spcBef>
                <a:spcPct val="50000"/>
              </a:spcBef>
            </a:pPr>
            <a:r>
              <a:rPr lang="fr-FR" sz="2400" b="1"/>
              <a:t>97-99%</a:t>
            </a:r>
          </a:p>
        </p:txBody>
      </p:sp>
      <p:sp>
        <p:nvSpPr>
          <p:cNvPr id="66568" name="Text Box 8"/>
          <p:cNvSpPr txBox="1">
            <a:spLocks noChangeArrowheads="1"/>
          </p:cNvSpPr>
          <p:nvPr/>
        </p:nvSpPr>
        <p:spPr bwMode="auto">
          <a:xfrm>
            <a:off x="779463" y="2060575"/>
            <a:ext cx="995362" cy="457200"/>
          </a:xfrm>
          <a:prstGeom prst="rect">
            <a:avLst/>
          </a:prstGeom>
          <a:noFill/>
          <a:ln w="9525">
            <a:noFill/>
            <a:miter lim="800000"/>
            <a:headEnd/>
            <a:tailEnd/>
          </a:ln>
          <a:effectLst/>
        </p:spPr>
        <p:txBody>
          <a:bodyPr wrap="none">
            <a:spAutoFit/>
          </a:bodyPr>
          <a:lstStyle/>
          <a:p>
            <a:r>
              <a:rPr lang="fr-FR" sz="2400" b="1"/>
              <a:t>bénin</a:t>
            </a:r>
          </a:p>
        </p:txBody>
      </p:sp>
      <p:sp>
        <p:nvSpPr>
          <p:cNvPr id="66569" name="Text Box 9"/>
          <p:cNvSpPr txBox="1">
            <a:spLocks noChangeArrowheads="1"/>
          </p:cNvSpPr>
          <p:nvPr/>
        </p:nvSpPr>
        <p:spPr bwMode="auto">
          <a:xfrm>
            <a:off x="5003800" y="2565400"/>
            <a:ext cx="1960563" cy="822325"/>
          </a:xfrm>
          <a:prstGeom prst="rect">
            <a:avLst/>
          </a:prstGeom>
          <a:noFill/>
          <a:ln w="9525">
            <a:noFill/>
            <a:miter lim="800000"/>
            <a:headEnd/>
            <a:tailEnd/>
          </a:ln>
          <a:effectLst/>
        </p:spPr>
        <p:txBody>
          <a:bodyPr wrap="none">
            <a:spAutoFit/>
          </a:bodyPr>
          <a:lstStyle/>
          <a:p>
            <a:pPr algn="ctr"/>
            <a:r>
              <a:rPr lang="fr-FR" sz="2400" b="1"/>
              <a:t>Suspect </a:t>
            </a:r>
          </a:p>
          <a:p>
            <a:pPr algn="ctr"/>
            <a:r>
              <a:rPr lang="fr-FR" sz="2400" b="1"/>
              <a:t>de malignité</a:t>
            </a:r>
          </a:p>
        </p:txBody>
      </p:sp>
      <p:sp>
        <p:nvSpPr>
          <p:cNvPr id="66570" name="Text Box 10"/>
          <p:cNvSpPr txBox="1">
            <a:spLocks noChangeArrowheads="1"/>
          </p:cNvSpPr>
          <p:nvPr/>
        </p:nvSpPr>
        <p:spPr bwMode="auto">
          <a:xfrm>
            <a:off x="7048500" y="1989138"/>
            <a:ext cx="962025" cy="457200"/>
          </a:xfrm>
          <a:prstGeom prst="rect">
            <a:avLst/>
          </a:prstGeom>
          <a:noFill/>
          <a:ln w="9525">
            <a:noFill/>
            <a:miter lim="800000"/>
            <a:headEnd/>
            <a:tailEnd/>
          </a:ln>
          <a:effectLst/>
        </p:spPr>
        <p:txBody>
          <a:bodyPr wrap="none">
            <a:spAutoFit/>
          </a:bodyPr>
          <a:lstStyle/>
          <a:p>
            <a:r>
              <a:rPr lang="fr-FR" sz="2400" b="1"/>
              <a:t>Malin</a:t>
            </a:r>
          </a:p>
        </p:txBody>
      </p:sp>
      <p:sp>
        <p:nvSpPr>
          <p:cNvPr id="66571" name="Text Box 11"/>
          <p:cNvSpPr txBox="1">
            <a:spLocks noChangeArrowheads="1"/>
          </p:cNvSpPr>
          <p:nvPr/>
        </p:nvSpPr>
        <p:spPr bwMode="auto">
          <a:xfrm>
            <a:off x="606425" y="4149725"/>
            <a:ext cx="4397375" cy="822325"/>
          </a:xfrm>
          <a:prstGeom prst="rect">
            <a:avLst/>
          </a:prstGeom>
          <a:noFill/>
          <a:ln w="9525">
            <a:noFill/>
            <a:miter lim="800000"/>
            <a:headEnd/>
            <a:tailEnd/>
          </a:ln>
          <a:effectLst/>
        </p:spPr>
        <p:txBody>
          <a:bodyPr wrap="none">
            <a:spAutoFit/>
          </a:bodyPr>
          <a:lstStyle/>
          <a:p>
            <a:pPr algn="ctr"/>
            <a:r>
              <a:rPr lang="fr-FR" sz="2400" b="1">
                <a:solidFill>
                  <a:schemeClr val="accent2"/>
                </a:solidFill>
              </a:rPr>
              <a:t>Lésion</a:t>
            </a:r>
            <a:r>
              <a:rPr lang="fr-FR" sz="2400" b="1"/>
              <a:t> folliculaire </a:t>
            </a:r>
          </a:p>
          <a:p>
            <a:pPr algn="ctr"/>
            <a:r>
              <a:rPr lang="fr-FR" sz="2400" b="1"/>
              <a:t>de signification indéterminée</a:t>
            </a:r>
          </a:p>
        </p:txBody>
      </p:sp>
      <p:sp>
        <p:nvSpPr>
          <p:cNvPr id="66572" name="Text Box 12"/>
          <p:cNvSpPr txBox="1">
            <a:spLocks noChangeArrowheads="1"/>
          </p:cNvSpPr>
          <p:nvPr/>
        </p:nvSpPr>
        <p:spPr bwMode="auto">
          <a:xfrm>
            <a:off x="2738438" y="3500438"/>
            <a:ext cx="3417887" cy="457200"/>
          </a:xfrm>
          <a:prstGeom prst="rect">
            <a:avLst/>
          </a:prstGeom>
          <a:noFill/>
          <a:ln w="9525">
            <a:noFill/>
            <a:miter lim="800000"/>
            <a:headEnd/>
            <a:tailEnd/>
          </a:ln>
          <a:effectLst/>
        </p:spPr>
        <p:txBody>
          <a:bodyPr wrap="none">
            <a:spAutoFit/>
          </a:bodyPr>
          <a:lstStyle/>
          <a:p>
            <a:pPr algn="ctr"/>
            <a:r>
              <a:rPr lang="fr-FR" sz="2400" b="1">
                <a:solidFill>
                  <a:srgbClr val="CC3300"/>
                </a:solidFill>
              </a:rPr>
              <a:t>Néoplasme</a:t>
            </a:r>
            <a:r>
              <a:rPr lang="fr-FR" sz="2400" b="1"/>
              <a:t> folliculaire</a:t>
            </a:r>
          </a:p>
        </p:txBody>
      </p:sp>
      <p:sp>
        <p:nvSpPr>
          <p:cNvPr id="66573" name="Text Box 13"/>
          <p:cNvSpPr txBox="1">
            <a:spLocks noChangeArrowheads="1"/>
          </p:cNvSpPr>
          <p:nvPr/>
        </p:nvSpPr>
        <p:spPr bwMode="auto">
          <a:xfrm>
            <a:off x="4048125" y="4024313"/>
            <a:ext cx="184150" cy="366712"/>
          </a:xfrm>
          <a:prstGeom prst="rect">
            <a:avLst/>
          </a:prstGeom>
          <a:noFill/>
          <a:ln w="9525">
            <a:noFill/>
            <a:miter lim="800000"/>
            <a:headEnd/>
            <a:tailEnd/>
          </a:ln>
          <a:effectLst/>
        </p:spPr>
        <p:txBody>
          <a:bodyPr wrap="none">
            <a:spAutoFit/>
          </a:bodyPr>
          <a:lstStyle/>
          <a:p>
            <a:pPr algn="ctr"/>
            <a:endParaRPr lang="fr-FR"/>
          </a:p>
        </p:txBody>
      </p:sp>
      <p:sp>
        <p:nvSpPr>
          <p:cNvPr id="66574" name="Text Box 14"/>
          <p:cNvSpPr txBox="1">
            <a:spLocks noChangeArrowheads="1"/>
          </p:cNvSpPr>
          <p:nvPr/>
        </p:nvSpPr>
        <p:spPr bwMode="auto">
          <a:xfrm>
            <a:off x="4048125" y="3736975"/>
            <a:ext cx="184150" cy="366713"/>
          </a:xfrm>
          <a:prstGeom prst="rect">
            <a:avLst/>
          </a:prstGeom>
          <a:noFill/>
          <a:ln w="9525">
            <a:noFill/>
            <a:miter lim="800000"/>
            <a:headEnd/>
            <a:tailEnd/>
          </a:ln>
          <a:effectLst/>
        </p:spPr>
        <p:txBody>
          <a:bodyPr wrap="none">
            <a:spAutoFit/>
          </a:bodyPr>
          <a:lstStyle/>
          <a:p>
            <a:pPr algn="ctr"/>
            <a:endParaRPr lang="fr-FR"/>
          </a:p>
        </p:txBody>
      </p:sp>
      <p:sp>
        <p:nvSpPr>
          <p:cNvPr id="66575" name="Text Box 15"/>
          <p:cNvSpPr txBox="1">
            <a:spLocks noChangeArrowheads="1"/>
          </p:cNvSpPr>
          <p:nvPr/>
        </p:nvSpPr>
        <p:spPr bwMode="auto">
          <a:xfrm>
            <a:off x="1979613" y="333375"/>
            <a:ext cx="4968875" cy="457200"/>
          </a:xfrm>
          <a:prstGeom prst="rect">
            <a:avLst/>
          </a:prstGeom>
          <a:noFill/>
          <a:ln w="9525">
            <a:noFill/>
            <a:miter lim="800000"/>
            <a:headEnd/>
            <a:tailEnd/>
          </a:ln>
          <a:effectLst/>
        </p:spPr>
        <p:txBody>
          <a:bodyPr>
            <a:spAutoFit/>
          </a:bodyPr>
          <a:lstStyle/>
          <a:p>
            <a:pPr algn="ctr">
              <a:spcBef>
                <a:spcPct val="50000"/>
              </a:spcBef>
            </a:pPr>
            <a:r>
              <a:rPr lang="fr-FR" sz="2400" b="1"/>
              <a:t>Risque de malignité</a:t>
            </a:r>
          </a:p>
        </p:txBody>
      </p:sp>
      <p:sp>
        <p:nvSpPr>
          <p:cNvPr id="66576" name="Line 16"/>
          <p:cNvSpPr>
            <a:spLocks noChangeShapeType="1"/>
          </p:cNvSpPr>
          <p:nvPr/>
        </p:nvSpPr>
        <p:spPr bwMode="auto">
          <a:xfrm>
            <a:off x="574675" y="5516563"/>
            <a:ext cx="8281988" cy="0"/>
          </a:xfrm>
          <a:prstGeom prst="line">
            <a:avLst/>
          </a:prstGeom>
          <a:noFill/>
          <a:ln w="76200">
            <a:solidFill>
              <a:schemeClr val="accent2"/>
            </a:solidFill>
            <a:round/>
            <a:headEnd/>
            <a:tailEnd type="triangle" w="med" len="med"/>
          </a:ln>
          <a:effectLst/>
        </p:spPr>
        <p:txBody>
          <a:bodyPr/>
          <a:lstStyle/>
          <a:p>
            <a:endParaRPr lang="fr-FR"/>
          </a:p>
        </p:txBody>
      </p:sp>
      <p:sp>
        <p:nvSpPr>
          <p:cNvPr id="66577" name="Text Box 17"/>
          <p:cNvSpPr txBox="1">
            <a:spLocks noChangeArrowheads="1"/>
          </p:cNvSpPr>
          <p:nvPr/>
        </p:nvSpPr>
        <p:spPr bwMode="auto">
          <a:xfrm>
            <a:off x="3060700" y="6092825"/>
            <a:ext cx="2808288" cy="457200"/>
          </a:xfrm>
          <a:prstGeom prst="rect">
            <a:avLst/>
          </a:prstGeom>
          <a:noFill/>
          <a:ln w="9525">
            <a:noFill/>
            <a:miter lim="800000"/>
            <a:headEnd/>
            <a:tailEnd/>
          </a:ln>
          <a:effectLst/>
        </p:spPr>
        <p:txBody>
          <a:bodyPr>
            <a:spAutoFit/>
          </a:bodyPr>
          <a:lstStyle/>
          <a:p>
            <a:pPr algn="ctr">
              <a:spcBef>
                <a:spcPct val="50000"/>
              </a:spcBef>
            </a:pPr>
            <a:r>
              <a:rPr lang="fr-FR" sz="2400" b="1"/>
              <a:t>Fréquence </a:t>
            </a:r>
          </a:p>
        </p:txBody>
      </p:sp>
      <p:sp>
        <p:nvSpPr>
          <p:cNvPr id="66578" name="Text Box 18"/>
          <p:cNvSpPr txBox="1">
            <a:spLocks noChangeArrowheads="1"/>
          </p:cNvSpPr>
          <p:nvPr/>
        </p:nvSpPr>
        <p:spPr bwMode="auto">
          <a:xfrm>
            <a:off x="846138" y="5661025"/>
            <a:ext cx="863600" cy="457200"/>
          </a:xfrm>
          <a:prstGeom prst="rect">
            <a:avLst/>
          </a:prstGeom>
          <a:noFill/>
          <a:ln w="9525">
            <a:noFill/>
            <a:miter lim="800000"/>
            <a:headEnd/>
            <a:tailEnd/>
          </a:ln>
          <a:effectLst/>
        </p:spPr>
        <p:txBody>
          <a:bodyPr>
            <a:spAutoFit/>
          </a:bodyPr>
          <a:lstStyle/>
          <a:p>
            <a:pPr algn="ctr">
              <a:spcBef>
                <a:spcPct val="50000"/>
              </a:spcBef>
            </a:pPr>
            <a:r>
              <a:rPr lang="fr-FR" sz="2400" b="1"/>
              <a:t>60%</a:t>
            </a:r>
          </a:p>
        </p:txBody>
      </p:sp>
      <p:sp>
        <p:nvSpPr>
          <p:cNvPr id="66579" name="Text Box 19"/>
          <p:cNvSpPr txBox="1">
            <a:spLocks noChangeArrowheads="1"/>
          </p:cNvSpPr>
          <p:nvPr/>
        </p:nvSpPr>
        <p:spPr bwMode="auto">
          <a:xfrm>
            <a:off x="2139950" y="5661025"/>
            <a:ext cx="1079500" cy="457200"/>
          </a:xfrm>
          <a:prstGeom prst="rect">
            <a:avLst/>
          </a:prstGeom>
          <a:solidFill>
            <a:srgbClr val="DDC1D8"/>
          </a:solidFill>
          <a:ln w="9525">
            <a:noFill/>
            <a:miter lim="800000"/>
            <a:headEnd/>
            <a:tailEnd/>
          </a:ln>
          <a:effectLst/>
        </p:spPr>
        <p:txBody>
          <a:bodyPr>
            <a:spAutoFit/>
          </a:bodyPr>
          <a:lstStyle/>
          <a:p>
            <a:pPr algn="ctr">
              <a:spcBef>
                <a:spcPct val="50000"/>
              </a:spcBef>
            </a:pPr>
            <a:r>
              <a:rPr lang="fr-FR" sz="2400" b="1"/>
              <a:t>&lt; 7%</a:t>
            </a:r>
          </a:p>
        </p:txBody>
      </p:sp>
      <p:sp>
        <p:nvSpPr>
          <p:cNvPr id="66580" name="Text Box 20"/>
          <p:cNvSpPr txBox="1">
            <a:spLocks noChangeArrowheads="1"/>
          </p:cNvSpPr>
          <p:nvPr/>
        </p:nvSpPr>
        <p:spPr bwMode="auto">
          <a:xfrm>
            <a:off x="3902075" y="5661025"/>
            <a:ext cx="1079500" cy="457200"/>
          </a:xfrm>
          <a:prstGeom prst="rect">
            <a:avLst/>
          </a:prstGeom>
          <a:noFill/>
          <a:ln w="9525">
            <a:noFill/>
            <a:miter lim="800000"/>
            <a:headEnd/>
            <a:tailEnd/>
          </a:ln>
          <a:effectLst/>
        </p:spPr>
        <p:txBody>
          <a:bodyPr>
            <a:spAutoFit/>
          </a:bodyPr>
          <a:lstStyle/>
          <a:p>
            <a:pPr algn="ctr">
              <a:spcBef>
                <a:spcPct val="50000"/>
              </a:spcBef>
            </a:pPr>
            <a:r>
              <a:rPr lang="fr-FR" sz="2400" b="1"/>
              <a:t>6-11%</a:t>
            </a:r>
          </a:p>
        </p:txBody>
      </p:sp>
      <p:sp>
        <p:nvSpPr>
          <p:cNvPr id="66581" name="Text Box 21"/>
          <p:cNvSpPr txBox="1">
            <a:spLocks noChangeArrowheads="1"/>
          </p:cNvSpPr>
          <p:nvPr/>
        </p:nvSpPr>
        <p:spPr bwMode="auto">
          <a:xfrm>
            <a:off x="5443538" y="5661025"/>
            <a:ext cx="1079500" cy="457200"/>
          </a:xfrm>
          <a:prstGeom prst="rect">
            <a:avLst/>
          </a:prstGeom>
          <a:noFill/>
          <a:ln w="9525">
            <a:noFill/>
            <a:miter lim="800000"/>
            <a:headEnd/>
            <a:tailEnd/>
          </a:ln>
          <a:effectLst/>
        </p:spPr>
        <p:txBody>
          <a:bodyPr>
            <a:spAutoFit/>
          </a:bodyPr>
          <a:lstStyle/>
          <a:p>
            <a:pPr algn="ctr">
              <a:spcBef>
                <a:spcPct val="50000"/>
              </a:spcBef>
            </a:pPr>
            <a:r>
              <a:rPr lang="fr-FR" sz="2400" b="1"/>
              <a:t>2-8%</a:t>
            </a:r>
          </a:p>
        </p:txBody>
      </p:sp>
      <p:sp>
        <p:nvSpPr>
          <p:cNvPr id="66582" name="Text Box 22"/>
          <p:cNvSpPr txBox="1">
            <a:spLocks noChangeArrowheads="1"/>
          </p:cNvSpPr>
          <p:nvPr/>
        </p:nvSpPr>
        <p:spPr bwMode="auto">
          <a:xfrm>
            <a:off x="7172325" y="5661025"/>
            <a:ext cx="1079500" cy="457200"/>
          </a:xfrm>
          <a:prstGeom prst="rect">
            <a:avLst/>
          </a:prstGeom>
          <a:noFill/>
          <a:ln w="9525">
            <a:noFill/>
            <a:miter lim="800000"/>
            <a:headEnd/>
            <a:tailEnd/>
          </a:ln>
          <a:effectLst/>
        </p:spPr>
        <p:txBody>
          <a:bodyPr>
            <a:spAutoFit/>
          </a:bodyPr>
          <a:lstStyle/>
          <a:p>
            <a:pPr algn="ctr">
              <a:spcBef>
                <a:spcPct val="50000"/>
              </a:spcBef>
            </a:pPr>
            <a:r>
              <a:rPr lang="fr-FR" sz="2400" b="1"/>
              <a:t>5-8%</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u contenu 2"/>
          <p:cNvSpPr>
            <a:spLocks noGrp="1"/>
          </p:cNvSpPr>
          <p:nvPr>
            <p:ph idx="1"/>
          </p:nvPr>
        </p:nvSpPr>
        <p:spPr>
          <a:xfrm>
            <a:off x="457200" y="2528888"/>
            <a:ext cx="8229600" cy="1685925"/>
          </a:xfrm>
        </p:spPr>
        <p:txBody>
          <a:bodyPr/>
          <a:lstStyle/>
          <a:p>
            <a:pPr>
              <a:buFont typeface="Wingdings" pitchFamily="2" charset="2"/>
              <a:buChar char="ü"/>
            </a:pPr>
            <a:r>
              <a:rPr lang="fr-FR" sz="2400" b="1" smtClean="0">
                <a:latin typeface="Arial" charset="0"/>
                <a:cs typeface="Arial" charset="0"/>
              </a:rPr>
              <a:t>Goitre colloïde</a:t>
            </a:r>
          </a:p>
          <a:p>
            <a:pPr>
              <a:buFont typeface="Wingdings" pitchFamily="2" charset="2"/>
              <a:buChar char="ü"/>
            </a:pPr>
            <a:r>
              <a:rPr lang="fr-FR" sz="2400" b="1" smtClean="0">
                <a:latin typeface="Arial" charset="0"/>
                <a:cs typeface="Arial" charset="0"/>
              </a:rPr>
              <a:t>Thyroïdite</a:t>
            </a:r>
          </a:p>
          <a:p>
            <a:pPr>
              <a:buFont typeface="Wingdings" pitchFamily="2" charset="2"/>
              <a:buChar char="ü"/>
            </a:pPr>
            <a:r>
              <a:rPr lang="fr-FR" sz="2400" b="1" smtClean="0">
                <a:latin typeface="Arial" charset="0"/>
                <a:cs typeface="Arial" charset="0"/>
              </a:rPr>
              <a:t>Foyers d’hyperplasie glandulaire dans un goitre</a:t>
            </a:r>
          </a:p>
        </p:txBody>
      </p:sp>
      <p:graphicFrame>
        <p:nvGraphicFramePr>
          <p:cNvPr id="4" name="Espace réservé du contenu 3"/>
          <p:cNvGraphicFramePr>
            <a:graphicFrameLocks/>
          </p:cNvGraphicFramePr>
          <p:nvPr/>
        </p:nvGraphicFramePr>
        <p:xfrm>
          <a:off x="500063" y="760413"/>
          <a:ext cx="8229600" cy="1097280"/>
        </p:xfrm>
        <a:graphic>
          <a:graphicData uri="http://schemas.openxmlformats.org/drawingml/2006/table">
            <a:tbl>
              <a:tblPr firstRow="1" bandRow="1">
                <a:tableStyleId>{5DA37D80-6434-44D0-A028-1B22A696006F}</a:tableStyleId>
              </a:tblPr>
              <a:tblGrid>
                <a:gridCol w="2743200"/>
                <a:gridCol w="3657616"/>
                <a:gridCol w="1828784"/>
              </a:tblGrid>
              <a:tr h="0">
                <a:tc>
                  <a:txBody>
                    <a:bodyPr/>
                    <a:lstStyle/>
                    <a:p>
                      <a:r>
                        <a:rPr lang="fr-FR" sz="2000" dirty="0" smtClean="0"/>
                        <a:t>Catégorie proposée</a:t>
                      </a:r>
                      <a:endParaRPr lang="fr-FR" sz="2000" b="1" dirty="0">
                        <a:solidFill>
                          <a:srgbClr val="002060"/>
                        </a:solidFill>
                      </a:endParaRPr>
                    </a:p>
                  </a:txBody>
                  <a:tcPr/>
                </a:tc>
                <a:tc>
                  <a:txBody>
                    <a:bodyPr/>
                    <a:lstStyle/>
                    <a:p>
                      <a:r>
                        <a:rPr lang="fr-FR" sz="2000" dirty="0" smtClean="0"/>
                        <a:t>Terminologie alternative</a:t>
                      </a:r>
                      <a:endParaRPr lang="fr-FR" sz="2000" b="1" dirty="0">
                        <a:solidFill>
                          <a:srgbClr val="002060"/>
                        </a:solidFill>
                      </a:endParaRPr>
                    </a:p>
                  </a:txBody>
                  <a:tcPr/>
                </a:tc>
                <a:tc>
                  <a:txBody>
                    <a:bodyPr/>
                    <a:lstStyle/>
                    <a:p>
                      <a:pPr algn="ctr"/>
                      <a:r>
                        <a:rPr lang="fr-FR" sz="2000" dirty="0" smtClean="0"/>
                        <a:t>Risque de cancer</a:t>
                      </a:r>
                      <a:endParaRPr lang="fr-FR" sz="2000" b="1" dirty="0">
                        <a:solidFill>
                          <a:srgbClr val="002060"/>
                        </a:solidFill>
                      </a:endParaRPr>
                    </a:p>
                  </a:txBody>
                  <a:tcPr/>
                </a:tc>
              </a:tr>
              <a:tr h="0">
                <a:tc>
                  <a:txBody>
                    <a:bodyPr/>
                    <a:lstStyle/>
                    <a:p>
                      <a:r>
                        <a:rPr lang="fr-FR" sz="2000" dirty="0" smtClean="0"/>
                        <a:t>1-bénin</a:t>
                      </a:r>
                      <a:endParaRPr lang="fr-FR" sz="2000" b="1" dirty="0">
                        <a:solidFill>
                          <a:srgbClr val="002060"/>
                        </a:solidFill>
                      </a:endParaRPr>
                    </a:p>
                  </a:txBody>
                  <a:tcPr/>
                </a:tc>
                <a:tc>
                  <a:txBody>
                    <a:bodyPr/>
                    <a:lstStyle/>
                    <a:p>
                      <a:r>
                        <a:rPr lang="fr-FR" sz="2000" dirty="0" smtClean="0"/>
                        <a:t>Absence de cellule suspecte</a:t>
                      </a:r>
                      <a:endParaRPr lang="fr-FR" sz="2000" b="1" dirty="0">
                        <a:solidFill>
                          <a:srgbClr val="002060"/>
                        </a:solidFill>
                      </a:endParaRPr>
                    </a:p>
                  </a:txBody>
                  <a:tcPr/>
                </a:tc>
                <a:tc>
                  <a:txBody>
                    <a:bodyPr/>
                    <a:lstStyle/>
                    <a:p>
                      <a:pPr algn="ctr"/>
                      <a:r>
                        <a:rPr lang="fr-FR" sz="2000" dirty="0" smtClean="0"/>
                        <a:t>moins de 3%</a:t>
                      </a:r>
                      <a:endParaRPr lang="fr-FR" sz="2000" b="1" dirty="0">
                        <a:solidFill>
                          <a:srgbClr val="002060"/>
                        </a:solidFill>
                      </a:endParaRPr>
                    </a:p>
                  </a:txBody>
                  <a:tcPr/>
                </a:tc>
              </a:tr>
            </a:tbl>
          </a:graphicData>
        </a:graphic>
      </p:graphicFrame>
      <p:sp>
        <p:nvSpPr>
          <p:cNvPr id="5" name="ZoneTexte 4"/>
          <p:cNvSpPr txBox="1"/>
          <p:nvPr/>
        </p:nvSpPr>
        <p:spPr>
          <a:xfrm>
            <a:off x="1685925" y="4987925"/>
            <a:ext cx="5857875" cy="369888"/>
          </a:xfrm>
          <a:prstGeom prst="rect">
            <a:avLst/>
          </a:prstGeom>
          <a:solidFill>
            <a:schemeClr val="accent2">
              <a:lumMod val="60000"/>
              <a:lumOff val="40000"/>
            </a:schemeClr>
          </a:solidFill>
        </p:spPr>
        <p:txBody>
          <a:bodyPr>
            <a:spAutoFit/>
          </a:bodyPr>
          <a:lstStyle/>
          <a:p>
            <a:pPr algn="ctr" fontAlgn="auto">
              <a:spcBef>
                <a:spcPts val="0"/>
              </a:spcBef>
              <a:spcAft>
                <a:spcPts val="0"/>
              </a:spcAft>
              <a:defRPr/>
            </a:pPr>
            <a:r>
              <a:rPr lang="fr-FR" dirty="0">
                <a:latin typeface="+mn-lt"/>
              </a:rPr>
              <a:t>Surveillance clinique, radiologique et </a:t>
            </a:r>
            <a:r>
              <a:rPr lang="fr-FR" dirty="0" err="1">
                <a:latin typeface="+mn-lt"/>
              </a:rPr>
              <a:t>cytoponction</a:t>
            </a:r>
            <a:endParaRPr lang="fr-FR" dirty="0">
              <a:latin typeface="+mn-lt"/>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Image 5" descr="figure 3.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lstStyle/>
          <a:p>
            <a:r>
              <a:rPr lang="fr-FR" sz="4000" b="1">
                <a:solidFill>
                  <a:schemeClr val="accent2"/>
                </a:solidFill>
              </a:rPr>
              <a:t>Critères diagnostiques de thyroïdite chronique</a:t>
            </a:r>
          </a:p>
        </p:txBody>
      </p:sp>
      <p:sp>
        <p:nvSpPr>
          <p:cNvPr id="206851" name="Rectangle 3"/>
          <p:cNvSpPr>
            <a:spLocks noGrp="1" noChangeArrowheads="1"/>
          </p:cNvSpPr>
          <p:nvPr>
            <p:ph type="body" idx="1"/>
          </p:nvPr>
        </p:nvSpPr>
        <p:spPr/>
        <p:txBody>
          <a:bodyPr/>
          <a:lstStyle/>
          <a:p>
            <a:r>
              <a:rPr lang="fr-FR"/>
              <a:t>Cellularité variable</a:t>
            </a:r>
          </a:p>
          <a:p>
            <a:r>
              <a:rPr lang="fr-FR"/>
              <a:t>Population lymphoïde polymorphe avec des plasmocytes et des macrophages</a:t>
            </a:r>
          </a:p>
          <a:p>
            <a:r>
              <a:rPr lang="fr-FR"/>
              <a:t>Cellules épithéliales folliculaires</a:t>
            </a:r>
          </a:p>
          <a:p>
            <a:r>
              <a:rPr lang="fr-FR"/>
              <a:t>Cellules oxyphiles</a:t>
            </a:r>
          </a:p>
          <a:p>
            <a:r>
              <a:rPr lang="fr-FR"/>
              <a:t>Rainures</a:t>
            </a:r>
          </a:p>
          <a:p>
            <a:r>
              <a:rPr lang="fr-FR"/>
              <a:t>Parfois atypies plus marquées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707" name="Picture 3" descr="chronic_lymphocytic_thyroiditis-_oncocytes_surrounded_by_mature_lymphocytes-dq-high-crothers-3_"/>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00708" name="Text Box 4"/>
          <p:cNvSpPr txBox="1">
            <a:spLocks noChangeArrowheads="1"/>
          </p:cNvSpPr>
          <p:nvPr/>
        </p:nvSpPr>
        <p:spPr bwMode="auto">
          <a:xfrm>
            <a:off x="1042988" y="6056313"/>
            <a:ext cx="2019300" cy="396875"/>
          </a:xfrm>
          <a:prstGeom prst="rect">
            <a:avLst/>
          </a:prstGeom>
          <a:solidFill>
            <a:schemeClr val="bg1"/>
          </a:solidFill>
          <a:ln w="9525">
            <a:noFill/>
            <a:miter lim="800000"/>
            <a:headEnd/>
            <a:tailEnd/>
          </a:ln>
          <a:effectLst/>
        </p:spPr>
        <p:txBody>
          <a:bodyPr wrap="none">
            <a:spAutoFit/>
          </a:bodyPr>
          <a:lstStyle/>
          <a:p>
            <a:r>
              <a:rPr lang="fr-FR" sz="2000" b="1"/>
              <a:t>Atlas Bethesda</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04" name="Picture 4" descr="chronic_Lymphocytic_thyroiditis-_Reactive_oncocytes-dq-medium-crothers"/>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04805" name="Text Box 5"/>
          <p:cNvSpPr txBox="1">
            <a:spLocks noChangeArrowheads="1"/>
          </p:cNvSpPr>
          <p:nvPr/>
        </p:nvSpPr>
        <p:spPr bwMode="auto">
          <a:xfrm>
            <a:off x="539750" y="6272213"/>
            <a:ext cx="2019300" cy="396875"/>
          </a:xfrm>
          <a:prstGeom prst="rect">
            <a:avLst/>
          </a:prstGeom>
          <a:solidFill>
            <a:schemeClr val="bg1"/>
          </a:solidFill>
          <a:ln w="9525">
            <a:noFill/>
            <a:miter lim="800000"/>
            <a:headEnd/>
            <a:tailEnd/>
          </a:ln>
          <a:effectLst/>
        </p:spPr>
        <p:txBody>
          <a:bodyPr wrap="none">
            <a:spAutoFit/>
          </a:bodyPr>
          <a:lstStyle/>
          <a:p>
            <a:r>
              <a:rPr lang="fr-FR" sz="2000" b="1"/>
              <a:t>Atlas Bethesda</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250825" y="274638"/>
            <a:ext cx="8713788" cy="1570037"/>
          </a:xfrm>
        </p:spPr>
        <p:txBody>
          <a:bodyPr/>
          <a:lstStyle/>
          <a:p>
            <a:r>
              <a:rPr lang="fr-FR" sz="4000" b="1">
                <a:solidFill>
                  <a:schemeClr val="accent2"/>
                </a:solidFill>
              </a:rPr>
              <a:t>Critères diagnostiques de thyroïdite subaiguë de </a:t>
            </a:r>
            <a:br>
              <a:rPr lang="fr-FR" sz="4000" b="1">
                <a:solidFill>
                  <a:schemeClr val="accent2"/>
                </a:solidFill>
              </a:rPr>
            </a:br>
            <a:r>
              <a:rPr lang="fr-FR" sz="4000" b="1">
                <a:solidFill>
                  <a:schemeClr val="accent2"/>
                </a:solidFill>
              </a:rPr>
              <a:t>De Quervain</a:t>
            </a:r>
          </a:p>
        </p:txBody>
      </p:sp>
      <p:sp>
        <p:nvSpPr>
          <p:cNvPr id="215043" name="Rectangle 3"/>
          <p:cNvSpPr>
            <a:spLocks noGrp="1" noChangeArrowheads="1"/>
          </p:cNvSpPr>
          <p:nvPr>
            <p:ph type="body" idx="1"/>
          </p:nvPr>
        </p:nvSpPr>
        <p:spPr>
          <a:xfrm>
            <a:off x="457200" y="2216150"/>
            <a:ext cx="8229600" cy="4237038"/>
          </a:xfrm>
        </p:spPr>
        <p:txBody>
          <a:bodyPr/>
          <a:lstStyle/>
          <a:p>
            <a:pPr>
              <a:lnSpc>
                <a:spcPct val="90000"/>
              </a:lnSpc>
            </a:pPr>
            <a:r>
              <a:rPr lang="fr-FR"/>
              <a:t>Cellularité faible</a:t>
            </a:r>
          </a:p>
          <a:p>
            <a:pPr>
              <a:lnSpc>
                <a:spcPct val="90000"/>
              </a:lnSpc>
            </a:pPr>
            <a:r>
              <a:rPr lang="fr-FR"/>
              <a:t>Cellules géantes multinucléées associées à de la colloïde</a:t>
            </a:r>
          </a:p>
          <a:p>
            <a:pPr>
              <a:lnSpc>
                <a:spcPct val="90000"/>
              </a:lnSpc>
            </a:pPr>
            <a:r>
              <a:rPr lang="fr-FR"/>
              <a:t>Granulomes épithélioïdes</a:t>
            </a:r>
          </a:p>
          <a:p>
            <a:pPr>
              <a:lnSpc>
                <a:spcPct val="90000"/>
              </a:lnSpc>
            </a:pPr>
            <a:r>
              <a:rPr lang="fr-FR"/>
              <a:t>Fond inflammatoire +/-</a:t>
            </a:r>
          </a:p>
          <a:p>
            <a:pPr>
              <a:lnSpc>
                <a:spcPct val="90000"/>
              </a:lnSpc>
            </a:pPr>
            <a:r>
              <a:rPr lang="fr-FR"/>
              <a:t>Cellules folliculaires peu nombreuses</a:t>
            </a:r>
          </a:p>
          <a:p>
            <a:pPr>
              <a:lnSpc>
                <a:spcPct val="90000"/>
              </a:lnSpc>
            </a:pPr>
            <a:r>
              <a:rPr lang="fr-FR"/>
              <a:t>Cellules oxyphiles</a:t>
            </a:r>
          </a:p>
          <a:p>
            <a:pPr>
              <a:lnSpc>
                <a:spcPct val="90000"/>
              </a:lnSpc>
            </a:pPr>
            <a:r>
              <a:rPr lang="fr-FR"/>
              <a:t>Parfois atypies</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898" name="Picture 2" descr="subacute_granulomatous_thyroiditis-a_well-formed_granuloma_with_epithelioid_histiocytes-pap-medium-ali"/>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08899" name="Text Box 3"/>
          <p:cNvSpPr txBox="1">
            <a:spLocks noChangeArrowheads="1"/>
          </p:cNvSpPr>
          <p:nvPr/>
        </p:nvSpPr>
        <p:spPr bwMode="auto">
          <a:xfrm>
            <a:off x="468313" y="6272213"/>
            <a:ext cx="2019300" cy="396875"/>
          </a:xfrm>
          <a:prstGeom prst="rect">
            <a:avLst/>
          </a:prstGeom>
          <a:solidFill>
            <a:schemeClr val="bg1"/>
          </a:solidFill>
          <a:ln w="9525">
            <a:noFill/>
            <a:miter lim="800000"/>
            <a:headEnd/>
            <a:tailEnd/>
          </a:ln>
          <a:effectLst/>
        </p:spPr>
        <p:txBody>
          <a:bodyPr wrap="none">
            <a:spAutoFit/>
          </a:bodyPr>
          <a:lstStyle/>
          <a:p>
            <a:r>
              <a:rPr lang="fr-FR" sz="2000" b="1"/>
              <a:t>Atlas Bethesda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re 1"/>
          <p:cNvSpPr>
            <a:spLocks noGrp="1"/>
          </p:cNvSpPr>
          <p:nvPr>
            <p:ph type="title"/>
          </p:nvPr>
        </p:nvSpPr>
        <p:spPr>
          <a:xfrm>
            <a:off x="457200" y="274638"/>
            <a:ext cx="8229600" cy="939800"/>
          </a:xfrm>
        </p:spPr>
        <p:txBody>
          <a:bodyPr/>
          <a:lstStyle/>
          <a:p>
            <a:r>
              <a:rPr lang="fr-FR" b="1" dirty="0" smtClean="0">
                <a:solidFill>
                  <a:srgbClr val="002060"/>
                </a:solidFill>
                <a:latin typeface="Arial" charset="0"/>
                <a:cs typeface="Arial" charset="0"/>
              </a:rPr>
              <a:t>5 questions posées</a:t>
            </a:r>
          </a:p>
        </p:txBody>
      </p:sp>
      <p:sp>
        <p:nvSpPr>
          <p:cNvPr id="19458" name="Espace réservé du contenu 2"/>
          <p:cNvSpPr>
            <a:spLocks noGrp="1"/>
          </p:cNvSpPr>
          <p:nvPr>
            <p:ph idx="1"/>
          </p:nvPr>
        </p:nvSpPr>
        <p:spPr>
          <a:xfrm>
            <a:off x="457200" y="1785938"/>
            <a:ext cx="8229600" cy="3786187"/>
          </a:xfrm>
        </p:spPr>
        <p:txBody>
          <a:bodyPr/>
          <a:lstStyle/>
          <a:p>
            <a:r>
              <a:rPr lang="fr-FR" sz="2800" b="1" dirty="0" smtClean="0">
                <a:solidFill>
                  <a:srgbClr val="C00000"/>
                </a:solidFill>
                <a:latin typeface="Arial" charset="0"/>
                <a:cs typeface="Arial" charset="0"/>
              </a:rPr>
              <a:t>Quelle est la meilleure technique pour une </a:t>
            </a:r>
            <a:r>
              <a:rPr lang="fr-FR" sz="2800" b="1" dirty="0" err="1" smtClean="0">
                <a:solidFill>
                  <a:srgbClr val="C00000"/>
                </a:solidFill>
                <a:latin typeface="Arial" charset="0"/>
                <a:cs typeface="Arial" charset="0"/>
              </a:rPr>
              <a:t>cytoponction</a:t>
            </a:r>
            <a:r>
              <a:rPr lang="fr-FR" sz="2800" b="1" dirty="0" smtClean="0">
                <a:solidFill>
                  <a:srgbClr val="C00000"/>
                </a:solidFill>
                <a:latin typeface="Arial" charset="0"/>
                <a:cs typeface="Arial" charset="0"/>
              </a:rPr>
              <a:t> à l’aiguille fine performante ?</a:t>
            </a:r>
          </a:p>
          <a:p>
            <a:r>
              <a:rPr lang="fr-FR" sz="2000" b="1" dirty="0" smtClean="0">
                <a:latin typeface="Arial" charset="0"/>
                <a:cs typeface="Arial" charset="0"/>
              </a:rPr>
              <a:t>Quelle est la meilleure méthode de préparation du matériel cellulaire?</a:t>
            </a:r>
          </a:p>
          <a:p>
            <a:r>
              <a:rPr lang="fr-FR" sz="2000" b="1" dirty="0" smtClean="0">
                <a:latin typeface="Arial" charset="0"/>
                <a:cs typeface="Arial" charset="0"/>
              </a:rPr>
              <a:t>Comment juge-t-on du caractère contributif d’un prélèvement ?</a:t>
            </a:r>
          </a:p>
          <a:p>
            <a:r>
              <a:rPr lang="fr-FR" sz="2000" b="1" dirty="0" smtClean="0">
                <a:latin typeface="Arial" charset="0"/>
                <a:cs typeface="Arial" charset="0"/>
              </a:rPr>
              <a:t>Quelle terminologie utiliser ?</a:t>
            </a:r>
          </a:p>
          <a:p>
            <a:r>
              <a:rPr lang="fr-FR" sz="2000" b="1" dirty="0" smtClean="0">
                <a:latin typeface="Arial" charset="0"/>
                <a:cs typeface="Arial" charset="0"/>
              </a:rPr>
              <a:t>Quels sont les apports d’une technique complémentaire d’immunohistochimie ?</a:t>
            </a:r>
            <a:endParaRPr lang="fr-FR" sz="2800" b="1" dirty="0" smtClean="0">
              <a:latin typeface="Arial" charset="0"/>
              <a:cs typeface="Arial" charset="0"/>
            </a:endParaRPr>
          </a:p>
          <a:p>
            <a:endParaRPr lang="fr-FR" sz="2800"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068" name="Picture 4" descr="subacute_granulomatous_thyroiditis-epithelioid_histiocytes_and_scant_background_colloid-high-pap-ali"/>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16069" name="Text Box 5"/>
          <p:cNvSpPr txBox="1">
            <a:spLocks noChangeArrowheads="1"/>
          </p:cNvSpPr>
          <p:nvPr/>
        </p:nvSpPr>
        <p:spPr bwMode="auto">
          <a:xfrm>
            <a:off x="684213" y="6200775"/>
            <a:ext cx="2019300" cy="396875"/>
          </a:xfrm>
          <a:prstGeom prst="rect">
            <a:avLst/>
          </a:prstGeom>
          <a:solidFill>
            <a:schemeClr val="bg1"/>
          </a:solidFill>
          <a:ln w="9525">
            <a:noFill/>
            <a:miter lim="800000"/>
            <a:headEnd/>
            <a:tailEnd/>
          </a:ln>
          <a:effectLst/>
        </p:spPr>
        <p:txBody>
          <a:bodyPr wrap="none">
            <a:spAutoFit/>
          </a:bodyPr>
          <a:lstStyle/>
          <a:p>
            <a:r>
              <a:rPr lang="fr-FR" sz="2000" b="1"/>
              <a:t>Atlas Bethesda</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40" name="Rectangle 4"/>
          <p:cNvSpPr>
            <a:spLocks noGrp="1" noChangeArrowheads="1"/>
          </p:cNvSpPr>
          <p:nvPr>
            <p:ph type="title"/>
          </p:nvPr>
        </p:nvSpPr>
        <p:spPr/>
        <p:txBody>
          <a:bodyPr/>
          <a:lstStyle/>
          <a:p>
            <a:r>
              <a:rPr lang="fr-FR" sz="4000" b="1">
                <a:solidFill>
                  <a:schemeClr val="accent2"/>
                </a:solidFill>
              </a:rPr>
              <a:t>Critères diagnostiques de goitre</a:t>
            </a:r>
          </a:p>
        </p:txBody>
      </p:sp>
      <p:sp>
        <p:nvSpPr>
          <p:cNvPr id="219141" name="Rectangle 5"/>
          <p:cNvSpPr>
            <a:spLocks noGrp="1" noChangeArrowheads="1"/>
          </p:cNvSpPr>
          <p:nvPr>
            <p:ph type="body" idx="1"/>
          </p:nvPr>
        </p:nvSpPr>
        <p:spPr/>
        <p:txBody>
          <a:bodyPr/>
          <a:lstStyle/>
          <a:p>
            <a:r>
              <a:rPr lang="fr-FR"/>
              <a:t>Fond colloïde</a:t>
            </a:r>
          </a:p>
          <a:p>
            <a:r>
              <a:rPr lang="fr-FR"/>
              <a:t>Placards de cellules épithéliales</a:t>
            </a:r>
          </a:p>
          <a:p>
            <a:r>
              <a:rPr lang="fr-FR"/>
              <a:t>Amas bien étalés</a:t>
            </a:r>
          </a:p>
          <a:p>
            <a:r>
              <a:rPr lang="fr-FR"/>
              <a:t>Noyaux de contours arrondis</a:t>
            </a:r>
          </a:p>
          <a:p>
            <a:r>
              <a:rPr lang="fr-FR"/>
              <a:t>Taille nucléaire entre 7 et 10 microns</a:t>
            </a:r>
          </a:p>
          <a:p>
            <a:r>
              <a:rPr lang="fr-FR"/>
              <a:t>Noyaux régulièrement espacés les uns par rapport aux autres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ChangeArrowheads="1"/>
          </p:cNvSpPr>
          <p:nvPr>
            <p:ph type="title"/>
          </p:nvPr>
        </p:nvSpPr>
        <p:spPr/>
        <p:txBody>
          <a:bodyPr/>
          <a:lstStyle/>
          <a:p>
            <a:r>
              <a:rPr lang="fr-FR" sz="4000" b="1">
                <a:solidFill>
                  <a:schemeClr val="accent2"/>
                </a:solidFill>
              </a:rPr>
              <a:t>Critères diagnostiques de goitre</a:t>
            </a:r>
          </a:p>
        </p:txBody>
      </p:sp>
      <p:sp>
        <p:nvSpPr>
          <p:cNvPr id="291843" name="Rectangle 3"/>
          <p:cNvSpPr>
            <a:spLocks noGrp="1" noChangeArrowheads="1"/>
          </p:cNvSpPr>
          <p:nvPr>
            <p:ph type="body" idx="1"/>
          </p:nvPr>
        </p:nvSpPr>
        <p:spPr/>
        <p:txBody>
          <a:bodyPr/>
          <a:lstStyle/>
          <a:p>
            <a:r>
              <a:rPr lang="fr-FR"/>
              <a:t>Présence de cellules oxyphiles</a:t>
            </a:r>
          </a:p>
          <a:p>
            <a:r>
              <a:rPr lang="fr-FR"/>
              <a:t>Présence de cellules d’aspect dystrophique (bordure de kyste)</a:t>
            </a:r>
          </a:p>
          <a:p>
            <a:r>
              <a:rPr lang="fr-FR"/>
              <a:t>Anisocaryose occasionnelle</a:t>
            </a:r>
          </a:p>
          <a:p>
            <a:r>
              <a:rPr lang="fr-FR"/>
              <a:t>Macrophages</a:t>
            </a:r>
          </a:p>
          <a:p>
            <a:r>
              <a:rPr lang="fr-FR"/>
              <a:t>Au total le caractère hétérogène de la population épithéliale est en faveur de la bénignité</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988" name="Picture 4" descr="colloid_nodule-watery_colloid-dq-low-zhang-2"/>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97989" name="Text Box 5"/>
          <p:cNvSpPr txBox="1">
            <a:spLocks noChangeArrowheads="1"/>
          </p:cNvSpPr>
          <p:nvPr/>
        </p:nvSpPr>
        <p:spPr bwMode="auto">
          <a:xfrm>
            <a:off x="755650" y="6200775"/>
            <a:ext cx="2019300" cy="396875"/>
          </a:xfrm>
          <a:prstGeom prst="rect">
            <a:avLst/>
          </a:prstGeom>
          <a:solidFill>
            <a:schemeClr val="bg1"/>
          </a:solidFill>
          <a:ln w="9525">
            <a:noFill/>
            <a:miter lim="800000"/>
            <a:headEnd/>
            <a:tailEnd/>
          </a:ln>
          <a:effectLst/>
        </p:spPr>
        <p:txBody>
          <a:bodyPr wrap="none">
            <a:spAutoFit/>
          </a:bodyPr>
          <a:lstStyle/>
          <a:p>
            <a:r>
              <a:rPr lang="fr-FR" sz="2000" b="1"/>
              <a:t>Atlas Bethesda</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2868" name="Picture 4" descr="colloid_nodule-Dense_colloid_dq-medium-zha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92869" name="Text Box 5"/>
          <p:cNvSpPr txBox="1">
            <a:spLocks noChangeArrowheads="1"/>
          </p:cNvSpPr>
          <p:nvPr/>
        </p:nvSpPr>
        <p:spPr bwMode="auto">
          <a:xfrm>
            <a:off x="755650" y="6200775"/>
            <a:ext cx="2019300" cy="396875"/>
          </a:xfrm>
          <a:prstGeom prst="rect">
            <a:avLst/>
          </a:prstGeom>
          <a:solidFill>
            <a:schemeClr val="bg1"/>
          </a:solidFill>
          <a:ln w="9525">
            <a:noFill/>
            <a:miter lim="800000"/>
            <a:headEnd/>
            <a:tailEnd/>
          </a:ln>
          <a:effectLst/>
        </p:spPr>
        <p:txBody>
          <a:bodyPr wrap="none">
            <a:spAutoFit/>
          </a:bodyPr>
          <a:lstStyle/>
          <a:p>
            <a:r>
              <a:rPr lang="fr-FR" sz="2000" b="1"/>
              <a:t>Atlas Bethesda</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3890" name="Picture 2" descr="colloid_nodule-Dense_colloid-pap-medium-zhang"/>
          <p:cNvPicPr>
            <a:picLocks noChangeAspect="1" noChangeArrowheads="1"/>
          </p:cNvPicPr>
          <p:nvPr/>
        </p:nvPicPr>
        <p:blipFill>
          <a:blip r:embed="rId2" cstate="print"/>
          <a:srcRect/>
          <a:stretch>
            <a:fillRect/>
          </a:stretch>
        </p:blipFill>
        <p:spPr bwMode="auto">
          <a:xfrm>
            <a:off x="0" y="120650"/>
            <a:ext cx="8964613" cy="6750050"/>
          </a:xfrm>
          <a:prstGeom prst="rect">
            <a:avLst/>
          </a:prstGeom>
          <a:noFill/>
        </p:spPr>
      </p:pic>
      <p:sp>
        <p:nvSpPr>
          <p:cNvPr id="293891" name="Text Box 3"/>
          <p:cNvSpPr txBox="1">
            <a:spLocks noChangeArrowheads="1"/>
          </p:cNvSpPr>
          <p:nvPr/>
        </p:nvSpPr>
        <p:spPr bwMode="auto">
          <a:xfrm>
            <a:off x="755650" y="6200775"/>
            <a:ext cx="2019300" cy="396875"/>
          </a:xfrm>
          <a:prstGeom prst="rect">
            <a:avLst/>
          </a:prstGeom>
          <a:solidFill>
            <a:schemeClr val="bg1"/>
          </a:solidFill>
          <a:ln w="9525">
            <a:noFill/>
            <a:miter lim="800000"/>
            <a:headEnd/>
            <a:tailEnd/>
          </a:ln>
          <a:effectLst/>
        </p:spPr>
        <p:txBody>
          <a:bodyPr wrap="none">
            <a:spAutoFit/>
          </a:bodyPr>
          <a:lstStyle/>
          <a:p>
            <a:r>
              <a:rPr lang="fr-FR" sz="2000" b="1"/>
              <a:t>Atlas Bethesda</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22" name="Picture 2" descr="adenomatoid_nodule-Benign_follicular_cells_and_dense_colloid-pap-medium-_zhang"/>
          <p:cNvPicPr>
            <a:picLocks noChangeAspect="1" noChangeArrowheads="1"/>
          </p:cNvPicPr>
          <p:nvPr/>
        </p:nvPicPr>
        <p:blipFill>
          <a:blip r:embed="rId2" cstate="print"/>
          <a:srcRect/>
          <a:stretch>
            <a:fillRect/>
          </a:stretch>
        </p:blipFill>
        <p:spPr bwMode="auto">
          <a:xfrm>
            <a:off x="0" y="0"/>
            <a:ext cx="9144000" cy="6865938"/>
          </a:xfrm>
          <a:prstGeom prst="rect">
            <a:avLst/>
          </a:prstGeom>
          <a:noFill/>
        </p:spPr>
      </p:pic>
      <p:sp>
        <p:nvSpPr>
          <p:cNvPr id="235523" name="Text Box 3"/>
          <p:cNvSpPr txBox="1">
            <a:spLocks noChangeArrowheads="1"/>
          </p:cNvSpPr>
          <p:nvPr/>
        </p:nvSpPr>
        <p:spPr bwMode="auto">
          <a:xfrm>
            <a:off x="755650" y="6200775"/>
            <a:ext cx="2019300" cy="396875"/>
          </a:xfrm>
          <a:prstGeom prst="rect">
            <a:avLst/>
          </a:prstGeom>
          <a:solidFill>
            <a:schemeClr val="bg1"/>
          </a:solidFill>
          <a:ln w="9525">
            <a:noFill/>
            <a:miter lim="800000"/>
            <a:headEnd/>
            <a:tailEnd/>
          </a:ln>
          <a:effectLst/>
        </p:spPr>
        <p:txBody>
          <a:bodyPr wrap="none">
            <a:spAutoFit/>
          </a:bodyPr>
          <a:lstStyle/>
          <a:p>
            <a:r>
              <a:rPr lang="fr-FR" sz="2000" b="1"/>
              <a:t>Atlas Bethesda</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8" name="Picture 2" descr="adenomatoid_nodule-normal__follicular_cells_and_watery_colloid-pap-medium-zha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34499" name="Text Box 3"/>
          <p:cNvSpPr txBox="1">
            <a:spLocks noChangeArrowheads="1"/>
          </p:cNvSpPr>
          <p:nvPr/>
        </p:nvSpPr>
        <p:spPr bwMode="auto">
          <a:xfrm>
            <a:off x="755650" y="6200775"/>
            <a:ext cx="2019300" cy="396875"/>
          </a:xfrm>
          <a:prstGeom prst="rect">
            <a:avLst/>
          </a:prstGeom>
          <a:solidFill>
            <a:schemeClr val="bg1"/>
          </a:solidFill>
          <a:ln w="9525">
            <a:noFill/>
            <a:miter lim="800000"/>
            <a:headEnd/>
            <a:tailEnd/>
          </a:ln>
          <a:effectLst/>
        </p:spPr>
        <p:txBody>
          <a:bodyPr wrap="none">
            <a:spAutoFit/>
          </a:bodyPr>
          <a:lstStyle/>
          <a:p>
            <a:r>
              <a:rPr lang="fr-FR" sz="2000" b="1"/>
              <a:t>Atlas Bethesda</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FTH468BTN_sheets_follicles_1"/>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24259" name="Text Box 3"/>
          <p:cNvSpPr txBox="1">
            <a:spLocks noChangeArrowheads="1"/>
          </p:cNvSpPr>
          <p:nvPr/>
        </p:nvSpPr>
        <p:spPr bwMode="auto">
          <a:xfrm>
            <a:off x="611188" y="6127750"/>
            <a:ext cx="2019300" cy="396875"/>
          </a:xfrm>
          <a:prstGeom prst="rect">
            <a:avLst/>
          </a:prstGeom>
          <a:solidFill>
            <a:schemeClr val="bg1"/>
          </a:solidFill>
          <a:ln w="9525">
            <a:noFill/>
            <a:miter lim="800000"/>
            <a:headEnd/>
            <a:tailEnd/>
          </a:ln>
          <a:effectLst/>
        </p:spPr>
        <p:txBody>
          <a:bodyPr wrap="none">
            <a:spAutoFit/>
          </a:bodyPr>
          <a:lstStyle/>
          <a:p>
            <a:r>
              <a:rPr lang="fr-FR" sz="2000" b="1"/>
              <a:t>Atlas Bethesda</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354" name="Picture 2" descr="gd-fn20"/>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28355" name="Text Box 3"/>
          <p:cNvSpPr txBox="1">
            <a:spLocks noChangeArrowheads="1"/>
          </p:cNvSpPr>
          <p:nvPr/>
        </p:nvSpPr>
        <p:spPr bwMode="auto">
          <a:xfrm>
            <a:off x="1042988" y="6127750"/>
            <a:ext cx="2019300" cy="396875"/>
          </a:xfrm>
          <a:prstGeom prst="rect">
            <a:avLst/>
          </a:prstGeom>
          <a:solidFill>
            <a:schemeClr val="bg1"/>
          </a:solidFill>
          <a:ln w="9525">
            <a:noFill/>
            <a:miter lim="800000"/>
            <a:headEnd/>
            <a:tailEnd/>
          </a:ln>
          <a:effectLst/>
        </p:spPr>
        <p:txBody>
          <a:bodyPr wrap="none">
            <a:spAutoFit/>
          </a:bodyPr>
          <a:lstStyle/>
          <a:p>
            <a:r>
              <a:rPr lang="fr-FR" sz="2000" b="1"/>
              <a:t>Atlas Bethesda</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re 1"/>
          <p:cNvSpPr>
            <a:spLocks noGrp="1"/>
          </p:cNvSpPr>
          <p:nvPr>
            <p:ph type="title"/>
          </p:nvPr>
        </p:nvSpPr>
        <p:spPr/>
        <p:txBody>
          <a:bodyPr/>
          <a:lstStyle/>
          <a:p>
            <a:r>
              <a:rPr lang="fr-FR" b="1" smtClean="0">
                <a:solidFill>
                  <a:srgbClr val="002060"/>
                </a:solidFill>
                <a:latin typeface="Arial" charset="0"/>
                <a:cs typeface="Arial" charset="0"/>
              </a:rPr>
              <a:t>Matériel </a:t>
            </a:r>
          </a:p>
        </p:txBody>
      </p:sp>
      <p:sp>
        <p:nvSpPr>
          <p:cNvPr id="20482" name="Espace réservé du contenu 2"/>
          <p:cNvSpPr>
            <a:spLocks noGrp="1"/>
          </p:cNvSpPr>
          <p:nvPr>
            <p:ph idx="1"/>
          </p:nvPr>
        </p:nvSpPr>
        <p:spPr>
          <a:xfrm>
            <a:off x="457200" y="2528888"/>
            <a:ext cx="8229600" cy="3757612"/>
          </a:xfrm>
        </p:spPr>
        <p:txBody>
          <a:bodyPr/>
          <a:lstStyle/>
          <a:p>
            <a:r>
              <a:rPr lang="fr-FR" b="1" smtClean="0">
                <a:solidFill>
                  <a:srgbClr val="002060"/>
                </a:solidFill>
                <a:latin typeface="Arial" charset="0"/>
                <a:cs typeface="Arial" charset="0"/>
              </a:rPr>
              <a:t>nodules solides </a:t>
            </a:r>
          </a:p>
          <a:p>
            <a:pPr lvl="1">
              <a:buFont typeface="Arial" charset="0"/>
              <a:buNone/>
            </a:pPr>
            <a:r>
              <a:rPr lang="fr-FR" smtClean="0">
                <a:latin typeface="Arial" charset="0"/>
                <a:cs typeface="Arial" charset="0"/>
              </a:rPr>
              <a:t>		Aiguille de 25 à 27 gauges</a:t>
            </a:r>
          </a:p>
          <a:p>
            <a:pPr lvl="1">
              <a:buFont typeface="Arial" charset="0"/>
              <a:buNone/>
            </a:pPr>
            <a:r>
              <a:rPr lang="fr-FR" smtClean="0">
                <a:latin typeface="Arial" charset="0"/>
                <a:cs typeface="Arial" charset="0"/>
              </a:rPr>
              <a:t>Soit 20-50 fois le diamètre d’un noyau de cellule folliculaire (follicule) </a:t>
            </a:r>
          </a:p>
          <a:p>
            <a:r>
              <a:rPr lang="fr-FR" b="1" smtClean="0">
                <a:solidFill>
                  <a:srgbClr val="002060"/>
                </a:solidFill>
                <a:latin typeface="Arial" charset="0"/>
                <a:cs typeface="Arial" charset="0"/>
              </a:rPr>
              <a:t>lésions liquidiennes</a:t>
            </a:r>
          </a:p>
          <a:p>
            <a:pPr lvl="1">
              <a:buFont typeface="Arial" charset="0"/>
              <a:buNone/>
            </a:pPr>
            <a:r>
              <a:rPr lang="fr-FR" smtClean="0">
                <a:latin typeface="Arial" charset="0"/>
                <a:cs typeface="Arial" charset="0"/>
              </a:rPr>
              <a:t>Aiguille</a:t>
            </a:r>
            <a:r>
              <a:rPr lang="fr-FR" smtClean="0"/>
              <a:t> de plus grand calibre 23 gauges </a:t>
            </a:r>
          </a:p>
          <a:p>
            <a:pPr lvl="1">
              <a:buFont typeface="Arial" charset="0"/>
              <a:buNone/>
            </a:pPr>
            <a:endParaRPr lang="fr-FR" smtClean="0">
              <a:latin typeface="Arial" charset="0"/>
              <a:cs typeface="Arial" charset="0"/>
            </a:endParaRPr>
          </a:p>
        </p:txBody>
      </p:sp>
      <p:sp>
        <p:nvSpPr>
          <p:cNvPr id="8" name="Étoile à 5 branches 7"/>
          <p:cNvSpPr/>
          <p:nvPr/>
        </p:nvSpPr>
        <p:spPr>
          <a:xfrm>
            <a:off x="357188" y="3000375"/>
            <a:ext cx="500062" cy="428625"/>
          </a:xfrm>
          <a:prstGeom prst="star5">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9" name="Étoile à 5 branches 8"/>
          <p:cNvSpPr/>
          <p:nvPr/>
        </p:nvSpPr>
        <p:spPr>
          <a:xfrm>
            <a:off x="6929438" y="5357813"/>
            <a:ext cx="500062" cy="428625"/>
          </a:xfrm>
          <a:prstGeom prst="star5">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pic>
        <p:nvPicPr>
          <p:cNvPr id="20485" name="Image 10" descr="figure 3.JPG"/>
          <p:cNvPicPr>
            <a:picLocks noChangeAspect="1"/>
          </p:cNvPicPr>
          <p:nvPr/>
        </p:nvPicPr>
        <p:blipFill>
          <a:blip r:embed="rId3" cstate="print"/>
          <a:srcRect l="27344" t="18750" r="34375" b="31250"/>
          <a:stretch>
            <a:fillRect/>
          </a:stretch>
        </p:blipFill>
        <p:spPr bwMode="auto">
          <a:xfrm>
            <a:off x="6357938" y="765175"/>
            <a:ext cx="2500312" cy="24495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404" name="Picture 4" descr="image_000302_002~2"/>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30405" name="Text Box 5"/>
          <p:cNvSpPr txBox="1">
            <a:spLocks noChangeArrowheads="1"/>
          </p:cNvSpPr>
          <p:nvPr/>
        </p:nvSpPr>
        <p:spPr bwMode="auto">
          <a:xfrm>
            <a:off x="611188" y="6200775"/>
            <a:ext cx="2019300" cy="396875"/>
          </a:xfrm>
          <a:prstGeom prst="rect">
            <a:avLst/>
          </a:prstGeom>
          <a:solidFill>
            <a:schemeClr val="bg1"/>
          </a:solidFill>
          <a:ln w="9525">
            <a:noFill/>
            <a:miter lim="800000"/>
            <a:headEnd/>
            <a:tailEnd/>
          </a:ln>
          <a:effectLst/>
        </p:spPr>
        <p:txBody>
          <a:bodyPr wrap="none">
            <a:spAutoFit/>
          </a:bodyPr>
          <a:lstStyle/>
          <a:p>
            <a:r>
              <a:rPr lang="fr-FR" sz="2000" b="1"/>
              <a:t>Atlas Bethesda</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428" name="Picture 4" descr="ReactiveCystLini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31429" name="Text Box 5"/>
          <p:cNvSpPr txBox="1">
            <a:spLocks noChangeArrowheads="1"/>
          </p:cNvSpPr>
          <p:nvPr/>
        </p:nvSpPr>
        <p:spPr bwMode="auto">
          <a:xfrm>
            <a:off x="755650" y="6200775"/>
            <a:ext cx="2019300" cy="396875"/>
          </a:xfrm>
          <a:prstGeom prst="rect">
            <a:avLst/>
          </a:prstGeom>
          <a:solidFill>
            <a:schemeClr val="bg1"/>
          </a:solidFill>
          <a:ln w="9525">
            <a:noFill/>
            <a:miter lim="800000"/>
            <a:headEnd/>
            <a:tailEnd/>
          </a:ln>
          <a:effectLst/>
        </p:spPr>
        <p:txBody>
          <a:bodyPr wrap="none">
            <a:spAutoFit/>
          </a:bodyPr>
          <a:lstStyle/>
          <a:p>
            <a:r>
              <a:rPr lang="fr-FR" sz="2000" b="1"/>
              <a:t>Atlas Bethesda</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1058" name="Picture 2" descr="Multinuleated__giant_cells_and_follicular_cells_in_benign_thyroid_nodule-pap-high-zha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01059" name="Text Box 3"/>
          <p:cNvSpPr txBox="1">
            <a:spLocks noChangeArrowheads="1"/>
          </p:cNvSpPr>
          <p:nvPr/>
        </p:nvSpPr>
        <p:spPr bwMode="auto">
          <a:xfrm>
            <a:off x="755650" y="6200775"/>
            <a:ext cx="2019300" cy="396875"/>
          </a:xfrm>
          <a:prstGeom prst="rect">
            <a:avLst/>
          </a:prstGeom>
          <a:solidFill>
            <a:schemeClr val="bg1"/>
          </a:solidFill>
          <a:ln w="9525">
            <a:noFill/>
            <a:miter lim="800000"/>
            <a:headEnd/>
            <a:tailEnd/>
          </a:ln>
          <a:effectLst/>
        </p:spPr>
        <p:txBody>
          <a:bodyPr wrap="none">
            <a:spAutoFit/>
          </a:bodyPr>
          <a:lstStyle/>
          <a:p>
            <a:r>
              <a:rPr lang="fr-FR" sz="2000" b="1"/>
              <a:t>Atlas Bethesda</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p:cNvGraphicFramePr>
          <p:nvPr/>
        </p:nvGraphicFramePr>
        <p:xfrm>
          <a:off x="457200" y="785813"/>
          <a:ext cx="8229600" cy="1032194"/>
        </p:xfrm>
        <a:graphic>
          <a:graphicData uri="http://schemas.openxmlformats.org/drawingml/2006/table">
            <a:tbl>
              <a:tblPr firstRow="1" bandRow="1">
                <a:tableStyleId>{0E3FDE45-AF77-4B5C-9715-49D594BDF05E}</a:tableStyleId>
              </a:tblPr>
              <a:tblGrid>
                <a:gridCol w="2743200"/>
                <a:gridCol w="3657616"/>
                <a:gridCol w="1828784"/>
              </a:tblGrid>
              <a:tr h="370840">
                <a:tc>
                  <a:txBody>
                    <a:bodyPr/>
                    <a:lstStyle/>
                    <a:p>
                      <a:r>
                        <a:rPr lang="fr-FR" dirty="0" smtClean="0"/>
                        <a:t>Catégorie proposée</a:t>
                      </a:r>
                      <a:endParaRPr lang="fr-FR" b="1" dirty="0"/>
                    </a:p>
                  </a:txBody>
                  <a:tcPr/>
                </a:tc>
                <a:tc>
                  <a:txBody>
                    <a:bodyPr/>
                    <a:lstStyle/>
                    <a:p>
                      <a:r>
                        <a:rPr lang="fr-FR" dirty="0" smtClean="0"/>
                        <a:t>Terminologie alternative</a:t>
                      </a:r>
                      <a:endParaRPr lang="fr-FR" b="1" dirty="0"/>
                    </a:p>
                  </a:txBody>
                  <a:tcPr/>
                </a:tc>
                <a:tc>
                  <a:txBody>
                    <a:bodyPr/>
                    <a:lstStyle/>
                    <a:p>
                      <a:pPr algn="ctr"/>
                      <a:r>
                        <a:rPr lang="fr-FR" dirty="0" smtClean="0"/>
                        <a:t>Risque de cancer</a:t>
                      </a:r>
                      <a:endParaRPr lang="fr-FR" b="1" dirty="0"/>
                    </a:p>
                  </a:txBody>
                  <a:tcPr/>
                </a:tc>
              </a:tr>
              <a:tr h="661354">
                <a:tc>
                  <a:txBody>
                    <a:bodyPr/>
                    <a:lstStyle/>
                    <a:p>
                      <a:r>
                        <a:rPr lang="fr-FR" dirty="0" smtClean="0"/>
                        <a:t>3-néoplasme folliculaire ou à cellules </a:t>
                      </a:r>
                      <a:r>
                        <a:rPr lang="fr-FR" dirty="0" err="1" smtClean="0"/>
                        <a:t>oxyphiles</a:t>
                      </a:r>
                      <a:endParaRPr lang="fr-FR" b="1" dirty="0"/>
                    </a:p>
                  </a:txBody>
                  <a:tcPr/>
                </a:tc>
                <a:tc>
                  <a:txBody>
                    <a:bodyPr/>
                    <a:lstStyle/>
                    <a:p>
                      <a:endParaRPr lang="fr-FR" b="1" dirty="0"/>
                    </a:p>
                  </a:txBody>
                  <a:tcPr/>
                </a:tc>
                <a:tc>
                  <a:txBody>
                    <a:bodyPr/>
                    <a:lstStyle/>
                    <a:p>
                      <a:pPr algn="ctr"/>
                      <a:r>
                        <a:rPr lang="fr-FR" dirty="0" smtClean="0"/>
                        <a:t>15-30%</a:t>
                      </a:r>
                      <a:endParaRPr lang="fr-FR" b="1" dirty="0"/>
                    </a:p>
                  </a:txBody>
                  <a:tcPr/>
                </a:tc>
              </a:tr>
            </a:tbl>
          </a:graphicData>
        </a:graphic>
      </p:graphicFrame>
      <p:sp>
        <p:nvSpPr>
          <p:cNvPr id="44043" name="ZoneTexte 5"/>
          <p:cNvSpPr txBox="1">
            <a:spLocks noChangeArrowheads="1"/>
          </p:cNvSpPr>
          <p:nvPr/>
        </p:nvSpPr>
        <p:spPr bwMode="auto">
          <a:xfrm>
            <a:off x="1285875" y="2643188"/>
            <a:ext cx="5786438" cy="1200329"/>
          </a:xfrm>
          <a:prstGeom prst="rect">
            <a:avLst/>
          </a:prstGeom>
          <a:noFill/>
          <a:ln w="9525">
            <a:noFill/>
            <a:miter lim="800000"/>
            <a:headEnd/>
            <a:tailEnd/>
          </a:ln>
        </p:spPr>
        <p:txBody>
          <a:bodyPr>
            <a:spAutoFit/>
          </a:bodyPr>
          <a:lstStyle/>
          <a:p>
            <a:pPr>
              <a:buFont typeface="Wingdings" pitchFamily="2" charset="2"/>
              <a:buChar char="ü"/>
            </a:pPr>
            <a:r>
              <a:rPr lang="fr-FR" sz="2400" b="1" dirty="0">
                <a:latin typeface="Calibri" pitchFamily="34" charset="0"/>
              </a:rPr>
              <a:t> </a:t>
            </a:r>
            <a:r>
              <a:rPr lang="fr-FR" sz="2400" b="1" dirty="0" smtClean="0">
                <a:latin typeface="Calibri" pitchFamily="34" charset="0"/>
              </a:rPr>
              <a:t>Néoplasmes/Tumeurs </a:t>
            </a:r>
            <a:r>
              <a:rPr lang="fr-FR" sz="2400" b="1" dirty="0">
                <a:latin typeface="Calibri" pitchFamily="34" charset="0"/>
              </a:rPr>
              <a:t>d’architecture folliculaire</a:t>
            </a:r>
          </a:p>
          <a:p>
            <a:pPr>
              <a:buFont typeface="Wingdings" pitchFamily="2" charset="2"/>
              <a:buChar char="ü"/>
            </a:pPr>
            <a:r>
              <a:rPr lang="fr-FR" sz="2400" b="1" dirty="0">
                <a:latin typeface="Calibri" pitchFamily="34" charset="0"/>
              </a:rPr>
              <a:t> </a:t>
            </a:r>
            <a:r>
              <a:rPr lang="fr-FR" sz="2400" b="1" dirty="0" smtClean="0">
                <a:latin typeface="Calibri" pitchFamily="34" charset="0"/>
              </a:rPr>
              <a:t>Néoplasmes/Tumeurs </a:t>
            </a:r>
            <a:r>
              <a:rPr lang="fr-FR" sz="2400" b="1" dirty="0">
                <a:latin typeface="Calibri" pitchFamily="34" charset="0"/>
              </a:rPr>
              <a:t>à cellules </a:t>
            </a:r>
            <a:r>
              <a:rPr lang="fr-FR" sz="2400" b="1" dirty="0" err="1">
                <a:latin typeface="Calibri" pitchFamily="34" charset="0"/>
              </a:rPr>
              <a:t>oxyphiles</a:t>
            </a:r>
            <a:endParaRPr lang="fr-FR" sz="2400" b="1" dirty="0">
              <a:latin typeface="Calibri" pitchFamily="34" charset="0"/>
            </a:endParaRPr>
          </a:p>
        </p:txBody>
      </p:sp>
      <p:sp>
        <p:nvSpPr>
          <p:cNvPr id="7" name="ZoneTexte 6"/>
          <p:cNvSpPr txBox="1"/>
          <p:nvPr/>
        </p:nvSpPr>
        <p:spPr>
          <a:xfrm>
            <a:off x="1685925" y="4987925"/>
            <a:ext cx="5857875" cy="369888"/>
          </a:xfrm>
          <a:prstGeom prst="rect">
            <a:avLst/>
          </a:prstGeom>
          <a:solidFill>
            <a:schemeClr val="accent2">
              <a:lumMod val="60000"/>
              <a:lumOff val="40000"/>
            </a:schemeClr>
          </a:solidFill>
        </p:spPr>
        <p:txBody>
          <a:bodyPr>
            <a:spAutoFit/>
          </a:bodyPr>
          <a:lstStyle/>
          <a:p>
            <a:pPr algn="ctr" fontAlgn="auto">
              <a:spcBef>
                <a:spcPts val="0"/>
              </a:spcBef>
              <a:spcAft>
                <a:spcPts val="0"/>
              </a:spcAft>
              <a:defRPr/>
            </a:pPr>
            <a:r>
              <a:rPr lang="fr-FR" dirty="0">
                <a:latin typeface="+mn-lt"/>
              </a:rPr>
              <a:t>Prise en charge chirurgicale le plus souvent</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type="body" idx="1"/>
          </p:nvPr>
        </p:nvSpPr>
        <p:spPr>
          <a:xfrm>
            <a:off x="457200" y="2492375"/>
            <a:ext cx="8229600" cy="3052763"/>
          </a:xfrm>
        </p:spPr>
        <p:txBody>
          <a:bodyPr/>
          <a:lstStyle/>
          <a:p>
            <a:r>
              <a:rPr lang="fr-FR" sz="2800" b="1"/>
              <a:t>Patient âgé de 30 ans</a:t>
            </a:r>
          </a:p>
          <a:p>
            <a:r>
              <a:rPr lang="fr-FR" sz="2800" b="1"/>
              <a:t>Goitre nodulaire intéressant uniquement le lobe droit</a:t>
            </a:r>
          </a:p>
          <a:p>
            <a:r>
              <a:rPr lang="fr-FR" sz="2800" b="1"/>
              <a:t>Nodules tous identiques en échostructure</a:t>
            </a:r>
          </a:p>
          <a:p>
            <a:r>
              <a:rPr lang="fr-FR" sz="2800" b="1"/>
              <a:t>Ponction du plus volumineux nodule droit de 4,5 cm </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20" name="Picture 4" descr="Image10"/>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4" name="Picture 4" descr="Image2"/>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Line 2"/>
          <p:cNvSpPr>
            <a:spLocks noChangeShapeType="1"/>
          </p:cNvSpPr>
          <p:nvPr/>
        </p:nvSpPr>
        <p:spPr bwMode="auto">
          <a:xfrm>
            <a:off x="611188" y="1628775"/>
            <a:ext cx="8281987" cy="0"/>
          </a:xfrm>
          <a:prstGeom prst="line">
            <a:avLst/>
          </a:prstGeom>
          <a:noFill/>
          <a:ln w="76200">
            <a:solidFill>
              <a:schemeClr val="accent2"/>
            </a:solidFill>
            <a:round/>
            <a:headEnd/>
            <a:tailEnd type="triangle" w="med" len="med"/>
          </a:ln>
          <a:effectLst/>
        </p:spPr>
        <p:txBody>
          <a:bodyPr/>
          <a:lstStyle/>
          <a:p>
            <a:endParaRPr lang="fr-FR"/>
          </a:p>
        </p:txBody>
      </p:sp>
      <p:sp>
        <p:nvSpPr>
          <p:cNvPr id="87043" name="Text Box 3"/>
          <p:cNvSpPr txBox="1">
            <a:spLocks noChangeArrowheads="1"/>
          </p:cNvSpPr>
          <p:nvPr/>
        </p:nvSpPr>
        <p:spPr bwMode="auto">
          <a:xfrm>
            <a:off x="827088" y="1052513"/>
            <a:ext cx="936625" cy="457200"/>
          </a:xfrm>
          <a:prstGeom prst="rect">
            <a:avLst/>
          </a:prstGeom>
          <a:noFill/>
          <a:ln w="9525">
            <a:noFill/>
            <a:miter lim="800000"/>
            <a:headEnd/>
            <a:tailEnd/>
          </a:ln>
          <a:effectLst/>
        </p:spPr>
        <p:txBody>
          <a:bodyPr>
            <a:spAutoFit/>
          </a:bodyPr>
          <a:lstStyle/>
          <a:p>
            <a:pPr>
              <a:spcBef>
                <a:spcPct val="50000"/>
              </a:spcBef>
            </a:pPr>
            <a:r>
              <a:rPr lang="fr-FR" sz="2400" b="1"/>
              <a:t>&lt; 3%</a:t>
            </a:r>
          </a:p>
        </p:txBody>
      </p:sp>
      <p:sp>
        <p:nvSpPr>
          <p:cNvPr id="87044" name="Text Box 4"/>
          <p:cNvSpPr txBox="1">
            <a:spLocks noChangeArrowheads="1"/>
          </p:cNvSpPr>
          <p:nvPr/>
        </p:nvSpPr>
        <p:spPr bwMode="auto">
          <a:xfrm>
            <a:off x="2085975" y="1052513"/>
            <a:ext cx="1439863" cy="457200"/>
          </a:xfrm>
          <a:prstGeom prst="rect">
            <a:avLst/>
          </a:prstGeom>
          <a:noFill/>
          <a:ln w="9525">
            <a:noFill/>
            <a:miter lim="800000"/>
            <a:headEnd/>
            <a:tailEnd/>
          </a:ln>
          <a:effectLst/>
        </p:spPr>
        <p:txBody>
          <a:bodyPr>
            <a:spAutoFit/>
          </a:bodyPr>
          <a:lstStyle/>
          <a:p>
            <a:pPr>
              <a:spcBef>
                <a:spcPct val="50000"/>
              </a:spcBef>
            </a:pPr>
            <a:r>
              <a:rPr lang="fr-FR" sz="2400" b="1"/>
              <a:t>5-15%</a:t>
            </a:r>
          </a:p>
        </p:txBody>
      </p:sp>
      <p:sp>
        <p:nvSpPr>
          <p:cNvPr id="87045" name="Text Box 5"/>
          <p:cNvSpPr txBox="1">
            <a:spLocks noChangeArrowheads="1"/>
          </p:cNvSpPr>
          <p:nvPr/>
        </p:nvSpPr>
        <p:spPr bwMode="auto">
          <a:xfrm>
            <a:off x="3686175" y="1052513"/>
            <a:ext cx="1511300" cy="457200"/>
          </a:xfrm>
          <a:prstGeom prst="rect">
            <a:avLst/>
          </a:prstGeom>
          <a:noFill/>
          <a:ln w="9525">
            <a:noFill/>
            <a:miter lim="800000"/>
            <a:headEnd/>
            <a:tailEnd/>
          </a:ln>
          <a:effectLst/>
        </p:spPr>
        <p:txBody>
          <a:bodyPr>
            <a:spAutoFit/>
          </a:bodyPr>
          <a:lstStyle/>
          <a:p>
            <a:pPr algn="ctr">
              <a:spcBef>
                <a:spcPct val="50000"/>
              </a:spcBef>
            </a:pPr>
            <a:r>
              <a:rPr lang="fr-FR" sz="2400" b="1"/>
              <a:t>15-30%</a:t>
            </a:r>
          </a:p>
        </p:txBody>
      </p:sp>
      <p:sp>
        <p:nvSpPr>
          <p:cNvPr id="87046" name="Text Box 6"/>
          <p:cNvSpPr txBox="1">
            <a:spLocks noChangeArrowheads="1"/>
          </p:cNvSpPr>
          <p:nvPr/>
        </p:nvSpPr>
        <p:spPr bwMode="auto">
          <a:xfrm>
            <a:off x="5300663" y="1052513"/>
            <a:ext cx="1368425" cy="457200"/>
          </a:xfrm>
          <a:prstGeom prst="rect">
            <a:avLst/>
          </a:prstGeom>
          <a:noFill/>
          <a:ln w="9525">
            <a:noFill/>
            <a:miter lim="800000"/>
            <a:headEnd/>
            <a:tailEnd/>
          </a:ln>
          <a:effectLst/>
        </p:spPr>
        <p:txBody>
          <a:bodyPr>
            <a:spAutoFit/>
          </a:bodyPr>
          <a:lstStyle/>
          <a:p>
            <a:pPr algn="ctr">
              <a:spcBef>
                <a:spcPct val="50000"/>
              </a:spcBef>
            </a:pPr>
            <a:r>
              <a:rPr lang="fr-FR" sz="2400" b="1"/>
              <a:t>60-75%</a:t>
            </a:r>
          </a:p>
        </p:txBody>
      </p:sp>
      <p:sp>
        <p:nvSpPr>
          <p:cNvPr id="87047" name="Text Box 7"/>
          <p:cNvSpPr txBox="1">
            <a:spLocks noChangeArrowheads="1"/>
          </p:cNvSpPr>
          <p:nvPr/>
        </p:nvSpPr>
        <p:spPr bwMode="auto">
          <a:xfrm>
            <a:off x="7027863" y="1052513"/>
            <a:ext cx="1368425" cy="457200"/>
          </a:xfrm>
          <a:prstGeom prst="rect">
            <a:avLst/>
          </a:prstGeom>
          <a:noFill/>
          <a:ln w="9525">
            <a:noFill/>
            <a:miter lim="800000"/>
            <a:headEnd/>
            <a:tailEnd/>
          </a:ln>
          <a:effectLst/>
        </p:spPr>
        <p:txBody>
          <a:bodyPr>
            <a:spAutoFit/>
          </a:bodyPr>
          <a:lstStyle/>
          <a:p>
            <a:pPr algn="ctr">
              <a:spcBef>
                <a:spcPct val="50000"/>
              </a:spcBef>
            </a:pPr>
            <a:r>
              <a:rPr lang="fr-FR" sz="2400" b="1"/>
              <a:t>97-99%</a:t>
            </a:r>
          </a:p>
        </p:txBody>
      </p:sp>
      <p:sp>
        <p:nvSpPr>
          <p:cNvPr id="87048" name="Text Box 8"/>
          <p:cNvSpPr txBox="1">
            <a:spLocks noChangeArrowheads="1"/>
          </p:cNvSpPr>
          <p:nvPr/>
        </p:nvSpPr>
        <p:spPr bwMode="auto">
          <a:xfrm>
            <a:off x="755650" y="2060575"/>
            <a:ext cx="995363" cy="457200"/>
          </a:xfrm>
          <a:prstGeom prst="rect">
            <a:avLst/>
          </a:prstGeom>
          <a:noFill/>
          <a:ln w="9525">
            <a:noFill/>
            <a:miter lim="800000"/>
            <a:headEnd/>
            <a:tailEnd/>
          </a:ln>
          <a:effectLst/>
        </p:spPr>
        <p:txBody>
          <a:bodyPr wrap="none">
            <a:spAutoFit/>
          </a:bodyPr>
          <a:lstStyle/>
          <a:p>
            <a:r>
              <a:rPr lang="fr-FR" sz="2400" b="1"/>
              <a:t>bénin</a:t>
            </a:r>
          </a:p>
        </p:txBody>
      </p:sp>
      <p:sp>
        <p:nvSpPr>
          <p:cNvPr id="87049" name="Text Box 9"/>
          <p:cNvSpPr txBox="1">
            <a:spLocks noChangeArrowheads="1"/>
          </p:cNvSpPr>
          <p:nvPr/>
        </p:nvSpPr>
        <p:spPr bwMode="auto">
          <a:xfrm>
            <a:off x="3111500" y="2513013"/>
            <a:ext cx="184150" cy="366712"/>
          </a:xfrm>
          <a:prstGeom prst="rect">
            <a:avLst/>
          </a:prstGeom>
          <a:noFill/>
          <a:ln w="9525">
            <a:noFill/>
            <a:miter lim="800000"/>
            <a:headEnd/>
            <a:tailEnd/>
          </a:ln>
          <a:effectLst/>
        </p:spPr>
        <p:txBody>
          <a:bodyPr wrap="none">
            <a:spAutoFit/>
          </a:bodyPr>
          <a:lstStyle/>
          <a:p>
            <a:endParaRPr lang="fr-FR"/>
          </a:p>
        </p:txBody>
      </p:sp>
      <p:sp>
        <p:nvSpPr>
          <p:cNvPr id="87050" name="Text Box 10"/>
          <p:cNvSpPr txBox="1">
            <a:spLocks noChangeArrowheads="1"/>
          </p:cNvSpPr>
          <p:nvPr/>
        </p:nvSpPr>
        <p:spPr bwMode="auto">
          <a:xfrm>
            <a:off x="4985249" y="2781300"/>
            <a:ext cx="1997663" cy="830997"/>
          </a:xfrm>
          <a:prstGeom prst="rect">
            <a:avLst/>
          </a:prstGeom>
          <a:noFill/>
          <a:ln w="9525">
            <a:noFill/>
            <a:miter lim="800000"/>
            <a:headEnd/>
            <a:tailEnd/>
          </a:ln>
          <a:effectLst/>
        </p:spPr>
        <p:txBody>
          <a:bodyPr wrap="none">
            <a:spAutoFit/>
          </a:bodyPr>
          <a:lstStyle/>
          <a:p>
            <a:pPr algn="ctr"/>
            <a:r>
              <a:rPr lang="fr-FR" sz="2400" b="1" dirty="0" smtClean="0"/>
              <a:t>Suspect </a:t>
            </a:r>
            <a:endParaRPr lang="fr-FR" sz="2400" b="1" dirty="0"/>
          </a:p>
          <a:p>
            <a:pPr algn="ctr"/>
            <a:r>
              <a:rPr lang="fr-FR" sz="2400" b="1" dirty="0"/>
              <a:t>de malignité</a:t>
            </a:r>
          </a:p>
        </p:txBody>
      </p:sp>
      <p:sp>
        <p:nvSpPr>
          <p:cNvPr id="87051" name="Text Box 11"/>
          <p:cNvSpPr txBox="1">
            <a:spLocks noChangeArrowheads="1"/>
          </p:cNvSpPr>
          <p:nvPr/>
        </p:nvSpPr>
        <p:spPr bwMode="auto">
          <a:xfrm>
            <a:off x="6443663" y="1989138"/>
            <a:ext cx="970137" cy="461665"/>
          </a:xfrm>
          <a:prstGeom prst="rect">
            <a:avLst/>
          </a:prstGeom>
          <a:noFill/>
          <a:ln w="9525">
            <a:noFill/>
            <a:miter lim="800000"/>
            <a:headEnd/>
            <a:tailEnd/>
          </a:ln>
          <a:effectLst/>
        </p:spPr>
        <p:txBody>
          <a:bodyPr wrap="none">
            <a:spAutoFit/>
          </a:bodyPr>
          <a:lstStyle/>
          <a:p>
            <a:r>
              <a:rPr lang="fr-FR" sz="2400" b="1" dirty="0" smtClean="0"/>
              <a:t>Malin</a:t>
            </a:r>
            <a:endParaRPr lang="fr-FR" sz="2400" b="1" dirty="0"/>
          </a:p>
        </p:txBody>
      </p:sp>
      <p:sp>
        <p:nvSpPr>
          <p:cNvPr id="87052" name="Text Box 12"/>
          <p:cNvSpPr txBox="1">
            <a:spLocks noChangeArrowheads="1"/>
          </p:cNvSpPr>
          <p:nvPr/>
        </p:nvSpPr>
        <p:spPr bwMode="auto">
          <a:xfrm>
            <a:off x="606425" y="5127625"/>
            <a:ext cx="4397375" cy="822325"/>
          </a:xfrm>
          <a:prstGeom prst="rect">
            <a:avLst/>
          </a:prstGeom>
          <a:noFill/>
          <a:ln w="9525">
            <a:noFill/>
            <a:miter lim="800000"/>
            <a:headEnd/>
            <a:tailEnd/>
          </a:ln>
          <a:effectLst/>
        </p:spPr>
        <p:txBody>
          <a:bodyPr wrap="none">
            <a:spAutoFit/>
          </a:bodyPr>
          <a:lstStyle/>
          <a:p>
            <a:pPr algn="ctr"/>
            <a:r>
              <a:rPr lang="fr-FR" sz="2400" b="1">
                <a:solidFill>
                  <a:schemeClr val="accent2"/>
                </a:solidFill>
              </a:rPr>
              <a:t>Lésion</a:t>
            </a:r>
            <a:r>
              <a:rPr lang="fr-FR" sz="2400" b="1"/>
              <a:t> folliculaire </a:t>
            </a:r>
          </a:p>
          <a:p>
            <a:pPr algn="ctr"/>
            <a:r>
              <a:rPr lang="fr-FR" sz="2400" b="1"/>
              <a:t>de signification indéterminée</a:t>
            </a:r>
          </a:p>
        </p:txBody>
      </p:sp>
      <p:sp>
        <p:nvSpPr>
          <p:cNvPr id="87053" name="Text Box 13"/>
          <p:cNvSpPr txBox="1">
            <a:spLocks noChangeArrowheads="1"/>
          </p:cNvSpPr>
          <p:nvPr/>
        </p:nvSpPr>
        <p:spPr bwMode="auto">
          <a:xfrm>
            <a:off x="2656721" y="4076700"/>
            <a:ext cx="3570208" cy="461665"/>
          </a:xfrm>
          <a:prstGeom prst="rect">
            <a:avLst/>
          </a:prstGeom>
          <a:noFill/>
          <a:ln w="9525">
            <a:noFill/>
            <a:miter lim="800000"/>
            <a:headEnd/>
            <a:tailEnd/>
          </a:ln>
          <a:effectLst/>
        </p:spPr>
        <p:txBody>
          <a:bodyPr wrap="none">
            <a:spAutoFit/>
          </a:bodyPr>
          <a:lstStyle/>
          <a:p>
            <a:pPr algn="ctr"/>
            <a:r>
              <a:rPr lang="fr-FR" sz="2400" b="1" dirty="0" smtClean="0">
                <a:solidFill>
                  <a:srgbClr val="CC3300"/>
                </a:solidFill>
              </a:rPr>
              <a:t>Néoplasme</a:t>
            </a:r>
            <a:r>
              <a:rPr lang="fr-FR" sz="2400" b="1" dirty="0" smtClean="0"/>
              <a:t> </a:t>
            </a:r>
            <a:r>
              <a:rPr lang="fr-FR" sz="2400" b="1" dirty="0"/>
              <a:t>folliculaire</a:t>
            </a:r>
          </a:p>
        </p:txBody>
      </p:sp>
      <p:sp>
        <p:nvSpPr>
          <p:cNvPr id="87054" name="Text Box 14"/>
          <p:cNvSpPr txBox="1">
            <a:spLocks noChangeArrowheads="1"/>
          </p:cNvSpPr>
          <p:nvPr/>
        </p:nvSpPr>
        <p:spPr bwMode="auto">
          <a:xfrm>
            <a:off x="4048125" y="4024313"/>
            <a:ext cx="184150" cy="366712"/>
          </a:xfrm>
          <a:prstGeom prst="rect">
            <a:avLst/>
          </a:prstGeom>
          <a:noFill/>
          <a:ln w="9525">
            <a:noFill/>
            <a:miter lim="800000"/>
            <a:headEnd/>
            <a:tailEnd/>
          </a:ln>
          <a:effectLst/>
        </p:spPr>
        <p:txBody>
          <a:bodyPr wrap="none">
            <a:spAutoFit/>
          </a:bodyPr>
          <a:lstStyle/>
          <a:p>
            <a:pPr algn="ctr"/>
            <a:endParaRPr lang="fr-FR"/>
          </a:p>
        </p:txBody>
      </p:sp>
      <p:sp>
        <p:nvSpPr>
          <p:cNvPr id="87055" name="Text Box 15"/>
          <p:cNvSpPr txBox="1">
            <a:spLocks noChangeArrowheads="1"/>
          </p:cNvSpPr>
          <p:nvPr/>
        </p:nvSpPr>
        <p:spPr bwMode="auto">
          <a:xfrm>
            <a:off x="4048125" y="3736975"/>
            <a:ext cx="184150" cy="366713"/>
          </a:xfrm>
          <a:prstGeom prst="rect">
            <a:avLst/>
          </a:prstGeom>
          <a:noFill/>
          <a:ln w="9525">
            <a:noFill/>
            <a:miter lim="800000"/>
            <a:headEnd/>
            <a:tailEnd/>
          </a:ln>
          <a:effectLst/>
        </p:spPr>
        <p:txBody>
          <a:bodyPr wrap="none">
            <a:spAutoFit/>
          </a:bodyPr>
          <a:lstStyle/>
          <a:p>
            <a:pPr algn="ctr"/>
            <a:endParaRPr lang="fr-FR"/>
          </a:p>
        </p:txBody>
      </p:sp>
      <p:sp>
        <p:nvSpPr>
          <p:cNvPr id="87056" name="Oval 16"/>
          <p:cNvSpPr>
            <a:spLocks noChangeArrowheads="1"/>
          </p:cNvSpPr>
          <p:nvPr/>
        </p:nvSpPr>
        <p:spPr bwMode="auto">
          <a:xfrm rot="-1303306">
            <a:off x="2540974" y="2288581"/>
            <a:ext cx="6480175" cy="2235200"/>
          </a:xfrm>
          <a:prstGeom prst="ellipse">
            <a:avLst/>
          </a:prstGeom>
          <a:noFill/>
          <a:ln w="38100">
            <a:solidFill>
              <a:srgbClr val="CC0000"/>
            </a:solidFill>
            <a:round/>
            <a:headEnd/>
            <a:tailEnd/>
          </a:ln>
          <a:effectLst/>
        </p:spPr>
        <p:txBody>
          <a:bodyPr wrap="none" anchor="ctr"/>
          <a:lstStyle/>
          <a:p>
            <a:endParaRPr lang="fr-FR"/>
          </a:p>
        </p:txBody>
      </p:sp>
      <p:sp>
        <p:nvSpPr>
          <p:cNvPr id="87059" name="AutoShape 19"/>
          <p:cNvSpPr>
            <a:spLocks noChangeArrowheads="1"/>
          </p:cNvSpPr>
          <p:nvPr/>
        </p:nvSpPr>
        <p:spPr bwMode="auto">
          <a:xfrm rot="16200000">
            <a:off x="6280150" y="4600576"/>
            <a:ext cx="720725" cy="3937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8FD1D"/>
          </a:solidFill>
          <a:ln w="9525">
            <a:solidFill>
              <a:schemeClr val="tx1"/>
            </a:solidFill>
            <a:miter lim="800000"/>
            <a:headEnd/>
            <a:tailEnd/>
          </a:ln>
          <a:effectLst/>
        </p:spPr>
        <p:txBody>
          <a:bodyPr wrap="none" anchor="ctr"/>
          <a:lstStyle/>
          <a:p>
            <a:endParaRPr lang="fr-FR"/>
          </a:p>
        </p:txBody>
      </p:sp>
      <p:sp>
        <p:nvSpPr>
          <p:cNvPr id="87060" name="Text Box 20"/>
          <p:cNvSpPr txBox="1">
            <a:spLocks noChangeArrowheads="1"/>
          </p:cNvSpPr>
          <p:nvPr/>
        </p:nvSpPr>
        <p:spPr bwMode="auto">
          <a:xfrm>
            <a:off x="2339975" y="333375"/>
            <a:ext cx="4968875" cy="457200"/>
          </a:xfrm>
          <a:prstGeom prst="rect">
            <a:avLst/>
          </a:prstGeom>
          <a:noFill/>
          <a:ln w="9525">
            <a:noFill/>
            <a:miter lim="800000"/>
            <a:headEnd/>
            <a:tailEnd/>
          </a:ln>
          <a:effectLst/>
        </p:spPr>
        <p:txBody>
          <a:bodyPr>
            <a:spAutoFit/>
          </a:bodyPr>
          <a:lstStyle/>
          <a:p>
            <a:pPr algn="ctr">
              <a:spcBef>
                <a:spcPct val="50000"/>
              </a:spcBef>
            </a:pPr>
            <a:r>
              <a:rPr lang="fr-FR" sz="2400" b="1"/>
              <a:t>Risque de malignité</a:t>
            </a:r>
          </a:p>
        </p:txBody>
      </p:sp>
      <p:sp>
        <p:nvSpPr>
          <p:cNvPr id="87061" name="AutoShape 21"/>
          <p:cNvSpPr>
            <a:spLocks noChangeArrowheads="1"/>
          </p:cNvSpPr>
          <p:nvPr/>
        </p:nvSpPr>
        <p:spPr bwMode="auto">
          <a:xfrm>
            <a:off x="2195513" y="1700213"/>
            <a:ext cx="360362" cy="576262"/>
          </a:xfrm>
          <a:prstGeom prst="triangle">
            <a:avLst>
              <a:gd name="adj" fmla="val 50000"/>
            </a:avLst>
          </a:prstGeom>
          <a:solidFill>
            <a:schemeClr val="accent2"/>
          </a:solidFill>
          <a:ln w="9525">
            <a:solidFill>
              <a:schemeClr val="tx1"/>
            </a:solidFill>
            <a:miter lim="800000"/>
            <a:headEnd/>
            <a:tailEnd/>
          </a:ln>
          <a:effectLst/>
        </p:spPr>
        <p:txBody>
          <a:bodyPr wrap="none" anchor="ctr"/>
          <a:lstStyle/>
          <a:p>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05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70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56" grpId="0" animBg="1"/>
      <p:bldP spid="87059"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40" name="Picture 4" descr="Image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8" name="Picture 4" descr="Image7"/>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re 1"/>
          <p:cNvSpPr>
            <a:spLocks noGrp="1"/>
          </p:cNvSpPr>
          <p:nvPr>
            <p:ph type="title"/>
          </p:nvPr>
        </p:nvSpPr>
        <p:spPr/>
        <p:txBody>
          <a:bodyPr/>
          <a:lstStyle/>
          <a:p>
            <a:r>
              <a:rPr lang="fr-FR" b="1" smtClean="0">
                <a:solidFill>
                  <a:srgbClr val="002060"/>
                </a:solidFill>
                <a:latin typeface="Arial" charset="0"/>
                <a:cs typeface="Arial" charset="0"/>
              </a:rPr>
              <a:t>Méthodes</a:t>
            </a:r>
          </a:p>
        </p:txBody>
      </p:sp>
      <p:sp>
        <p:nvSpPr>
          <p:cNvPr id="3" name="Espace réservé du contenu 2"/>
          <p:cNvSpPr>
            <a:spLocks noGrp="1"/>
          </p:cNvSpPr>
          <p:nvPr>
            <p:ph idx="1"/>
          </p:nvPr>
        </p:nvSpPr>
        <p:spPr>
          <a:xfrm>
            <a:off x="457200" y="1600200"/>
            <a:ext cx="8329613" cy="4972050"/>
          </a:xfrm>
        </p:spPr>
        <p:txBody>
          <a:bodyPr rtlCol="0">
            <a:normAutofit lnSpcReduction="10000"/>
          </a:bodyPr>
          <a:lstStyle/>
          <a:p>
            <a:pPr fontAlgn="auto">
              <a:spcAft>
                <a:spcPts val="0"/>
              </a:spcAft>
              <a:buFont typeface="Arial" pitchFamily="34" charset="0"/>
              <a:buChar char="•"/>
              <a:defRPr/>
            </a:pPr>
            <a:r>
              <a:rPr lang="fr-FR" dirty="0" err="1" smtClean="0">
                <a:latin typeface="Arial" pitchFamily="34" charset="0"/>
                <a:cs typeface="Arial" pitchFamily="34" charset="0"/>
              </a:rPr>
              <a:t>Cytoponction</a:t>
            </a:r>
            <a:r>
              <a:rPr lang="fr-FR" dirty="0" smtClean="0">
                <a:latin typeface="Arial" pitchFamily="34" charset="0"/>
                <a:cs typeface="Arial" pitchFamily="34" charset="0"/>
              </a:rPr>
              <a:t> directe ou </a:t>
            </a:r>
            <a:r>
              <a:rPr lang="fr-FR" dirty="0" err="1" smtClean="0">
                <a:latin typeface="Arial" pitchFamily="34" charset="0"/>
                <a:cs typeface="Arial" pitchFamily="34" charset="0"/>
              </a:rPr>
              <a:t>échoguidée</a:t>
            </a:r>
            <a:endParaRPr lang="fr-FR" dirty="0" smtClean="0">
              <a:latin typeface="Arial" pitchFamily="34" charset="0"/>
              <a:cs typeface="Arial" pitchFamily="34" charset="0"/>
            </a:endParaRPr>
          </a:p>
          <a:p>
            <a:pPr fontAlgn="auto">
              <a:spcAft>
                <a:spcPts val="0"/>
              </a:spcAft>
              <a:buFont typeface="Arial" pitchFamily="34" charset="0"/>
              <a:buChar char="•"/>
              <a:defRPr/>
            </a:pPr>
            <a:r>
              <a:rPr lang="fr-FR" dirty="0" smtClean="0">
                <a:latin typeface="Arial" pitchFamily="34" charset="0"/>
                <a:cs typeface="Arial" pitchFamily="34" charset="0"/>
              </a:rPr>
              <a:t>Aiguille placée au centre</a:t>
            </a:r>
          </a:p>
          <a:p>
            <a:pPr fontAlgn="auto">
              <a:spcAft>
                <a:spcPts val="0"/>
              </a:spcAft>
              <a:buFont typeface="Arial" pitchFamily="34" charset="0"/>
              <a:buChar char="•"/>
              <a:defRPr/>
            </a:pPr>
            <a:r>
              <a:rPr lang="fr-FR" dirty="0" smtClean="0">
                <a:latin typeface="Arial" pitchFamily="34" charset="0"/>
                <a:cs typeface="Arial" pitchFamily="34" charset="0"/>
              </a:rPr>
              <a:t>Triples mouvements </a:t>
            </a:r>
          </a:p>
          <a:p>
            <a:pPr lvl="1" fontAlgn="auto">
              <a:spcAft>
                <a:spcPts val="0"/>
              </a:spcAft>
              <a:buFont typeface="Wingdings" pitchFamily="2" charset="2"/>
              <a:buChar char="ü"/>
              <a:defRPr/>
            </a:pPr>
            <a:r>
              <a:rPr lang="fr-FR" dirty="0" smtClean="0">
                <a:latin typeface="Arial" pitchFamily="34" charset="0"/>
                <a:cs typeface="Arial" pitchFamily="34" charset="0"/>
              </a:rPr>
              <a:t>Radiaire</a:t>
            </a:r>
          </a:p>
          <a:p>
            <a:pPr lvl="1" fontAlgn="auto">
              <a:spcAft>
                <a:spcPts val="0"/>
              </a:spcAft>
              <a:buFont typeface="Wingdings" pitchFamily="2" charset="2"/>
              <a:buChar char="ü"/>
              <a:defRPr/>
            </a:pPr>
            <a:r>
              <a:rPr lang="fr-FR" dirty="0" smtClean="0">
                <a:latin typeface="Arial" pitchFamily="34" charset="0"/>
                <a:cs typeface="Arial" pitchFamily="34" charset="0"/>
              </a:rPr>
              <a:t>En va et vient</a:t>
            </a:r>
          </a:p>
          <a:p>
            <a:pPr lvl="1" fontAlgn="auto">
              <a:spcAft>
                <a:spcPts val="0"/>
              </a:spcAft>
              <a:buFont typeface="Wingdings" pitchFamily="2" charset="2"/>
              <a:buChar char="ü"/>
              <a:defRPr/>
            </a:pPr>
            <a:r>
              <a:rPr lang="fr-FR" dirty="0" smtClean="0">
                <a:latin typeface="Arial" pitchFamily="34" charset="0"/>
                <a:cs typeface="Arial" pitchFamily="34" charset="0"/>
              </a:rPr>
              <a:t>En rotation</a:t>
            </a:r>
          </a:p>
          <a:p>
            <a:pPr fontAlgn="auto">
              <a:spcAft>
                <a:spcPts val="0"/>
              </a:spcAft>
              <a:buFont typeface="Wingdings" pitchFamily="2" charset="2"/>
              <a:buChar char="ü"/>
              <a:defRPr/>
            </a:pPr>
            <a:r>
              <a:rPr lang="fr-FR" dirty="0" smtClean="0">
                <a:latin typeface="Arial" pitchFamily="34" charset="0"/>
                <a:cs typeface="Arial" pitchFamily="34" charset="0"/>
              </a:rPr>
              <a:t>Recueil par capillarité</a:t>
            </a:r>
          </a:p>
          <a:p>
            <a:pPr fontAlgn="auto">
              <a:spcAft>
                <a:spcPts val="0"/>
              </a:spcAft>
              <a:buFont typeface="Wingdings" pitchFamily="2" charset="2"/>
              <a:buChar char="ü"/>
              <a:defRPr/>
            </a:pPr>
            <a:r>
              <a:rPr lang="fr-FR" dirty="0" smtClean="0">
                <a:latin typeface="Arial" pitchFamily="34" charset="0"/>
                <a:cs typeface="Arial" pitchFamily="34" charset="0"/>
              </a:rPr>
              <a:t>2 à 3 passages d’environ 10-15’’ chacun</a:t>
            </a:r>
          </a:p>
          <a:p>
            <a:pPr fontAlgn="auto">
              <a:spcAft>
                <a:spcPts val="0"/>
              </a:spcAft>
              <a:buFont typeface="Wingdings" pitchFamily="2" charset="2"/>
              <a:buChar char="ü"/>
              <a:defRPr/>
            </a:pPr>
            <a:r>
              <a:rPr lang="fr-FR" dirty="0" smtClean="0">
                <a:latin typeface="Arial" pitchFamily="34" charset="0"/>
                <a:cs typeface="Arial" pitchFamily="34" charset="0"/>
              </a:rPr>
              <a:t>Enlever l’excès de gel en échographie</a:t>
            </a:r>
          </a:p>
        </p:txBody>
      </p:sp>
      <p:pic>
        <p:nvPicPr>
          <p:cNvPr id="22531" name="Picture 2"/>
          <p:cNvPicPr>
            <a:picLocks noChangeAspect="1" noChangeArrowheads="1"/>
          </p:cNvPicPr>
          <p:nvPr/>
        </p:nvPicPr>
        <p:blipFill>
          <a:blip r:embed="rId3" cstate="print"/>
          <a:srcRect/>
          <a:stretch>
            <a:fillRect/>
          </a:stretch>
        </p:blipFill>
        <p:spPr bwMode="auto">
          <a:xfrm>
            <a:off x="5143500" y="2571750"/>
            <a:ext cx="3286125" cy="2071688"/>
          </a:xfrm>
          <a:prstGeom prst="rect">
            <a:avLst/>
          </a:prstGeom>
          <a:noFill/>
          <a:ln w="9525">
            <a:noFill/>
            <a:miter lim="800000"/>
            <a:headEnd/>
            <a:tailEnd/>
          </a:ln>
        </p:spPr>
      </p:pic>
      <p:sp>
        <p:nvSpPr>
          <p:cNvPr id="22532" name="ZoneTexte 4"/>
          <p:cNvSpPr txBox="1">
            <a:spLocks noChangeArrowheads="1"/>
          </p:cNvSpPr>
          <p:nvPr/>
        </p:nvSpPr>
        <p:spPr bwMode="auto">
          <a:xfrm>
            <a:off x="5429250" y="4429125"/>
            <a:ext cx="1000125" cy="369888"/>
          </a:xfrm>
          <a:prstGeom prst="rect">
            <a:avLst/>
          </a:prstGeom>
          <a:noFill/>
          <a:ln w="9525">
            <a:noFill/>
            <a:miter lim="800000"/>
            <a:headEnd/>
            <a:tailEnd/>
          </a:ln>
        </p:spPr>
        <p:txBody>
          <a:bodyPr>
            <a:spAutoFit/>
          </a:bodyPr>
          <a:lstStyle/>
          <a:p>
            <a:r>
              <a:rPr lang="fr-FR">
                <a:latin typeface="Calibri" pitchFamily="34" charset="0"/>
              </a:rPr>
              <a:t>Royer B</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Line 2"/>
          <p:cNvSpPr>
            <a:spLocks noChangeShapeType="1"/>
          </p:cNvSpPr>
          <p:nvPr/>
        </p:nvSpPr>
        <p:spPr bwMode="auto">
          <a:xfrm>
            <a:off x="611188" y="1628775"/>
            <a:ext cx="8281987" cy="0"/>
          </a:xfrm>
          <a:prstGeom prst="line">
            <a:avLst/>
          </a:prstGeom>
          <a:noFill/>
          <a:ln w="76200">
            <a:solidFill>
              <a:schemeClr val="accent2"/>
            </a:solidFill>
            <a:round/>
            <a:headEnd/>
            <a:tailEnd type="triangle" w="med" len="med"/>
          </a:ln>
          <a:effectLst/>
        </p:spPr>
        <p:txBody>
          <a:bodyPr/>
          <a:lstStyle/>
          <a:p>
            <a:endParaRPr lang="fr-FR"/>
          </a:p>
        </p:txBody>
      </p:sp>
      <p:sp>
        <p:nvSpPr>
          <p:cNvPr id="89091" name="Text Box 3"/>
          <p:cNvSpPr txBox="1">
            <a:spLocks noChangeArrowheads="1"/>
          </p:cNvSpPr>
          <p:nvPr/>
        </p:nvSpPr>
        <p:spPr bwMode="auto">
          <a:xfrm>
            <a:off x="827088" y="1052513"/>
            <a:ext cx="936625" cy="457200"/>
          </a:xfrm>
          <a:prstGeom prst="rect">
            <a:avLst/>
          </a:prstGeom>
          <a:noFill/>
          <a:ln w="9525">
            <a:noFill/>
            <a:miter lim="800000"/>
            <a:headEnd/>
            <a:tailEnd/>
          </a:ln>
          <a:effectLst/>
        </p:spPr>
        <p:txBody>
          <a:bodyPr>
            <a:spAutoFit/>
          </a:bodyPr>
          <a:lstStyle/>
          <a:p>
            <a:pPr>
              <a:spcBef>
                <a:spcPct val="50000"/>
              </a:spcBef>
            </a:pPr>
            <a:r>
              <a:rPr lang="fr-FR" sz="2400" b="1"/>
              <a:t>&lt; 3%</a:t>
            </a:r>
          </a:p>
        </p:txBody>
      </p:sp>
      <p:sp>
        <p:nvSpPr>
          <p:cNvPr id="89092" name="Text Box 4"/>
          <p:cNvSpPr txBox="1">
            <a:spLocks noChangeArrowheads="1"/>
          </p:cNvSpPr>
          <p:nvPr/>
        </p:nvSpPr>
        <p:spPr bwMode="auto">
          <a:xfrm>
            <a:off x="2085975" y="1052513"/>
            <a:ext cx="1439863" cy="457200"/>
          </a:xfrm>
          <a:prstGeom prst="rect">
            <a:avLst/>
          </a:prstGeom>
          <a:noFill/>
          <a:ln w="9525">
            <a:noFill/>
            <a:miter lim="800000"/>
            <a:headEnd/>
            <a:tailEnd/>
          </a:ln>
          <a:effectLst/>
        </p:spPr>
        <p:txBody>
          <a:bodyPr>
            <a:spAutoFit/>
          </a:bodyPr>
          <a:lstStyle/>
          <a:p>
            <a:pPr>
              <a:spcBef>
                <a:spcPct val="50000"/>
              </a:spcBef>
            </a:pPr>
            <a:r>
              <a:rPr lang="fr-FR" sz="2400" b="1"/>
              <a:t>5-15%</a:t>
            </a:r>
          </a:p>
        </p:txBody>
      </p:sp>
      <p:sp>
        <p:nvSpPr>
          <p:cNvPr id="89093" name="Text Box 5"/>
          <p:cNvSpPr txBox="1">
            <a:spLocks noChangeArrowheads="1"/>
          </p:cNvSpPr>
          <p:nvPr/>
        </p:nvSpPr>
        <p:spPr bwMode="auto">
          <a:xfrm>
            <a:off x="3686175" y="1052513"/>
            <a:ext cx="1511300" cy="457200"/>
          </a:xfrm>
          <a:prstGeom prst="rect">
            <a:avLst/>
          </a:prstGeom>
          <a:noFill/>
          <a:ln w="9525">
            <a:noFill/>
            <a:miter lim="800000"/>
            <a:headEnd/>
            <a:tailEnd/>
          </a:ln>
          <a:effectLst/>
        </p:spPr>
        <p:txBody>
          <a:bodyPr>
            <a:spAutoFit/>
          </a:bodyPr>
          <a:lstStyle/>
          <a:p>
            <a:pPr algn="ctr">
              <a:spcBef>
                <a:spcPct val="50000"/>
              </a:spcBef>
            </a:pPr>
            <a:r>
              <a:rPr lang="fr-FR" sz="2400" b="1"/>
              <a:t>15-30%</a:t>
            </a:r>
          </a:p>
        </p:txBody>
      </p:sp>
      <p:sp>
        <p:nvSpPr>
          <p:cNvPr id="89094" name="Text Box 6"/>
          <p:cNvSpPr txBox="1">
            <a:spLocks noChangeArrowheads="1"/>
          </p:cNvSpPr>
          <p:nvPr/>
        </p:nvSpPr>
        <p:spPr bwMode="auto">
          <a:xfrm>
            <a:off x="5300663" y="1052513"/>
            <a:ext cx="1368425" cy="457200"/>
          </a:xfrm>
          <a:prstGeom prst="rect">
            <a:avLst/>
          </a:prstGeom>
          <a:noFill/>
          <a:ln w="9525">
            <a:noFill/>
            <a:miter lim="800000"/>
            <a:headEnd/>
            <a:tailEnd/>
          </a:ln>
          <a:effectLst/>
        </p:spPr>
        <p:txBody>
          <a:bodyPr>
            <a:spAutoFit/>
          </a:bodyPr>
          <a:lstStyle/>
          <a:p>
            <a:pPr algn="ctr">
              <a:spcBef>
                <a:spcPct val="50000"/>
              </a:spcBef>
            </a:pPr>
            <a:r>
              <a:rPr lang="fr-FR" sz="2400" b="1"/>
              <a:t>60-75%</a:t>
            </a:r>
          </a:p>
        </p:txBody>
      </p:sp>
      <p:sp>
        <p:nvSpPr>
          <p:cNvPr id="89095" name="Text Box 7"/>
          <p:cNvSpPr txBox="1">
            <a:spLocks noChangeArrowheads="1"/>
          </p:cNvSpPr>
          <p:nvPr/>
        </p:nvSpPr>
        <p:spPr bwMode="auto">
          <a:xfrm>
            <a:off x="7027863" y="1052513"/>
            <a:ext cx="1368425" cy="457200"/>
          </a:xfrm>
          <a:prstGeom prst="rect">
            <a:avLst/>
          </a:prstGeom>
          <a:noFill/>
          <a:ln w="9525">
            <a:noFill/>
            <a:miter lim="800000"/>
            <a:headEnd/>
            <a:tailEnd/>
          </a:ln>
          <a:effectLst/>
        </p:spPr>
        <p:txBody>
          <a:bodyPr>
            <a:spAutoFit/>
          </a:bodyPr>
          <a:lstStyle/>
          <a:p>
            <a:pPr algn="ctr">
              <a:spcBef>
                <a:spcPct val="50000"/>
              </a:spcBef>
            </a:pPr>
            <a:r>
              <a:rPr lang="fr-FR" sz="2400" b="1"/>
              <a:t>97-99%</a:t>
            </a:r>
          </a:p>
        </p:txBody>
      </p:sp>
      <p:sp>
        <p:nvSpPr>
          <p:cNvPr id="89096" name="Text Box 8"/>
          <p:cNvSpPr txBox="1">
            <a:spLocks noChangeArrowheads="1"/>
          </p:cNvSpPr>
          <p:nvPr/>
        </p:nvSpPr>
        <p:spPr bwMode="auto">
          <a:xfrm>
            <a:off x="755650" y="2060575"/>
            <a:ext cx="995363" cy="457200"/>
          </a:xfrm>
          <a:prstGeom prst="rect">
            <a:avLst/>
          </a:prstGeom>
          <a:noFill/>
          <a:ln w="9525">
            <a:noFill/>
            <a:miter lim="800000"/>
            <a:headEnd/>
            <a:tailEnd/>
          </a:ln>
          <a:effectLst/>
        </p:spPr>
        <p:txBody>
          <a:bodyPr wrap="none">
            <a:spAutoFit/>
          </a:bodyPr>
          <a:lstStyle/>
          <a:p>
            <a:r>
              <a:rPr lang="fr-FR" sz="2400" b="1"/>
              <a:t>bénin</a:t>
            </a:r>
          </a:p>
        </p:txBody>
      </p:sp>
      <p:sp>
        <p:nvSpPr>
          <p:cNvPr id="89097" name="Text Box 9"/>
          <p:cNvSpPr txBox="1">
            <a:spLocks noChangeArrowheads="1"/>
          </p:cNvSpPr>
          <p:nvPr/>
        </p:nvSpPr>
        <p:spPr bwMode="auto">
          <a:xfrm>
            <a:off x="3111500" y="2513013"/>
            <a:ext cx="184150" cy="366712"/>
          </a:xfrm>
          <a:prstGeom prst="rect">
            <a:avLst/>
          </a:prstGeom>
          <a:noFill/>
          <a:ln w="9525">
            <a:noFill/>
            <a:miter lim="800000"/>
            <a:headEnd/>
            <a:tailEnd/>
          </a:ln>
          <a:effectLst/>
        </p:spPr>
        <p:txBody>
          <a:bodyPr wrap="none">
            <a:spAutoFit/>
          </a:bodyPr>
          <a:lstStyle/>
          <a:p>
            <a:endParaRPr lang="fr-FR"/>
          </a:p>
        </p:txBody>
      </p:sp>
      <p:sp>
        <p:nvSpPr>
          <p:cNvPr id="89098" name="Text Box 10"/>
          <p:cNvSpPr txBox="1">
            <a:spLocks noChangeArrowheads="1"/>
          </p:cNvSpPr>
          <p:nvPr/>
        </p:nvSpPr>
        <p:spPr bwMode="auto">
          <a:xfrm>
            <a:off x="4985249" y="2781300"/>
            <a:ext cx="1997663" cy="830997"/>
          </a:xfrm>
          <a:prstGeom prst="rect">
            <a:avLst/>
          </a:prstGeom>
          <a:noFill/>
          <a:ln w="9525">
            <a:noFill/>
            <a:miter lim="800000"/>
            <a:headEnd/>
            <a:tailEnd/>
          </a:ln>
          <a:effectLst/>
        </p:spPr>
        <p:txBody>
          <a:bodyPr wrap="none">
            <a:spAutoFit/>
          </a:bodyPr>
          <a:lstStyle/>
          <a:p>
            <a:pPr algn="ctr"/>
            <a:r>
              <a:rPr lang="fr-FR" sz="2400" b="1" dirty="0" smtClean="0"/>
              <a:t>Suspect </a:t>
            </a:r>
            <a:endParaRPr lang="fr-FR" sz="2400" b="1" dirty="0"/>
          </a:p>
          <a:p>
            <a:pPr algn="ctr"/>
            <a:r>
              <a:rPr lang="fr-FR" sz="2400" b="1" dirty="0"/>
              <a:t>de malignité</a:t>
            </a:r>
          </a:p>
        </p:txBody>
      </p:sp>
      <p:sp>
        <p:nvSpPr>
          <p:cNvPr id="89099" name="Text Box 11"/>
          <p:cNvSpPr txBox="1">
            <a:spLocks noChangeArrowheads="1"/>
          </p:cNvSpPr>
          <p:nvPr/>
        </p:nvSpPr>
        <p:spPr bwMode="auto">
          <a:xfrm>
            <a:off x="6443663" y="1989138"/>
            <a:ext cx="970137" cy="461665"/>
          </a:xfrm>
          <a:prstGeom prst="rect">
            <a:avLst/>
          </a:prstGeom>
          <a:noFill/>
          <a:ln w="9525">
            <a:noFill/>
            <a:miter lim="800000"/>
            <a:headEnd/>
            <a:tailEnd/>
          </a:ln>
          <a:effectLst/>
        </p:spPr>
        <p:txBody>
          <a:bodyPr wrap="none">
            <a:spAutoFit/>
          </a:bodyPr>
          <a:lstStyle/>
          <a:p>
            <a:r>
              <a:rPr lang="fr-FR" sz="2400" b="1" dirty="0" smtClean="0"/>
              <a:t>Malin</a:t>
            </a:r>
            <a:endParaRPr lang="fr-FR" sz="2400" b="1" dirty="0"/>
          </a:p>
        </p:txBody>
      </p:sp>
      <p:sp>
        <p:nvSpPr>
          <p:cNvPr id="89100" name="Text Box 12"/>
          <p:cNvSpPr txBox="1">
            <a:spLocks noChangeArrowheads="1"/>
          </p:cNvSpPr>
          <p:nvPr/>
        </p:nvSpPr>
        <p:spPr bwMode="auto">
          <a:xfrm>
            <a:off x="606425" y="5127625"/>
            <a:ext cx="4397375" cy="822325"/>
          </a:xfrm>
          <a:prstGeom prst="rect">
            <a:avLst/>
          </a:prstGeom>
          <a:noFill/>
          <a:ln w="9525">
            <a:noFill/>
            <a:miter lim="800000"/>
            <a:headEnd/>
            <a:tailEnd/>
          </a:ln>
          <a:effectLst/>
        </p:spPr>
        <p:txBody>
          <a:bodyPr wrap="none">
            <a:spAutoFit/>
          </a:bodyPr>
          <a:lstStyle/>
          <a:p>
            <a:pPr algn="ctr"/>
            <a:r>
              <a:rPr lang="fr-FR" sz="2400" b="1">
                <a:solidFill>
                  <a:schemeClr val="accent2"/>
                </a:solidFill>
              </a:rPr>
              <a:t>Lésion</a:t>
            </a:r>
            <a:r>
              <a:rPr lang="fr-FR" sz="2400" b="1"/>
              <a:t> folliculaire </a:t>
            </a:r>
          </a:p>
          <a:p>
            <a:pPr algn="ctr"/>
            <a:r>
              <a:rPr lang="fr-FR" sz="2400" b="1"/>
              <a:t>de signification indéterminée</a:t>
            </a:r>
          </a:p>
        </p:txBody>
      </p:sp>
      <p:sp>
        <p:nvSpPr>
          <p:cNvPr id="89101" name="Text Box 13"/>
          <p:cNvSpPr txBox="1">
            <a:spLocks noChangeArrowheads="1"/>
          </p:cNvSpPr>
          <p:nvPr/>
        </p:nvSpPr>
        <p:spPr bwMode="auto">
          <a:xfrm>
            <a:off x="2716835" y="4076700"/>
            <a:ext cx="3449983" cy="461665"/>
          </a:xfrm>
          <a:prstGeom prst="rect">
            <a:avLst/>
          </a:prstGeom>
          <a:noFill/>
          <a:ln w="9525">
            <a:noFill/>
            <a:miter lim="800000"/>
            <a:headEnd/>
            <a:tailEnd/>
          </a:ln>
          <a:effectLst/>
        </p:spPr>
        <p:txBody>
          <a:bodyPr wrap="none">
            <a:spAutoFit/>
          </a:bodyPr>
          <a:lstStyle/>
          <a:p>
            <a:pPr algn="ctr"/>
            <a:r>
              <a:rPr lang="fr-FR" sz="2400" b="1" dirty="0" smtClean="0">
                <a:solidFill>
                  <a:srgbClr val="FF0000"/>
                </a:solidFill>
              </a:rPr>
              <a:t>Néoplasme</a:t>
            </a:r>
            <a:r>
              <a:rPr lang="fr-FR" sz="2400" b="1" dirty="0" smtClean="0"/>
              <a:t> </a:t>
            </a:r>
            <a:r>
              <a:rPr lang="fr-FR" sz="2400" b="1" dirty="0"/>
              <a:t>folliculaire</a:t>
            </a:r>
          </a:p>
        </p:txBody>
      </p:sp>
      <p:sp>
        <p:nvSpPr>
          <p:cNvPr id="89102" name="Text Box 14"/>
          <p:cNvSpPr txBox="1">
            <a:spLocks noChangeArrowheads="1"/>
          </p:cNvSpPr>
          <p:nvPr/>
        </p:nvSpPr>
        <p:spPr bwMode="auto">
          <a:xfrm>
            <a:off x="4048125" y="4024313"/>
            <a:ext cx="184150" cy="366712"/>
          </a:xfrm>
          <a:prstGeom prst="rect">
            <a:avLst/>
          </a:prstGeom>
          <a:noFill/>
          <a:ln w="9525">
            <a:noFill/>
            <a:miter lim="800000"/>
            <a:headEnd/>
            <a:tailEnd/>
          </a:ln>
          <a:effectLst/>
        </p:spPr>
        <p:txBody>
          <a:bodyPr wrap="none">
            <a:spAutoFit/>
          </a:bodyPr>
          <a:lstStyle/>
          <a:p>
            <a:pPr algn="ctr"/>
            <a:endParaRPr lang="fr-FR"/>
          </a:p>
        </p:txBody>
      </p:sp>
      <p:sp>
        <p:nvSpPr>
          <p:cNvPr id="89103" name="Text Box 15"/>
          <p:cNvSpPr txBox="1">
            <a:spLocks noChangeArrowheads="1"/>
          </p:cNvSpPr>
          <p:nvPr/>
        </p:nvSpPr>
        <p:spPr bwMode="auto">
          <a:xfrm>
            <a:off x="4048125" y="3736975"/>
            <a:ext cx="184150" cy="366713"/>
          </a:xfrm>
          <a:prstGeom prst="rect">
            <a:avLst/>
          </a:prstGeom>
          <a:noFill/>
          <a:ln w="9525">
            <a:noFill/>
            <a:miter lim="800000"/>
            <a:headEnd/>
            <a:tailEnd/>
          </a:ln>
          <a:effectLst/>
        </p:spPr>
        <p:txBody>
          <a:bodyPr wrap="none">
            <a:spAutoFit/>
          </a:bodyPr>
          <a:lstStyle/>
          <a:p>
            <a:pPr algn="ctr"/>
            <a:endParaRPr lang="fr-FR"/>
          </a:p>
        </p:txBody>
      </p:sp>
      <p:sp>
        <p:nvSpPr>
          <p:cNvPr id="89104" name="Oval 16"/>
          <p:cNvSpPr>
            <a:spLocks noChangeArrowheads="1"/>
          </p:cNvSpPr>
          <p:nvPr/>
        </p:nvSpPr>
        <p:spPr bwMode="auto">
          <a:xfrm>
            <a:off x="2773362" y="3860800"/>
            <a:ext cx="3298836" cy="863600"/>
          </a:xfrm>
          <a:prstGeom prst="ellipse">
            <a:avLst/>
          </a:prstGeom>
          <a:noFill/>
          <a:ln w="38100">
            <a:solidFill>
              <a:srgbClr val="CC0000"/>
            </a:solidFill>
            <a:round/>
            <a:headEnd/>
            <a:tailEnd/>
          </a:ln>
          <a:effectLst/>
        </p:spPr>
        <p:txBody>
          <a:bodyPr wrap="none" anchor="ctr"/>
          <a:lstStyle/>
          <a:p>
            <a:endParaRPr lang="fr-FR"/>
          </a:p>
        </p:txBody>
      </p:sp>
      <p:sp>
        <p:nvSpPr>
          <p:cNvPr id="89105" name="AutoShape 17"/>
          <p:cNvSpPr>
            <a:spLocks noChangeArrowheads="1"/>
          </p:cNvSpPr>
          <p:nvPr/>
        </p:nvSpPr>
        <p:spPr bwMode="auto">
          <a:xfrm rot="12443542">
            <a:off x="5724525" y="4652963"/>
            <a:ext cx="720725" cy="3937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8FD1D"/>
          </a:solidFill>
          <a:ln w="9525">
            <a:solidFill>
              <a:schemeClr val="tx1"/>
            </a:solidFill>
            <a:miter lim="800000"/>
            <a:headEnd/>
            <a:tailEnd/>
          </a:ln>
          <a:effectLst/>
        </p:spPr>
        <p:txBody>
          <a:bodyPr wrap="none" anchor="ctr"/>
          <a:lstStyle/>
          <a:p>
            <a:endParaRPr lang="fr-FR"/>
          </a:p>
        </p:txBody>
      </p:sp>
      <p:sp>
        <p:nvSpPr>
          <p:cNvPr id="89106" name="Text Box 18"/>
          <p:cNvSpPr txBox="1">
            <a:spLocks noChangeArrowheads="1"/>
          </p:cNvSpPr>
          <p:nvPr/>
        </p:nvSpPr>
        <p:spPr bwMode="auto">
          <a:xfrm>
            <a:off x="2339975" y="333375"/>
            <a:ext cx="4968875" cy="457200"/>
          </a:xfrm>
          <a:prstGeom prst="rect">
            <a:avLst/>
          </a:prstGeom>
          <a:noFill/>
          <a:ln w="9525">
            <a:noFill/>
            <a:miter lim="800000"/>
            <a:headEnd/>
            <a:tailEnd/>
          </a:ln>
          <a:effectLst/>
        </p:spPr>
        <p:txBody>
          <a:bodyPr>
            <a:spAutoFit/>
          </a:bodyPr>
          <a:lstStyle/>
          <a:p>
            <a:pPr algn="ctr">
              <a:spcBef>
                <a:spcPct val="50000"/>
              </a:spcBef>
            </a:pPr>
            <a:r>
              <a:rPr lang="fr-FR" sz="2400" b="1"/>
              <a:t>Risque de malignité</a:t>
            </a:r>
          </a:p>
        </p:txBody>
      </p:sp>
      <p:sp>
        <p:nvSpPr>
          <p:cNvPr id="89107" name="AutoShape 19"/>
          <p:cNvSpPr>
            <a:spLocks noChangeArrowheads="1"/>
          </p:cNvSpPr>
          <p:nvPr/>
        </p:nvSpPr>
        <p:spPr bwMode="auto">
          <a:xfrm>
            <a:off x="2195513" y="1700213"/>
            <a:ext cx="360362" cy="576262"/>
          </a:xfrm>
          <a:prstGeom prst="triangle">
            <a:avLst>
              <a:gd name="adj" fmla="val 50000"/>
            </a:avLst>
          </a:prstGeom>
          <a:solidFill>
            <a:schemeClr val="accent2"/>
          </a:solidFill>
          <a:ln w="9525">
            <a:solidFill>
              <a:schemeClr val="tx1"/>
            </a:solidFill>
            <a:miter lim="800000"/>
            <a:headEnd/>
            <a:tailEnd/>
          </a:ln>
          <a:effectLst/>
        </p:spPr>
        <p:txBody>
          <a:bodyPr wrap="none" anchor="ctr"/>
          <a:lstStyle/>
          <a:p>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910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9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04" grpId="0" animBg="1"/>
      <p:bldP spid="89105"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5" name="Picture 3" descr="800x600_0000006A_00547390_800x599"/>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7" name="Picture 3" descr="800x600_0000006A_00547393_800x599"/>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Image 1" descr="C087657.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8130" name="ZoneTexte 2"/>
          <p:cNvSpPr txBox="1">
            <a:spLocks noChangeArrowheads="1"/>
          </p:cNvSpPr>
          <p:nvPr/>
        </p:nvSpPr>
        <p:spPr bwMode="auto">
          <a:xfrm>
            <a:off x="0" y="0"/>
            <a:ext cx="5000625" cy="1200150"/>
          </a:xfrm>
          <a:prstGeom prst="rect">
            <a:avLst/>
          </a:prstGeom>
          <a:solidFill>
            <a:schemeClr val="bg1"/>
          </a:solidFill>
          <a:ln w="9525">
            <a:noFill/>
            <a:miter lim="800000"/>
            <a:headEnd/>
            <a:tailEnd/>
          </a:ln>
        </p:spPr>
        <p:txBody>
          <a:bodyPr>
            <a:spAutoFit/>
          </a:bodyPr>
          <a:lstStyle/>
          <a:p>
            <a:r>
              <a:rPr lang="fr-FR" b="1">
                <a:cs typeface="Arial" charset="0"/>
              </a:rPr>
              <a:t>Homme de 47 ans. </a:t>
            </a:r>
          </a:p>
          <a:p>
            <a:r>
              <a:rPr lang="fr-FR" b="1">
                <a:cs typeface="Arial" charset="0"/>
              </a:rPr>
              <a:t>Nodule thyroïdien solide isoéchogène de 25 mm avec  halo complet situé au pôle inférieur droit. </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Image 1" descr="C087657b.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 name="ZoneTexte 2"/>
          <p:cNvSpPr txBox="1"/>
          <p:nvPr/>
        </p:nvSpPr>
        <p:spPr>
          <a:xfrm>
            <a:off x="142875" y="214313"/>
            <a:ext cx="6072188" cy="646112"/>
          </a:xfrm>
          <a:prstGeom prst="rect">
            <a:avLst/>
          </a:prstGeom>
          <a:solidFill>
            <a:schemeClr val="accent4">
              <a:lumMod val="20000"/>
              <a:lumOff val="80000"/>
            </a:schemeClr>
          </a:solidFill>
        </p:spPr>
        <p:txBody>
          <a:bodyPr>
            <a:spAutoFit/>
          </a:bodyPr>
          <a:lstStyle/>
          <a:p>
            <a:pPr fontAlgn="auto">
              <a:spcBef>
                <a:spcPts val="0"/>
              </a:spcBef>
              <a:spcAft>
                <a:spcPts val="0"/>
              </a:spcAft>
              <a:defRPr/>
            </a:pPr>
            <a:r>
              <a:rPr lang="fr-FR" b="1" dirty="0">
                <a:latin typeface="Arial" pitchFamily="34" charset="0"/>
                <a:cs typeface="Arial" pitchFamily="34" charset="0"/>
              </a:rPr>
              <a:t>Aspect </a:t>
            </a:r>
            <a:r>
              <a:rPr lang="fr-FR" b="1" dirty="0" err="1">
                <a:latin typeface="Arial" pitchFamily="34" charset="0"/>
                <a:cs typeface="Arial" pitchFamily="34" charset="0"/>
              </a:rPr>
              <a:t>cytopathologique</a:t>
            </a:r>
            <a:r>
              <a:rPr lang="fr-FR" b="1" dirty="0">
                <a:latin typeface="Arial" pitchFamily="34" charset="0"/>
                <a:cs typeface="Arial" pitchFamily="34" charset="0"/>
              </a:rPr>
              <a:t> </a:t>
            </a:r>
            <a:r>
              <a:rPr lang="fr-FR" b="1" dirty="0" smtClean="0">
                <a:latin typeface="Arial" pitchFamily="34" charset="0"/>
                <a:cs typeface="Arial" pitchFamily="34" charset="0"/>
              </a:rPr>
              <a:t>d'un néoplasme </a:t>
            </a:r>
            <a:r>
              <a:rPr lang="fr-FR" b="1" dirty="0">
                <a:latin typeface="Arial" pitchFamily="34" charset="0"/>
                <a:cs typeface="Arial" pitchFamily="34" charset="0"/>
              </a:rPr>
              <a:t>folliculaire à cellules </a:t>
            </a:r>
            <a:r>
              <a:rPr lang="fr-FR" b="1" dirty="0" err="1">
                <a:latin typeface="Arial" pitchFamily="34" charset="0"/>
                <a:cs typeface="Arial" pitchFamily="34" charset="0"/>
              </a:rPr>
              <a:t>oxyphiles</a:t>
            </a:r>
            <a:r>
              <a:rPr lang="fr-FR" b="1" dirty="0">
                <a:latin typeface="Arial" pitchFamily="34" charset="0"/>
                <a:cs typeface="Arial" pitchFamily="34" charset="0"/>
              </a:rPr>
              <a:t>.</a:t>
            </a:r>
            <a:endParaRPr lang="fr-FR" dirty="0">
              <a:latin typeface="Arial" pitchFamily="34" charset="0"/>
              <a:cs typeface="Arial" pitchFamily="34" charset="0"/>
            </a:endParaRPr>
          </a:p>
        </p:txBody>
      </p:sp>
      <p:sp>
        <p:nvSpPr>
          <p:cNvPr id="4" name="ZoneTexte 3"/>
          <p:cNvSpPr txBox="1"/>
          <p:nvPr/>
        </p:nvSpPr>
        <p:spPr>
          <a:xfrm>
            <a:off x="785813" y="5988050"/>
            <a:ext cx="6072187" cy="369888"/>
          </a:xfrm>
          <a:prstGeom prst="rect">
            <a:avLst/>
          </a:prstGeom>
          <a:solidFill>
            <a:schemeClr val="accent6">
              <a:lumMod val="40000"/>
              <a:lumOff val="60000"/>
            </a:schemeClr>
          </a:solidFill>
        </p:spPr>
        <p:txBody>
          <a:bodyPr>
            <a:spAutoFit/>
          </a:bodyPr>
          <a:lstStyle/>
          <a:p>
            <a:pPr fontAlgn="auto">
              <a:spcBef>
                <a:spcPts val="0"/>
              </a:spcBef>
              <a:spcAft>
                <a:spcPts val="0"/>
              </a:spcAft>
              <a:defRPr/>
            </a:pPr>
            <a:r>
              <a:rPr lang="fr-FR" b="1" dirty="0">
                <a:latin typeface="Arial" pitchFamily="34" charset="0"/>
                <a:cs typeface="Arial" pitchFamily="34" charset="0"/>
              </a:rPr>
              <a:t>Diagnostic définitif d’adénome à cellules </a:t>
            </a:r>
            <a:r>
              <a:rPr lang="fr-FR" b="1" dirty="0" err="1">
                <a:latin typeface="Arial" pitchFamily="34" charset="0"/>
                <a:cs typeface="Arial" pitchFamily="34" charset="0"/>
              </a:rPr>
              <a:t>oxyphiles</a:t>
            </a:r>
            <a:endParaRPr lang="fr-FR" b="1"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nvPr>
        </p:nvGraphicFramePr>
        <p:xfrm>
          <a:off x="457200" y="857250"/>
          <a:ext cx="8229600" cy="1112520"/>
        </p:xfrm>
        <a:graphic>
          <a:graphicData uri="http://schemas.openxmlformats.org/drawingml/2006/table">
            <a:tbl>
              <a:tblPr firstRow="1" bandRow="1">
                <a:tableStyleId>{0E3FDE45-AF77-4B5C-9715-49D594BDF05E}</a:tableStyleId>
              </a:tblPr>
              <a:tblGrid>
                <a:gridCol w="2743200"/>
                <a:gridCol w="3657616"/>
                <a:gridCol w="1828784"/>
              </a:tblGrid>
              <a:tr h="370840">
                <a:tc>
                  <a:txBody>
                    <a:bodyPr/>
                    <a:lstStyle/>
                    <a:p>
                      <a:r>
                        <a:rPr lang="fr-FR" dirty="0" smtClean="0"/>
                        <a:t>Catégorie proposée</a:t>
                      </a:r>
                      <a:endParaRPr lang="fr-FR" b="1" dirty="0"/>
                    </a:p>
                  </a:txBody>
                  <a:tcPr/>
                </a:tc>
                <a:tc>
                  <a:txBody>
                    <a:bodyPr/>
                    <a:lstStyle/>
                    <a:p>
                      <a:r>
                        <a:rPr lang="fr-FR" dirty="0" smtClean="0"/>
                        <a:t>Terminologie alternative</a:t>
                      </a:r>
                      <a:endParaRPr lang="fr-FR" b="1" dirty="0"/>
                    </a:p>
                  </a:txBody>
                  <a:tcPr/>
                </a:tc>
                <a:tc>
                  <a:txBody>
                    <a:bodyPr/>
                    <a:lstStyle/>
                    <a:p>
                      <a:pPr algn="ctr"/>
                      <a:r>
                        <a:rPr lang="fr-FR" dirty="0" smtClean="0"/>
                        <a:t>Risque de cancer</a:t>
                      </a:r>
                      <a:endParaRPr lang="fr-FR" b="1" dirty="0"/>
                    </a:p>
                  </a:txBody>
                  <a:tcPr/>
                </a:tc>
              </a:tr>
              <a:tr h="370840">
                <a:tc>
                  <a:txBody>
                    <a:bodyPr/>
                    <a:lstStyle/>
                    <a:p>
                      <a:r>
                        <a:rPr lang="fr-FR" dirty="0" smtClean="0"/>
                        <a:t>4- Suspect de malignité</a:t>
                      </a:r>
                      <a:endParaRPr lang="fr-FR" b="1" dirty="0"/>
                    </a:p>
                  </a:txBody>
                  <a:tcPr/>
                </a:tc>
                <a:tc>
                  <a:txBody>
                    <a:bodyPr/>
                    <a:lstStyle/>
                    <a:p>
                      <a:endParaRPr lang="fr-FR" b="1"/>
                    </a:p>
                  </a:txBody>
                  <a:tcPr/>
                </a:tc>
                <a:tc>
                  <a:txBody>
                    <a:bodyPr/>
                    <a:lstStyle/>
                    <a:p>
                      <a:pPr algn="ctr"/>
                      <a:r>
                        <a:rPr lang="fr-FR" dirty="0" smtClean="0"/>
                        <a:t>60-75%</a:t>
                      </a:r>
                      <a:endParaRPr lang="fr-FR" b="1" dirty="0"/>
                    </a:p>
                  </a:txBody>
                  <a:tcPr/>
                </a:tc>
              </a:tr>
              <a:tr h="370840">
                <a:tc>
                  <a:txBody>
                    <a:bodyPr/>
                    <a:lstStyle/>
                    <a:p>
                      <a:r>
                        <a:rPr lang="fr-FR" dirty="0" smtClean="0"/>
                        <a:t>5- Malin</a:t>
                      </a:r>
                      <a:endParaRPr lang="fr-FR" b="1" dirty="0"/>
                    </a:p>
                  </a:txBody>
                  <a:tcPr/>
                </a:tc>
                <a:tc>
                  <a:txBody>
                    <a:bodyPr/>
                    <a:lstStyle/>
                    <a:p>
                      <a:endParaRPr lang="fr-FR" b="1"/>
                    </a:p>
                  </a:txBody>
                  <a:tcPr/>
                </a:tc>
                <a:tc>
                  <a:txBody>
                    <a:bodyPr/>
                    <a:lstStyle/>
                    <a:p>
                      <a:pPr algn="ctr"/>
                      <a:r>
                        <a:rPr lang="fr-FR" dirty="0" smtClean="0"/>
                        <a:t>97-99%</a:t>
                      </a:r>
                      <a:endParaRPr lang="fr-FR" b="1" dirty="0"/>
                    </a:p>
                  </a:txBody>
                  <a:tcPr/>
                </a:tc>
              </a:tr>
            </a:tbl>
          </a:graphicData>
        </a:graphic>
      </p:graphicFrame>
      <p:sp>
        <p:nvSpPr>
          <p:cNvPr id="50190" name="ZoneTexte 4"/>
          <p:cNvSpPr txBox="1">
            <a:spLocks noChangeArrowheads="1"/>
          </p:cNvSpPr>
          <p:nvPr/>
        </p:nvSpPr>
        <p:spPr bwMode="auto">
          <a:xfrm>
            <a:off x="1285875" y="2643188"/>
            <a:ext cx="5786438" cy="1938337"/>
          </a:xfrm>
          <a:prstGeom prst="rect">
            <a:avLst/>
          </a:prstGeom>
          <a:noFill/>
          <a:ln w="9525">
            <a:noFill/>
            <a:miter lim="800000"/>
            <a:headEnd/>
            <a:tailEnd/>
          </a:ln>
        </p:spPr>
        <p:txBody>
          <a:bodyPr>
            <a:spAutoFit/>
          </a:bodyPr>
          <a:lstStyle/>
          <a:p>
            <a:pPr>
              <a:buFont typeface="Wingdings" pitchFamily="2" charset="2"/>
              <a:buChar char="ü"/>
            </a:pPr>
            <a:r>
              <a:rPr lang="fr-FR" sz="2400" b="1">
                <a:latin typeface="Calibri" pitchFamily="34" charset="0"/>
              </a:rPr>
              <a:t>Cancer papillaire</a:t>
            </a:r>
          </a:p>
          <a:p>
            <a:pPr>
              <a:buFont typeface="Wingdings" pitchFamily="2" charset="2"/>
              <a:buChar char="ü"/>
            </a:pPr>
            <a:r>
              <a:rPr lang="fr-FR" sz="2400" b="1">
                <a:latin typeface="Calibri" pitchFamily="34" charset="0"/>
              </a:rPr>
              <a:t>Cancer médullaire</a:t>
            </a:r>
          </a:p>
          <a:p>
            <a:pPr>
              <a:buFont typeface="Wingdings" pitchFamily="2" charset="2"/>
              <a:buChar char="ü"/>
            </a:pPr>
            <a:r>
              <a:rPr lang="fr-FR" sz="2400" b="1">
                <a:latin typeface="Calibri" pitchFamily="34" charset="0"/>
              </a:rPr>
              <a:t> Lymphome</a:t>
            </a:r>
          </a:p>
          <a:p>
            <a:pPr>
              <a:buFont typeface="Wingdings" pitchFamily="2" charset="2"/>
              <a:buChar char="ü"/>
            </a:pPr>
            <a:r>
              <a:rPr lang="fr-FR" sz="2400" b="1">
                <a:latin typeface="Calibri" pitchFamily="34" charset="0"/>
              </a:rPr>
              <a:t>Métastase thyroïdienne</a:t>
            </a:r>
          </a:p>
          <a:p>
            <a:pPr>
              <a:buFont typeface="Wingdings" pitchFamily="2" charset="2"/>
              <a:buChar char="ü"/>
            </a:pPr>
            <a:r>
              <a:rPr lang="fr-FR" sz="2400" b="1">
                <a:latin typeface="Calibri" pitchFamily="34" charset="0"/>
              </a:rPr>
              <a:t>Cancer anaplasique</a:t>
            </a:r>
          </a:p>
        </p:txBody>
      </p:sp>
      <p:sp>
        <p:nvSpPr>
          <p:cNvPr id="6" name="ZoneTexte 5"/>
          <p:cNvSpPr txBox="1"/>
          <p:nvPr/>
        </p:nvSpPr>
        <p:spPr>
          <a:xfrm>
            <a:off x="1685925" y="4987925"/>
            <a:ext cx="5857875" cy="369888"/>
          </a:xfrm>
          <a:prstGeom prst="rect">
            <a:avLst/>
          </a:prstGeom>
          <a:solidFill>
            <a:schemeClr val="accent2">
              <a:lumMod val="60000"/>
              <a:lumOff val="40000"/>
            </a:schemeClr>
          </a:solidFill>
        </p:spPr>
        <p:txBody>
          <a:bodyPr>
            <a:spAutoFit/>
          </a:bodyPr>
          <a:lstStyle/>
          <a:p>
            <a:pPr algn="ctr" fontAlgn="auto">
              <a:spcBef>
                <a:spcPts val="0"/>
              </a:spcBef>
              <a:spcAft>
                <a:spcPts val="0"/>
              </a:spcAft>
              <a:defRPr/>
            </a:pPr>
            <a:r>
              <a:rPr lang="fr-FR" dirty="0">
                <a:latin typeface="+mn-lt"/>
              </a:rPr>
              <a:t>Prise en charge thérapeutique spécifique</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587" name="Group 3"/>
          <p:cNvGraphicFramePr>
            <a:graphicFrameLocks noGrp="1"/>
          </p:cNvGraphicFramePr>
          <p:nvPr/>
        </p:nvGraphicFramePr>
        <p:xfrm>
          <a:off x="611188" y="549275"/>
          <a:ext cx="7945437" cy="1751839"/>
        </p:xfrm>
        <a:graphic>
          <a:graphicData uri="http://schemas.openxmlformats.org/drawingml/2006/table">
            <a:tbl>
              <a:tblPr/>
              <a:tblGrid>
                <a:gridCol w="2897187"/>
                <a:gridCol w="3079750"/>
                <a:gridCol w="1968500"/>
              </a:tblGrid>
              <a:tr h="5810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cs typeface="Arial" charset="0"/>
                        </a:rPr>
                        <a:t>Catégorie proposée</a:t>
                      </a:r>
                    </a:p>
                  </a:txBody>
                  <a:tcPr horzOverflow="overflow">
                    <a:lnL cap="flat">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cs typeface="Arial" charset="0"/>
                        </a:rPr>
                        <a:t>Terminologie alternative</a:t>
                      </a:r>
                    </a:p>
                  </a:txBody>
                  <a:tcPr horzOverflow="overflow">
                    <a:lnL>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cs typeface="Arial" charset="0"/>
                        </a:rPr>
                        <a:t>Risque de cancer</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579438">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sz="1600" b="1" i="0" u="none" strike="noStrike" cap="none" normalizeH="0" baseline="0" smtClean="0">
                          <a:ln>
                            <a:noFill/>
                          </a:ln>
                          <a:solidFill>
                            <a:schemeClr val="tx1"/>
                          </a:solidFill>
                          <a:effectLst/>
                          <a:latin typeface="Arial" charset="0"/>
                          <a:cs typeface="Arial" charset="0"/>
                        </a:rPr>
                        <a:t> Suspect de malignité</a:t>
                      </a: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solidFill>
                      <a:srgbClr val="DDC1D8"/>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solidFill>
                      <a:srgbClr val="DDC1D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cs typeface="Arial" charset="0"/>
                        </a:rPr>
                        <a:t>60-75%</a:t>
                      </a: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solidFill>
                      <a:srgbClr val="DDC1D8"/>
                    </a:solidFill>
                  </a:tcPr>
                </a:tc>
              </a:tr>
              <a:tr h="544513">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sz="1600" b="1" i="0" u="none" strike="noStrike" cap="none" normalizeH="0" baseline="0" smtClean="0">
                          <a:ln>
                            <a:noFill/>
                          </a:ln>
                          <a:solidFill>
                            <a:schemeClr val="tx1"/>
                          </a:solidFill>
                          <a:effectLst/>
                          <a:latin typeface="Arial" charset="0"/>
                          <a:cs typeface="Arial" charset="0"/>
                        </a:rPr>
                        <a:t> Malin</a:t>
                      </a: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rgbClr val="DDC1D8"/>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rgbClr val="DDC1D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cs typeface="Arial" charset="0"/>
                        </a:rPr>
                        <a:t>97-99%</a:t>
                      </a: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solidFill>
                      <a:srgbClr val="DDC1D8"/>
                    </a:solidFill>
                  </a:tcPr>
                </a:tc>
              </a:tr>
            </a:tbl>
          </a:graphicData>
        </a:graphic>
      </p:graphicFrame>
      <p:sp>
        <p:nvSpPr>
          <p:cNvPr id="67604" name="ZoneTexte 4"/>
          <p:cNvSpPr txBox="1">
            <a:spLocks noChangeArrowheads="1"/>
          </p:cNvSpPr>
          <p:nvPr/>
        </p:nvSpPr>
        <p:spPr bwMode="auto">
          <a:xfrm>
            <a:off x="1738313" y="2919413"/>
            <a:ext cx="5786437" cy="2282825"/>
          </a:xfrm>
          <a:prstGeom prst="rect">
            <a:avLst/>
          </a:prstGeom>
          <a:noFill/>
          <a:ln w="9525">
            <a:noFill/>
            <a:miter lim="800000"/>
            <a:headEnd/>
            <a:tailEnd/>
          </a:ln>
        </p:spPr>
        <p:txBody>
          <a:bodyPr>
            <a:spAutoFit/>
          </a:bodyPr>
          <a:lstStyle/>
          <a:p>
            <a:pPr algn="ctr">
              <a:buFont typeface="Wingdings" pitchFamily="1" charset="2"/>
              <a:buChar char="ü"/>
            </a:pPr>
            <a:r>
              <a:rPr lang="fr-FR" sz="2400" b="1">
                <a:solidFill>
                  <a:schemeClr val="accent2"/>
                </a:solidFill>
                <a:cs typeface="Arial" charset="0"/>
              </a:rPr>
              <a:t>Cancer papillaire</a:t>
            </a:r>
          </a:p>
          <a:p>
            <a:pPr algn="ctr">
              <a:buFont typeface="Wingdings" pitchFamily="1" charset="2"/>
              <a:buChar char="ü"/>
            </a:pPr>
            <a:endParaRPr lang="fr-FR" sz="2400" b="1">
              <a:cs typeface="Arial" charset="0"/>
            </a:endParaRPr>
          </a:p>
          <a:p>
            <a:pPr algn="ctr">
              <a:buFont typeface="Wingdings" pitchFamily="1" charset="2"/>
              <a:buChar char="ü"/>
            </a:pPr>
            <a:r>
              <a:rPr lang="fr-FR" sz="2400" b="1">
                <a:cs typeface="Arial" charset="0"/>
              </a:rPr>
              <a:t>Cancer médullaire</a:t>
            </a:r>
          </a:p>
          <a:p>
            <a:pPr algn="ctr">
              <a:buFont typeface="Wingdings" pitchFamily="1" charset="2"/>
              <a:buChar char="ü"/>
            </a:pPr>
            <a:r>
              <a:rPr lang="fr-FR" sz="2400" b="1">
                <a:cs typeface="Arial" charset="0"/>
              </a:rPr>
              <a:t>Cancer anaplasique </a:t>
            </a:r>
          </a:p>
          <a:p>
            <a:pPr algn="ctr">
              <a:buFont typeface="Wingdings" pitchFamily="1" charset="2"/>
              <a:buChar char="ü"/>
            </a:pPr>
            <a:r>
              <a:rPr lang="fr-FR" sz="2400" b="1">
                <a:cs typeface="Arial" charset="0"/>
              </a:rPr>
              <a:t>Métastase thyroïdienne</a:t>
            </a:r>
          </a:p>
          <a:p>
            <a:pPr algn="ctr">
              <a:buFont typeface="Wingdings" pitchFamily="1" charset="2"/>
              <a:buNone/>
            </a:pPr>
            <a:r>
              <a:rPr lang="fr-FR" sz="2400" b="1">
                <a:cs typeface="Arial" charset="0"/>
              </a:rPr>
              <a:t>Lymphome</a:t>
            </a:r>
          </a:p>
        </p:txBody>
      </p:sp>
      <p:sp>
        <p:nvSpPr>
          <p:cNvPr id="67606" name="AutoShape 22"/>
          <p:cNvSpPr>
            <a:spLocks noChangeArrowheads="1"/>
          </p:cNvSpPr>
          <p:nvPr/>
        </p:nvSpPr>
        <p:spPr bwMode="auto">
          <a:xfrm>
            <a:off x="2555875" y="2852738"/>
            <a:ext cx="576263" cy="482600"/>
          </a:xfrm>
          <a:prstGeom prst="star5">
            <a:avLst/>
          </a:prstGeom>
          <a:solidFill>
            <a:srgbClr val="FFFF00"/>
          </a:solidFill>
          <a:ln w="9525">
            <a:solidFill>
              <a:schemeClr val="tx1"/>
            </a:solidFill>
            <a:miter lim="800000"/>
            <a:headEnd/>
            <a:tailEnd/>
          </a:ln>
          <a:effectLst/>
        </p:spPr>
        <p:txBody>
          <a:bodyPr wrap="none" anchor="ctr"/>
          <a:lstStyle/>
          <a:p>
            <a:endParaRPr lang="fr-F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fr-FR" sz="4000" b="1">
                <a:solidFill>
                  <a:schemeClr val="accent2"/>
                </a:solidFill>
              </a:rPr>
              <a:t>Critères diagnostiques du cancer papillaire</a:t>
            </a:r>
          </a:p>
        </p:txBody>
      </p:sp>
      <p:sp>
        <p:nvSpPr>
          <p:cNvPr id="75779" name="Rectangle 3"/>
          <p:cNvSpPr>
            <a:spLocks noGrp="1" noChangeArrowheads="1"/>
          </p:cNvSpPr>
          <p:nvPr>
            <p:ph type="body" idx="1"/>
          </p:nvPr>
        </p:nvSpPr>
        <p:spPr/>
        <p:txBody>
          <a:bodyPr/>
          <a:lstStyle/>
          <a:p>
            <a:r>
              <a:rPr lang="fr-FR" b="1"/>
              <a:t>Richesse cellulaire en amas</a:t>
            </a:r>
          </a:p>
          <a:p>
            <a:r>
              <a:rPr lang="fr-FR" b="1"/>
              <a:t>Amas bien étalés</a:t>
            </a:r>
          </a:p>
          <a:p>
            <a:r>
              <a:rPr lang="fr-FR" b="1"/>
              <a:t>Amas de contours anguleux</a:t>
            </a:r>
          </a:p>
          <a:p>
            <a:r>
              <a:rPr lang="fr-FR" b="1"/>
              <a:t>Cellules aux noyaux irrégulièrement disposés les uns par rapport aux autres</a:t>
            </a:r>
          </a:p>
          <a:p>
            <a:r>
              <a:rPr lang="fr-FR" b="1"/>
              <a:t>Aspect pseudo-malpighien en bordure des amas</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fr-FR" sz="4000" b="1">
                <a:solidFill>
                  <a:schemeClr val="accent2"/>
                </a:solidFill>
              </a:rPr>
              <a:t>Critères diagnostiques du cancer papillaire</a:t>
            </a:r>
          </a:p>
        </p:txBody>
      </p:sp>
      <p:sp>
        <p:nvSpPr>
          <p:cNvPr id="76803" name="Rectangle 3"/>
          <p:cNvSpPr>
            <a:spLocks noGrp="1" noChangeArrowheads="1"/>
          </p:cNvSpPr>
          <p:nvPr>
            <p:ph type="body" idx="1"/>
          </p:nvPr>
        </p:nvSpPr>
        <p:spPr>
          <a:xfrm>
            <a:off x="323850" y="1600200"/>
            <a:ext cx="8640763" cy="4525963"/>
          </a:xfrm>
        </p:spPr>
        <p:txBody>
          <a:bodyPr/>
          <a:lstStyle/>
          <a:p>
            <a:r>
              <a:rPr lang="fr-FR" b="1"/>
              <a:t>Augmentation du volume nucléaire (1,5 X)</a:t>
            </a:r>
          </a:p>
          <a:p>
            <a:r>
              <a:rPr lang="fr-FR" b="1"/>
              <a:t>Contours nucléaires ovalaires</a:t>
            </a:r>
          </a:p>
          <a:p>
            <a:r>
              <a:rPr lang="fr-FR" b="1"/>
              <a:t>Chromatine fine et pâle (papanicolaou)</a:t>
            </a:r>
          </a:p>
          <a:p>
            <a:r>
              <a:rPr lang="fr-FR" b="1"/>
              <a:t>Nucléole de petite taille et de position excentrée</a:t>
            </a:r>
          </a:p>
          <a:p>
            <a:r>
              <a:rPr lang="fr-FR" b="1"/>
              <a:t>Rainures</a:t>
            </a:r>
          </a:p>
          <a:p>
            <a:r>
              <a:rPr lang="fr-FR" b="1"/>
              <a:t>Pseudo-inclusions</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annie"/>
          <p:cNvPicPr>
            <a:picLocks noChangeAspect="1" noChangeArrowheads="1"/>
          </p:cNvPicPr>
          <p:nvPr/>
        </p:nvPicPr>
        <p:blipFill>
          <a:blip r:embed="rId2" cstate="print"/>
          <a:srcRect l="67583" t="51674"/>
          <a:stretch>
            <a:fillRect/>
          </a:stretch>
        </p:blipFill>
        <p:spPr bwMode="auto">
          <a:xfrm>
            <a:off x="914400" y="1371600"/>
            <a:ext cx="7543800" cy="5114925"/>
          </a:xfrm>
          <a:prstGeom prst="rect">
            <a:avLst/>
          </a:prstGeom>
          <a:noFill/>
          <a:ln w="25400">
            <a:solidFill>
              <a:schemeClr val="bg2"/>
            </a:solidFill>
            <a:miter lim="800000"/>
            <a:headEnd/>
            <a:tailEnd/>
          </a:ln>
        </p:spPr>
      </p:pic>
      <p:sp>
        <p:nvSpPr>
          <p:cNvPr id="101379" name="Rectangle 3"/>
          <p:cNvSpPr>
            <a:spLocks noChangeArrowheads="1"/>
          </p:cNvSpPr>
          <p:nvPr/>
        </p:nvSpPr>
        <p:spPr bwMode="auto">
          <a:xfrm>
            <a:off x="990600" y="228600"/>
            <a:ext cx="7162800" cy="1143000"/>
          </a:xfrm>
          <a:prstGeom prst="rect">
            <a:avLst/>
          </a:prstGeom>
          <a:noFill/>
          <a:ln w="9525">
            <a:noFill/>
            <a:miter lim="800000"/>
            <a:headEnd/>
            <a:tailEnd/>
          </a:ln>
          <a:effectLst/>
        </p:spPr>
        <p:txBody>
          <a:bodyPr anchor="ctr"/>
          <a:lstStyle/>
          <a:p>
            <a:pPr algn="ctr"/>
            <a:r>
              <a:rPr lang="fr-FR" sz="3600">
                <a:solidFill>
                  <a:schemeClr val="tx2"/>
                </a:solidFill>
              </a:rPr>
              <a:t>« Orphan Annie eyes »</a:t>
            </a:r>
            <a:endParaRPr lang="fr-FR" sz="3200">
              <a:solidFill>
                <a:schemeClr val="tx2"/>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Espace réservé du contenu 6" descr="figure 2.JPG"/>
          <p:cNvPicPr>
            <a:picLocks noGrp="1" noChangeAspect="1"/>
          </p:cNvPicPr>
          <p:nvPr>
            <p:ph idx="1"/>
          </p:nvPr>
        </p:nvPicPr>
        <p:blipFill>
          <a:blip r:embed="rId3" cstate="print"/>
          <a:srcRect/>
          <a:stretch>
            <a:fillRect/>
          </a:stretch>
        </p:blipFill>
        <p:spPr>
          <a:xfrm>
            <a:off x="0" y="0"/>
            <a:ext cx="9144000" cy="6858000"/>
          </a:xfrm>
        </p:spPr>
      </p:pic>
      <p:sp>
        <p:nvSpPr>
          <p:cNvPr id="24578" name="ZoneTexte 4"/>
          <p:cNvSpPr txBox="1">
            <a:spLocks noChangeArrowheads="1"/>
          </p:cNvSpPr>
          <p:nvPr/>
        </p:nvSpPr>
        <p:spPr bwMode="auto">
          <a:xfrm>
            <a:off x="1857375" y="5786438"/>
            <a:ext cx="5429250" cy="954087"/>
          </a:xfrm>
          <a:prstGeom prst="rect">
            <a:avLst/>
          </a:prstGeom>
          <a:solidFill>
            <a:schemeClr val="bg1"/>
          </a:solidFill>
          <a:ln w="9525">
            <a:noFill/>
            <a:miter lim="800000"/>
            <a:headEnd/>
            <a:tailEnd/>
          </a:ln>
        </p:spPr>
        <p:txBody>
          <a:bodyPr>
            <a:spAutoFit/>
          </a:bodyPr>
          <a:lstStyle/>
          <a:p>
            <a:pPr algn="ctr"/>
            <a:r>
              <a:rPr lang="fr-FR" sz="2800" b="1">
                <a:cs typeface="Arial" charset="0"/>
              </a:rPr>
              <a:t>Aspect cytologique du gel d’échographie</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fr-FR" sz="4000" b="1">
                <a:solidFill>
                  <a:schemeClr val="accent2"/>
                </a:solidFill>
              </a:rPr>
              <a:t>Critères diagnostiques du cancer papillaire</a:t>
            </a:r>
          </a:p>
        </p:txBody>
      </p:sp>
      <p:sp>
        <p:nvSpPr>
          <p:cNvPr id="79875" name="Rectangle 3"/>
          <p:cNvSpPr>
            <a:spLocks noGrp="1" noChangeArrowheads="1"/>
          </p:cNvSpPr>
          <p:nvPr>
            <p:ph type="body" idx="1"/>
          </p:nvPr>
        </p:nvSpPr>
        <p:spPr>
          <a:xfrm>
            <a:off x="323850" y="2032000"/>
            <a:ext cx="8640763" cy="3052763"/>
          </a:xfrm>
        </p:spPr>
        <p:txBody>
          <a:bodyPr/>
          <a:lstStyle/>
          <a:p>
            <a:r>
              <a:rPr lang="fr-FR" b="1"/>
              <a:t>Macrophages</a:t>
            </a:r>
          </a:p>
          <a:p>
            <a:r>
              <a:rPr lang="fr-FR" b="1"/>
              <a:t>Cellules géantes multinucléées</a:t>
            </a:r>
          </a:p>
          <a:p>
            <a:r>
              <a:rPr lang="fr-FR" b="1"/>
              <a:t>Colloïde dense</a:t>
            </a:r>
          </a:p>
          <a:p>
            <a:r>
              <a:rPr lang="fr-FR" b="1"/>
              <a:t>Calcosphérites ou psamommes (rare)</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image_101208_006bis"/>
          <p:cNvPicPr>
            <a:picLocks noChangeAspect="1" noChangeArrowheads="1"/>
          </p:cNvPicPr>
          <p:nvPr/>
        </p:nvPicPr>
        <p:blipFill>
          <a:blip r:embed="rId2" cstate="print"/>
          <a:srcRect/>
          <a:stretch>
            <a:fillRect/>
          </a:stretch>
        </p:blipFill>
        <p:spPr bwMode="auto">
          <a:xfrm>
            <a:off x="-914400" y="-703263"/>
            <a:ext cx="10972800" cy="8266113"/>
          </a:xfrm>
          <a:prstGeom prst="rect">
            <a:avLst/>
          </a:prstGeom>
          <a:noFill/>
        </p:spPr>
      </p:pic>
      <p:sp>
        <p:nvSpPr>
          <p:cNvPr id="96259" name="Text Box 3"/>
          <p:cNvSpPr txBox="1">
            <a:spLocks noChangeArrowheads="1"/>
          </p:cNvSpPr>
          <p:nvPr/>
        </p:nvSpPr>
        <p:spPr bwMode="auto">
          <a:xfrm>
            <a:off x="323850" y="6302375"/>
            <a:ext cx="2232025" cy="366713"/>
          </a:xfrm>
          <a:prstGeom prst="rect">
            <a:avLst/>
          </a:prstGeom>
          <a:solidFill>
            <a:schemeClr val="bg1"/>
          </a:solidFill>
          <a:ln w="9525">
            <a:noFill/>
            <a:miter lim="800000"/>
            <a:headEnd/>
            <a:tailEnd/>
          </a:ln>
          <a:effectLst/>
        </p:spPr>
        <p:txBody>
          <a:bodyPr>
            <a:spAutoFit/>
          </a:bodyPr>
          <a:lstStyle/>
          <a:p>
            <a:pPr algn="ctr">
              <a:spcBef>
                <a:spcPct val="50000"/>
              </a:spcBef>
            </a:pPr>
            <a:r>
              <a:rPr lang="fr-FR" b="1"/>
              <a:t>Atlas Bethesda</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image_101208_009"/>
          <p:cNvPicPr>
            <a:picLocks noChangeAspect="1" noChangeArrowheads="1"/>
          </p:cNvPicPr>
          <p:nvPr/>
        </p:nvPicPr>
        <p:blipFill>
          <a:blip r:embed="rId2" cstate="print"/>
          <a:srcRect/>
          <a:stretch>
            <a:fillRect/>
          </a:stretch>
        </p:blipFill>
        <p:spPr bwMode="auto">
          <a:xfrm>
            <a:off x="0" y="-12700"/>
            <a:ext cx="9144000" cy="6884988"/>
          </a:xfrm>
          <a:prstGeom prst="rect">
            <a:avLst/>
          </a:prstGeom>
          <a:noFill/>
        </p:spPr>
      </p:pic>
      <p:sp>
        <p:nvSpPr>
          <p:cNvPr id="92163" name="Text Box 3"/>
          <p:cNvSpPr txBox="1">
            <a:spLocks noChangeArrowheads="1"/>
          </p:cNvSpPr>
          <p:nvPr/>
        </p:nvSpPr>
        <p:spPr bwMode="auto">
          <a:xfrm>
            <a:off x="323850" y="6302375"/>
            <a:ext cx="2232025" cy="366713"/>
          </a:xfrm>
          <a:prstGeom prst="rect">
            <a:avLst/>
          </a:prstGeom>
          <a:solidFill>
            <a:schemeClr val="bg1"/>
          </a:solidFill>
          <a:ln w="9525">
            <a:noFill/>
            <a:miter lim="800000"/>
            <a:headEnd/>
            <a:tailEnd/>
          </a:ln>
          <a:effectLst/>
        </p:spPr>
        <p:txBody>
          <a:bodyPr>
            <a:spAutoFit/>
          </a:bodyPr>
          <a:lstStyle/>
          <a:p>
            <a:pPr algn="ctr">
              <a:spcBef>
                <a:spcPct val="50000"/>
              </a:spcBef>
            </a:pPr>
            <a:r>
              <a:rPr lang="fr-FR" b="1"/>
              <a:t>Atlas Bethesda</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image_101208_002~1"/>
          <p:cNvPicPr>
            <a:picLocks noChangeAspect="1" noChangeArrowheads="1"/>
          </p:cNvPicPr>
          <p:nvPr/>
        </p:nvPicPr>
        <p:blipFill>
          <a:blip r:embed="rId2" cstate="print"/>
          <a:srcRect/>
          <a:stretch>
            <a:fillRect/>
          </a:stretch>
        </p:blipFill>
        <p:spPr bwMode="auto">
          <a:xfrm>
            <a:off x="-457200" y="-355600"/>
            <a:ext cx="10058400" cy="7570788"/>
          </a:xfrm>
          <a:prstGeom prst="rect">
            <a:avLst/>
          </a:prstGeom>
          <a:noFill/>
        </p:spPr>
      </p:pic>
      <p:sp>
        <p:nvSpPr>
          <p:cNvPr id="84995" name="Text Box 3"/>
          <p:cNvSpPr txBox="1">
            <a:spLocks noChangeArrowheads="1"/>
          </p:cNvSpPr>
          <p:nvPr/>
        </p:nvSpPr>
        <p:spPr bwMode="auto">
          <a:xfrm>
            <a:off x="323850" y="6302375"/>
            <a:ext cx="2232025" cy="366713"/>
          </a:xfrm>
          <a:prstGeom prst="rect">
            <a:avLst/>
          </a:prstGeom>
          <a:solidFill>
            <a:schemeClr val="bg1"/>
          </a:solidFill>
          <a:ln w="9525">
            <a:noFill/>
            <a:miter lim="800000"/>
            <a:headEnd/>
            <a:tailEnd/>
          </a:ln>
          <a:effectLst/>
        </p:spPr>
        <p:txBody>
          <a:bodyPr>
            <a:spAutoFit/>
          </a:bodyPr>
          <a:lstStyle/>
          <a:p>
            <a:pPr algn="ctr">
              <a:spcBef>
                <a:spcPct val="50000"/>
              </a:spcBef>
            </a:pPr>
            <a:r>
              <a:rPr lang="fr-FR" b="1"/>
              <a:t>Atlas Bethesda</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image_101208_005_copy"/>
          <p:cNvPicPr>
            <a:picLocks noChangeAspect="1" noChangeArrowheads="1"/>
          </p:cNvPicPr>
          <p:nvPr/>
        </p:nvPicPr>
        <p:blipFill>
          <a:blip r:embed="rId2" cstate="print"/>
          <a:srcRect/>
          <a:stretch>
            <a:fillRect/>
          </a:stretch>
        </p:blipFill>
        <p:spPr bwMode="auto">
          <a:xfrm>
            <a:off x="0" y="-12700"/>
            <a:ext cx="9144000" cy="6884988"/>
          </a:xfrm>
          <a:prstGeom prst="rect">
            <a:avLst/>
          </a:prstGeom>
          <a:noFill/>
        </p:spPr>
      </p:pic>
      <p:sp>
        <p:nvSpPr>
          <p:cNvPr id="86019" name="Text Box 3"/>
          <p:cNvSpPr txBox="1">
            <a:spLocks noChangeArrowheads="1"/>
          </p:cNvSpPr>
          <p:nvPr/>
        </p:nvSpPr>
        <p:spPr bwMode="auto">
          <a:xfrm>
            <a:off x="323850" y="6302375"/>
            <a:ext cx="2232025" cy="366713"/>
          </a:xfrm>
          <a:prstGeom prst="rect">
            <a:avLst/>
          </a:prstGeom>
          <a:solidFill>
            <a:schemeClr val="bg1"/>
          </a:solidFill>
          <a:ln w="9525">
            <a:noFill/>
            <a:miter lim="800000"/>
            <a:headEnd/>
            <a:tailEnd/>
          </a:ln>
          <a:effectLst/>
        </p:spPr>
        <p:txBody>
          <a:bodyPr>
            <a:spAutoFit/>
          </a:bodyPr>
          <a:lstStyle/>
          <a:p>
            <a:pPr algn="ctr">
              <a:spcBef>
                <a:spcPct val="50000"/>
              </a:spcBef>
            </a:pPr>
            <a:r>
              <a:rPr lang="fr-FR" b="1"/>
              <a:t>Atlas Bethesda</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image_101208_004bis"/>
          <p:cNvPicPr>
            <a:picLocks noChangeAspect="1" noChangeArrowheads="1"/>
          </p:cNvPicPr>
          <p:nvPr/>
        </p:nvPicPr>
        <p:blipFill>
          <a:blip r:embed="rId2" cstate="print"/>
          <a:srcRect/>
          <a:stretch>
            <a:fillRect/>
          </a:stretch>
        </p:blipFill>
        <p:spPr bwMode="auto">
          <a:xfrm>
            <a:off x="-457200" y="-355600"/>
            <a:ext cx="10058400" cy="7570788"/>
          </a:xfrm>
          <a:prstGeom prst="rect">
            <a:avLst/>
          </a:prstGeom>
          <a:noFill/>
        </p:spPr>
      </p:pic>
      <p:sp>
        <p:nvSpPr>
          <p:cNvPr id="88067" name="Text Box 3"/>
          <p:cNvSpPr txBox="1">
            <a:spLocks noChangeArrowheads="1"/>
          </p:cNvSpPr>
          <p:nvPr/>
        </p:nvSpPr>
        <p:spPr bwMode="auto">
          <a:xfrm>
            <a:off x="323850" y="6302375"/>
            <a:ext cx="2232025" cy="366713"/>
          </a:xfrm>
          <a:prstGeom prst="rect">
            <a:avLst/>
          </a:prstGeom>
          <a:solidFill>
            <a:schemeClr val="bg1"/>
          </a:solidFill>
          <a:ln w="9525">
            <a:noFill/>
            <a:miter lim="800000"/>
            <a:headEnd/>
            <a:tailEnd/>
          </a:ln>
          <a:effectLst/>
        </p:spPr>
        <p:txBody>
          <a:bodyPr>
            <a:spAutoFit/>
          </a:bodyPr>
          <a:lstStyle/>
          <a:p>
            <a:pPr algn="ctr">
              <a:spcBef>
                <a:spcPct val="50000"/>
              </a:spcBef>
            </a:pPr>
            <a:r>
              <a:rPr lang="fr-FR" b="1"/>
              <a:t>Atlas Bethesda</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2" name="Picture 4" descr="image_101208_003"/>
          <p:cNvPicPr>
            <a:picLocks noChangeAspect="1" noChangeArrowheads="1"/>
          </p:cNvPicPr>
          <p:nvPr/>
        </p:nvPicPr>
        <p:blipFill>
          <a:blip r:embed="rId2" cstate="print"/>
          <a:srcRect/>
          <a:stretch>
            <a:fillRect/>
          </a:stretch>
        </p:blipFill>
        <p:spPr bwMode="auto">
          <a:xfrm>
            <a:off x="-457200" y="-355600"/>
            <a:ext cx="10058400" cy="7570788"/>
          </a:xfrm>
          <a:prstGeom prst="rect">
            <a:avLst/>
          </a:prstGeom>
          <a:noFill/>
        </p:spPr>
      </p:pic>
      <p:sp>
        <p:nvSpPr>
          <p:cNvPr id="89093" name="Text Box 5"/>
          <p:cNvSpPr txBox="1">
            <a:spLocks noChangeArrowheads="1"/>
          </p:cNvSpPr>
          <p:nvPr/>
        </p:nvSpPr>
        <p:spPr bwMode="auto">
          <a:xfrm>
            <a:off x="323850" y="6302375"/>
            <a:ext cx="2232025" cy="366713"/>
          </a:xfrm>
          <a:prstGeom prst="rect">
            <a:avLst/>
          </a:prstGeom>
          <a:solidFill>
            <a:schemeClr val="bg1"/>
          </a:solidFill>
          <a:ln w="9525">
            <a:noFill/>
            <a:miter lim="800000"/>
            <a:headEnd/>
            <a:tailEnd/>
          </a:ln>
          <a:effectLst/>
        </p:spPr>
        <p:txBody>
          <a:bodyPr>
            <a:spAutoFit/>
          </a:bodyPr>
          <a:lstStyle/>
          <a:p>
            <a:pPr algn="ctr">
              <a:spcBef>
                <a:spcPct val="50000"/>
              </a:spcBef>
            </a:pPr>
            <a:r>
              <a:rPr lang="fr-FR" b="1"/>
              <a:t>Atlas Bethesda</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5" name="Picture 3" descr="image_101208_012"/>
          <p:cNvPicPr>
            <a:picLocks noChangeAspect="1" noChangeArrowheads="1"/>
          </p:cNvPicPr>
          <p:nvPr/>
        </p:nvPicPr>
        <p:blipFill>
          <a:blip r:embed="rId2" cstate="print"/>
          <a:srcRect/>
          <a:stretch>
            <a:fillRect/>
          </a:stretch>
        </p:blipFill>
        <p:spPr bwMode="auto">
          <a:xfrm>
            <a:off x="0" y="-12700"/>
            <a:ext cx="9144000" cy="6884988"/>
          </a:xfrm>
          <a:prstGeom prst="rect">
            <a:avLst/>
          </a:prstGeom>
          <a:noFill/>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fr-FR" sz="4000" b="1">
                <a:solidFill>
                  <a:schemeClr val="accent2"/>
                </a:solidFill>
              </a:rPr>
              <a:t>Rainures nucléaires</a:t>
            </a:r>
          </a:p>
        </p:txBody>
      </p:sp>
      <p:sp>
        <p:nvSpPr>
          <p:cNvPr id="78851" name="Rectangle 3"/>
          <p:cNvSpPr>
            <a:spLocks noGrp="1" noChangeArrowheads="1"/>
          </p:cNvSpPr>
          <p:nvPr>
            <p:ph type="body" idx="1"/>
          </p:nvPr>
        </p:nvSpPr>
        <p:spPr/>
        <p:txBody>
          <a:bodyPr/>
          <a:lstStyle/>
          <a:p>
            <a:pPr>
              <a:lnSpc>
                <a:spcPct val="90000"/>
              </a:lnSpc>
            </a:pPr>
            <a:r>
              <a:rPr lang="fr-FR" b="1">
                <a:cs typeface="Arial" charset="0"/>
              </a:rPr>
              <a:t>Fréquentes dans le cancer papillaire</a:t>
            </a:r>
          </a:p>
          <a:p>
            <a:pPr>
              <a:lnSpc>
                <a:spcPct val="90000"/>
              </a:lnSpc>
            </a:pPr>
            <a:r>
              <a:rPr lang="fr-FR" b="1">
                <a:cs typeface="Arial" charset="0"/>
              </a:rPr>
              <a:t>Parallèles au grand axe de noyaux ovalaires</a:t>
            </a:r>
          </a:p>
          <a:p>
            <a:pPr>
              <a:lnSpc>
                <a:spcPct val="90000"/>
              </a:lnSpc>
            </a:pPr>
            <a:r>
              <a:rPr lang="fr-FR" b="1">
                <a:cs typeface="Arial" charset="0"/>
              </a:rPr>
              <a:t>Non spécifiques du cancer papillaire:</a:t>
            </a:r>
          </a:p>
          <a:p>
            <a:pPr lvl="2">
              <a:lnSpc>
                <a:spcPct val="90000"/>
              </a:lnSpc>
            </a:pPr>
            <a:r>
              <a:rPr lang="fr-FR" b="1">
                <a:cs typeface="Arial" charset="0"/>
              </a:rPr>
              <a:t>Macrophages</a:t>
            </a:r>
          </a:p>
          <a:p>
            <a:pPr lvl="2">
              <a:lnSpc>
                <a:spcPct val="90000"/>
              </a:lnSpc>
            </a:pPr>
            <a:r>
              <a:rPr lang="fr-FR" b="1">
                <a:cs typeface="Arial" charset="0"/>
              </a:rPr>
              <a:t>Cellules épithéliales bénignes</a:t>
            </a:r>
          </a:p>
          <a:p>
            <a:pPr>
              <a:lnSpc>
                <a:spcPct val="90000"/>
              </a:lnSpc>
            </a:pPr>
            <a:r>
              <a:rPr lang="fr-FR" b="1">
                <a:cs typeface="Arial" charset="0"/>
              </a:rPr>
              <a:t>Doivent être prise en compte en association avec d’autres critères du cancer papillaire</a:t>
            </a:r>
          </a:p>
          <a:p>
            <a:pPr>
              <a:lnSpc>
                <a:spcPct val="90000"/>
              </a:lnSpc>
            </a:pPr>
            <a:endParaRPr lang="fr-FR" b="1">
              <a:cs typeface="Arial" charset="0"/>
            </a:endParaRPr>
          </a:p>
          <a:p>
            <a:pPr>
              <a:lnSpc>
                <a:spcPct val="90000"/>
              </a:lnSpc>
            </a:pPr>
            <a:endParaRPr lang="fr-FR" b="1">
              <a:cs typeface="Arial"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fr-FR" sz="4000" b="1">
                <a:solidFill>
                  <a:schemeClr val="accent2"/>
                </a:solidFill>
              </a:rPr>
              <a:t>Pseudo-inclusion intranucléaire</a:t>
            </a:r>
          </a:p>
        </p:txBody>
      </p:sp>
      <p:sp>
        <p:nvSpPr>
          <p:cNvPr id="77827" name="Rectangle 3"/>
          <p:cNvSpPr>
            <a:spLocks noGrp="1" noChangeArrowheads="1"/>
          </p:cNvSpPr>
          <p:nvPr>
            <p:ph type="body" idx="1"/>
          </p:nvPr>
        </p:nvSpPr>
        <p:spPr/>
        <p:txBody>
          <a:bodyPr/>
          <a:lstStyle/>
          <a:p>
            <a:r>
              <a:rPr lang="fr-FR" sz="2800" b="1"/>
              <a:t>Image cerclée</a:t>
            </a:r>
          </a:p>
          <a:p>
            <a:r>
              <a:rPr lang="fr-FR" sz="2800" b="1"/>
              <a:t>Occupe au minimum 1/3 du volume nucléaire</a:t>
            </a:r>
          </a:p>
          <a:p>
            <a:r>
              <a:rPr lang="fr-FR" sz="2800" b="1"/>
              <a:t>Couleur du cytoplasme</a:t>
            </a:r>
          </a:p>
          <a:p>
            <a:r>
              <a:rPr lang="fr-FR" sz="2800" b="1">
                <a:cs typeface="Arial" charset="0"/>
              </a:rPr>
              <a:t>≠ artéfact (superposition par des hématies, mauvaise préservation cellulaire)</a:t>
            </a:r>
          </a:p>
          <a:p>
            <a:r>
              <a:rPr lang="fr-FR" sz="2800" b="1">
                <a:cs typeface="Arial" charset="0"/>
              </a:rPr>
              <a:t>Non pathognomonique du cancer papillaire:</a:t>
            </a:r>
          </a:p>
          <a:p>
            <a:pPr lvl="2"/>
            <a:r>
              <a:rPr lang="fr-FR" sz="2000" b="1">
                <a:cs typeface="Arial" charset="0"/>
              </a:rPr>
              <a:t>Tumeur trabéculaire hyalinisante de Carney</a:t>
            </a:r>
          </a:p>
          <a:p>
            <a:pPr lvl="2"/>
            <a:r>
              <a:rPr lang="fr-FR" sz="2000" b="1">
                <a:cs typeface="Arial" charset="0"/>
              </a:rPr>
              <a:t>Cancer médullaire de la thyroïde</a:t>
            </a:r>
          </a:p>
          <a:p>
            <a:pPr lvl="2"/>
            <a:r>
              <a:rPr lang="fr-FR" sz="2000" b="1">
                <a:cs typeface="Arial" charset="0"/>
              </a:rPr>
              <a:t>Cellules oxyphiles</a:t>
            </a:r>
          </a:p>
          <a:p>
            <a:pPr lvl="2"/>
            <a:r>
              <a:rPr lang="fr-FR" sz="2000" b="1">
                <a:cs typeface="Arial" charset="0"/>
              </a:rPr>
              <a:t>thyroïdite</a:t>
            </a:r>
          </a:p>
          <a:p>
            <a:endParaRPr lang="fr-FR" sz="2800" b="1">
              <a:cs typeface="Arial"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u contenu 2"/>
          <p:cNvSpPr>
            <a:spLocks noGrp="1"/>
          </p:cNvSpPr>
          <p:nvPr>
            <p:ph idx="1"/>
          </p:nvPr>
        </p:nvSpPr>
        <p:spPr>
          <a:xfrm>
            <a:off x="457200" y="1857375"/>
            <a:ext cx="8229600" cy="3643313"/>
          </a:xfrm>
        </p:spPr>
        <p:txBody>
          <a:bodyPr/>
          <a:lstStyle/>
          <a:p>
            <a:r>
              <a:rPr lang="fr-FR" sz="2000" b="1" dirty="0" smtClean="0">
                <a:latin typeface="Arial" charset="0"/>
                <a:cs typeface="Arial" charset="0"/>
              </a:rPr>
              <a:t>Quelle est la meilleure technique pour une </a:t>
            </a:r>
            <a:r>
              <a:rPr lang="fr-FR" sz="2000" b="1" dirty="0" err="1" smtClean="0">
                <a:latin typeface="Arial" charset="0"/>
                <a:cs typeface="Arial" charset="0"/>
              </a:rPr>
              <a:t>cytoponction</a:t>
            </a:r>
            <a:r>
              <a:rPr lang="fr-FR" sz="2000" b="1" dirty="0" smtClean="0">
                <a:latin typeface="Arial" charset="0"/>
                <a:cs typeface="Arial" charset="0"/>
              </a:rPr>
              <a:t> à l’aiguille fine performante ?</a:t>
            </a:r>
          </a:p>
          <a:p>
            <a:r>
              <a:rPr lang="fr-FR" sz="2800" b="1" dirty="0" smtClean="0">
                <a:solidFill>
                  <a:srgbClr val="C00000"/>
                </a:solidFill>
                <a:latin typeface="Arial" charset="0"/>
                <a:cs typeface="Arial" charset="0"/>
              </a:rPr>
              <a:t>Quelle est la meilleure méthode de préparation du matériel cellulaire?</a:t>
            </a:r>
          </a:p>
          <a:p>
            <a:r>
              <a:rPr lang="fr-FR" sz="2000" b="1" dirty="0" smtClean="0">
                <a:latin typeface="Arial" charset="0"/>
                <a:cs typeface="Arial" charset="0"/>
              </a:rPr>
              <a:t>Comment juge-t-on du caractère contributif d’un prélèvement ?</a:t>
            </a:r>
          </a:p>
          <a:p>
            <a:r>
              <a:rPr lang="fr-FR" sz="2000" b="1" dirty="0" smtClean="0">
                <a:latin typeface="Arial" charset="0"/>
                <a:cs typeface="Arial" charset="0"/>
              </a:rPr>
              <a:t>Quelle terminologie utiliser ?</a:t>
            </a:r>
          </a:p>
          <a:p>
            <a:r>
              <a:rPr lang="fr-FR" sz="2000" b="1" dirty="0" smtClean="0">
                <a:latin typeface="Arial" charset="0"/>
                <a:cs typeface="Arial" charset="0"/>
              </a:rPr>
              <a:t>Quels sont les apports d’une technique complémentaire d’immunohistochimie ?</a:t>
            </a:r>
          </a:p>
          <a:p>
            <a:pPr marL="0" indent="0">
              <a:buNone/>
            </a:pPr>
            <a:endParaRPr lang="fr-FR" sz="2800" b="1" dirty="0" smtClean="0">
              <a:latin typeface="Arial" charset="0"/>
              <a:cs typeface="Arial" charset="0"/>
            </a:endParaRPr>
          </a:p>
          <a:p>
            <a:endParaRPr lang="fr-FR" sz="2800" b="1" dirty="0" smtClean="0">
              <a:latin typeface="Arial" charset="0"/>
              <a:cs typeface="Arial" charset="0"/>
            </a:endParaRPr>
          </a:p>
          <a:p>
            <a:endParaRPr lang="fr-FR" sz="2800" b="1" dirty="0" smtClean="0">
              <a:latin typeface="Arial" charset="0"/>
              <a:cs typeface="Arial" charset="0"/>
            </a:endParaRPr>
          </a:p>
          <a:p>
            <a:endParaRPr lang="fr-FR" sz="2800" b="1" dirty="0" smtClean="0">
              <a:latin typeface="Arial" charset="0"/>
              <a:cs typeface="Arial" charset="0"/>
            </a:endParaRPr>
          </a:p>
          <a:p>
            <a:endParaRPr lang="fr-FR" sz="2800" b="1" dirty="0" smtClean="0">
              <a:latin typeface="Arial" charset="0"/>
              <a:cs typeface="Arial" charset="0"/>
            </a:endParaRPr>
          </a:p>
          <a:p>
            <a:endParaRPr lang="fr-FR" sz="2800" dirty="0" smtClean="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Image 1" descr="figure 4.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00355" name="ZoneTexte 2"/>
          <p:cNvSpPr txBox="1">
            <a:spLocks noChangeArrowheads="1"/>
          </p:cNvSpPr>
          <p:nvPr/>
        </p:nvSpPr>
        <p:spPr bwMode="auto">
          <a:xfrm>
            <a:off x="1143000" y="571500"/>
            <a:ext cx="4071938" cy="646113"/>
          </a:xfrm>
          <a:prstGeom prst="rect">
            <a:avLst/>
          </a:prstGeom>
          <a:solidFill>
            <a:schemeClr val="bg1"/>
          </a:solidFill>
          <a:ln w="9525">
            <a:noFill/>
            <a:miter lim="800000"/>
            <a:headEnd/>
            <a:tailEnd/>
          </a:ln>
        </p:spPr>
        <p:txBody>
          <a:bodyPr>
            <a:spAutoFit/>
          </a:bodyPr>
          <a:lstStyle/>
          <a:p>
            <a:r>
              <a:rPr lang="fr-FR" b="1">
                <a:cs typeface="Arial" charset="0"/>
              </a:rPr>
              <a:t>Inclusion intranucléaire du cancer papillaire</a:t>
            </a:r>
          </a:p>
        </p:txBody>
      </p:sp>
      <p:cxnSp>
        <p:nvCxnSpPr>
          <p:cNvPr id="5" name="Connecteur droit avec flèche 4"/>
          <p:cNvCxnSpPr/>
          <p:nvPr/>
        </p:nvCxnSpPr>
        <p:spPr>
          <a:xfrm rot="5400000">
            <a:off x="5572125" y="2857500"/>
            <a:ext cx="428625" cy="428625"/>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Image 1" descr="C0707136.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97283" name="ZoneTexte 2"/>
          <p:cNvSpPr txBox="1">
            <a:spLocks noChangeArrowheads="1"/>
          </p:cNvSpPr>
          <p:nvPr/>
        </p:nvSpPr>
        <p:spPr bwMode="auto">
          <a:xfrm>
            <a:off x="0" y="0"/>
            <a:ext cx="4071938" cy="1200150"/>
          </a:xfrm>
          <a:prstGeom prst="rect">
            <a:avLst/>
          </a:prstGeom>
          <a:solidFill>
            <a:schemeClr val="bg1"/>
          </a:solidFill>
          <a:ln w="9525">
            <a:noFill/>
            <a:miter lim="800000"/>
            <a:headEnd/>
            <a:tailEnd/>
          </a:ln>
        </p:spPr>
        <p:txBody>
          <a:bodyPr>
            <a:spAutoFit/>
          </a:bodyPr>
          <a:lstStyle/>
          <a:p>
            <a:r>
              <a:rPr lang="fr-FR" b="1">
                <a:cs typeface="Arial" charset="0"/>
              </a:rPr>
              <a:t>Femme de 78 ans. </a:t>
            </a:r>
          </a:p>
          <a:p>
            <a:r>
              <a:rPr lang="fr-FR" b="1">
                <a:cs typeface="Arial" charset="0"/>
              </a:rPr>
              <a:t>Lésion hypoéchogène hétérogène et diffuse du lobe droit. </a:t>
            </a:r>
          </a:p>
          <a:p>
            <a:r>
              <a:rPr lang="fr-FR" b="1">
                <a:cs typeface="Arial" charset="0"/>
              </a:rPr>
              <a:t>Suspicion de cancer anaplasique.</a:t>
            </a:r>
          </a:p>
        </p:txBody>
      </p:sp>
      <p:cxnSp>
        <p:nvCxnSpPr>
          <p:cNvPr id="5" name="Connecteur droit avec flèche 4"/>
          <p:cNvCxnSpPr/>
          <p:nvPr/>
        </p:nvCxnSpPr>
        <p:spPr>
          <a:xfrm rot="5400000">
            <a:off x="6845300" y="1595438"/>
            <a:ext cx="500063" cy="357187"/>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6" name="ZoneTexte 5"/>
          <p:cNvSpPr txBox="1"/>
          <p:nvPr/>
        </p:nvSpPr>
        <p:spPr>
          <a:xfrm>
            <a:off x="0" y="5000625"/>
            <a:ext cx="5643563" cy="646113"/>
          </a:xfrm>
          <a:prstGeom prst="rect">
            <a:avLst/>
          </a:prstGeom>
          <a:solidFill>
            <a:schemeClr val="accent4">
              <a:lumMod val="20000"/>
              <a:lumOff val="80000"/>
            </a:schemeClr>
          </a:solidFill>
        </p:spPr>
        <p:txBody>
          <a:bodyPr>
            <a:spAutoFit/>
          </a:bodyPr>
          <a:lstStyle/>
          <a:p>
            <a:pPr fontAlgn="auto">
              <a:spcBef>
                <a:spcPts val="0"/>
              </a:spcBef>
              <a:spcAft>
                <a:spcPts val="0"/>
              </a:spcAft>
              <a:defRPr/>
            </a:pPr>
            <a:r>
              <a:rPr lang="fr-FR" b="1" dirty="0">
                <a:latin typeface="Arial" pitchFamily="34" charset="0"/>
                <a:cs typeface="Arial" pitchFamily="34" charset="0"/>
              </a:rPr>
              <a:t>Population cellulaire épithéliale faiblement abondante suspecte de malignité. </a:t>
            </a:r>
          </a:p>
        </p:txBody>
      </p:sp>
      <p:sp>
        <p:nvSpPr>
          <p:cNvPr id="8" name="ZoneTexte 7"/>
          <p:cNvSpPr txBox="1"/>
          <p:nvPr/>
        </p:nvSpPr>
        <p:spPr>
          <a:xfrm>
            <a:off x="0" y="5643563"/>
            <a:ext cx="3357563" cy="369887"/>
          </a:xfrm>
          <a:prstGeom prst="rect">
            <a:avLst/>
          </a:prstGeom>
          <a:solidFill>
            <a:schemeClr val="accent6">
              <a:lumMod val="40000"/>
              <a:lumOff val="60000"/>
            </a:schemeClr>
          </a:solidFill>
        </p:spPr>
        <p:txBody>
          <a:bodyPr>
            <a:spAutoFit/>
          </a:bodyPr>
          <a:lstStyle/>
          <a:p>
            <a:pPr fontAlgn="auto">
              <a:spcBef>
                <a:spcPts val="0"/>
              </a:spcBef>
              <a:spcAft>
                <a:spcPts val="0"/>
              </a:spcAft>
              <a:defRPr/>
            </a:pPr>
            <a:r>
              <a:rPr lang="fr-FR" b="1" dirty="0">
                <a:latin typeface="Arial" pitchFamily="34" charset="0"/>
                <a:cs typeface="Arial" pitchFamily="34" charset="0"/>
              </a:rPr>
              <a:t>Diagnostic définitif de goitre</a:t>
            </a:r>
            <a:endParaRPr lang="fr-FR" b="1"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Image26"/>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fr-FR" sz="4000" b="1">
                <a:solidFill>
                  <a:schemeClr val="accent2"/>
                </a:solidFill>
              </a:rPr>
              <a:t>Variante folliculaire du cancer papillaire</a:t>
            </a:r>
          </a:p>
        </p:txBody>
      </p:sp>
      <p:sp>
        <p:nvSpPr>
          <p:cNvPr id="80899" name="Rectangle 3"/>
          <p:cNvSpPr>
            <a:spLocks noGrp="1" noChangeArrowheads="1"/>
          </p:cNvSpPr>
          <p:nvPr>
            <p:ph type="body" idx="1"/>
          </p:nvPr>
        </p:nvSpPr>
        <p:spPr/>
        <p:txBody>
          <a:bodyPr/>
          <a:lstStyle/>
          <a:p>
            <a:r>
              <a:rPr lang="fr-FR"/>
              <a:t>Différences par rapport au cancer papillaire conventionnel</a:t>
            </a:r>
          </a:p>
          <a:p>
            <a:pPr lvl="2"/>
            <a:r>
              <a:rPr lang="fr-FR"/>
              <a:t>Dispositions en vésicules = architecture folliculaire</a:t>
            </a:r>
          </a:p>
          <a:p>
            <a:pPr lvl="2"/>
            <a:r>
              <a:rPr lang="fr-FR"/>
              <a:t>Noyaux plus petits</a:t>
            </a:r>
          </a:p>
          <a:p>
            <a:pPr lvl="2"/>
            <a:r>
              <a:rPr lang="fr-FR"/>
              <a:t>Moins de rainures</a:t>
            </a:r>
          </a:p>
          <a:p>
            <a:pPr lvl="2">
              <a:buFontTx/>
              <a:buNone/>
            </a:pPr>
            <a:endParaRPr lang="fr-FR"/>
          </a:p>
          <a:p>
            <a:r>
              <a:rPr lang="fr-FR"/>
              <a:t>Diagnostic cytologique d’une tumeur folliculaire</a:t>
            </a:r>
          </a:p>
          <a:p>
            <a:r>
              <a:rPr lang="fr-FR"/>
              <a:t>Difficultés du diagnostic histopathologique</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p:txBody>
          <a:bodyPr/>
          <a:lstStyle/>
          <a:p>
            <a:r>
              <a:rPr lang="fr-FR" sz="4000" b="1">
                <a:solidFill>
                  <a:schemeClr val="accent2"/>
                </a:solidFill>
              </a:rPr>
              <a:t>Variante kystique du cancer papillaire</a:t>
            </a:r>
          </a:p>
        </p:txBody>
      </p:sp>
      <p:sp>
        <p:nvSpPr>
          <p:cNvPr id="185347" name="Rectangle 3"/>
          <p:cNvSpPr>
            <a:spLocks noGrp="1" noChangeArrowheads="1"/>
          </p:cNvSpPr>
          <p:nvPr>
            <p:ph type="body" idx="1"/>
          </p:nvPr>
        </p:nvSpPr>
        <p:spPr>
          <a:xfrm>
            <a:off x="457200" y="1960563"/>
            <a:ext cx="8229600" cy="3773487"/>
          </a:xfrm>
        </p:spPr>
        <p:txBody>
          <a:bodyPr/>
          <a:lstStyle/>
          <a:p>
            <a:r>
              <a:rPr lang="fr-FR"/>
              <a:t>Difficultés du diagnostic </a:t>
            </a:r>
          </a:p>
          <a:p>
            <a:r>
              <a:rPr lang="fr-FR"/>
              <a:t>À l’origine de faux négatifs de la cytologie</a:t>
            </a:r>
          </a:p>
          <a:p>
            <a:r>
              <a:rPr lang="fr-FR"/>
              <a:t>Cellules carcinomateuses parfois peu nombreuses, mêlées à des macrophages</a:t>
            </a:r>
          </a:p>
          <a:p>
            <a:r>
              <a:rPr lang="fr-FR"/>
              <a:t>Cellules « en clou de tapissier »</a:t>
            </a:r>
          </a:p>
          <a:p>
            <a:r>
              <a:rPr lang="fr-FR"/>
              <a:t>Cytoplasme vacuolisé</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372" name="Picture 4" descr="Cystic_PTC-1"/>
          <p:cNvPicPr>
            <a:picLocks noChangeAspect="1" noChangeArrowheads="1"/>
          </p:cNvPicPr>
          <p:nvPr/>
        </p:nvPicPr>
        <p:blipFill>
          <a:blip r:embed="rId2" cstate="print"/>
          <a:srcRect/>
          <a:stretch>
            <a:fillRect/>
          </a:stretch>
        </p:blipFill>
        <p:spPr bwMode="auto">
          <a:xfrm>
            <a:off x="457200" y="342900"/>
            <a:ext cx="8229600" cy="6172200"/>
          </a:xfrm>
          <a:prstGeom prst="rect">
            <a:avLst/>
          </a:prstGeom>
          <a:noFill/>
        </p:spPr>
      </p:pic>
      <p:sp>
        <p:nvSpPr>
          <p:cNvPr id="186373" name="Text Box 5"/>
          <p:cNvSpPr txBox="1">
            <a:spLocks noChangeArrowheads="1"/>
          </p:cNvSpPr>
          <p:nvPr/>
        </p:nvSpPr>
        <p:spPr bwMode="auto">
          <a:xfrm>
            <a:off x="323850" y="6302375"/>
            <a:ext cx="2232025" cy="366713"/>
          </a:xfrm>
          <a:prstGeom prst="rect">
            <a:avLst/>
          </a:prstGeom>
          <a:solidFill>
            <a:schemeClr val="bg1"/>
          </a:solidFill>
          <a:ln w="9525">
            <a:noFill/>
            <a:miter lim="800000"/>
            <a:headEnd/>
            <a:tailEnd/>
          </a:ln>
          <a:effectLst/>
        </p:spPr>
        <p:txBody>
          <a:bodyPr>
            <a:spAutoFit/>
          </a:bodyPr>
          <a:lstStyle/>
          <a:p>
            <a:pPr algn="ctr">
              <a:spcBef>
                <a:spcPct val="50000"/>
              </a:spcBef>
            </a:pPr>
            <a:r>
              <a:rPr lang="fr-FR" b="1"/>
              <a:t>Atlas Bethesda</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6" name="Picture 4" descr="Cystic_PTC-6"/>
          <p:cNvPicPr>
            <a:picLocks noChangeAspect="1" noChangeArrowheads="1"/>
          </p:cNvPicPr>
          <p:nvPr/>
        </p:nvPicPr>
        <p:blipFill>
          <a:blip r:embed="rId2" cstate="print"/>
          <a:srcRect/>
          <a:stretch>
            <a:fillRect/>
          </a:stretch>
        </p:blipFill>
        <p:spPr bwMode="auto">
          <a:xfrm>
            <a:off x="457200" y="342900"/>
            <a:ext cx="8229600" cy="6172200"/>
          </a:xfrm>
          <a:prstGeom prst="rect">
            <a:avLst/>
          </a:prstGeom>
          <a:noFill/>
        </p:spPr>
      </p:pic>
      <p:sp>
        <p:nvSpPr>
          <p:cNvPr id="187397" name="Text Box 5"/>
          <p:cNvSpPr txBox="1">
            <a:spLocks noChangeArrowheads="1"/>
          </p:cNvSpPr>
          <p:nvPr/>
        </p:nvSpPr>
        <p:spPr bwMode="auto">
          <a:xfrm>
            <a:off x="684213" y="5949950"/>
            <a:ext cx="2232025" cy="366713"/>
          </a:xfrm>
          <a:prstGeom prst="rect">
            <a:avLst/>
          </a:prstGeom>
          <a:solidFill>
            <a:schemeClr val="bg1"/>
          </a:solidFill>
          <a:ln w="9525">
            <a:noFill/>
            <a:miter lim="800000"/>
            <a:headEnd/>
            <a:tailEnd/>
          </a:ln>
          <a:effectLst/>
        </p:spPr>
        <p:txBody>
          <a:bodyPr>
            <a:spAutoFit/>
          </a:bodyPr>
          <a:lstStyle/>
          <a:p>
            <a:pPr algn="ctr">
              <a:spcBef>
                <a:spcPct val="50000"/>
              </a:spcBef>
            </a:pPr>
            <a:r>
              <a:rPr lang="fr-FR" b="1"/>
              <a:t>Atlas Bethesda</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9634" name="Group 2"/>
          <p:cNvGraphicFramePr>
            <a:graphicFrameLocks noGrp="1"/>
          </p:cNvGraphicFramePr>
          <p:nvPr/>
        </p:nvGraphicFramePr>
        <p:xfrm>
          <a:off x="611188" y="549275"/>
          <a:ext cx="7945437" cy="1751839"/>
        </p:xfrm>
        <a:graphic>
          <a:graphicData uri="http://schemas.openxmlformats.org/drawingml/2006/table">
            <a:tbl>
              <a:tblPr/>
              <a:tblGrid>
                <a:gridCol w="2897187"/>
                <a:gridCol w="3079750"/>
                <a:gridCol w="1968500"/>
              </a:tblGrid>
              <a:tr h="5810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cs typeface="Arial" charset="0"/>
                        </a:rPr>
                        <a:t>Catégorie proposée</a:t>
                      </a:r>
                    </a:p>
                  </a:txBody>
                  <a:tcPr horzOverflow="overflow">
                    <a:lnL cap="flat">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cs typeface="Arial" charset="0"/>
                        </a:rPr>
                        <a:t>Terminologie alternative</a:t>
                      </a:r>
                    </a:p>
                  </a:txBody>
                  <a:tcPr horzOverflow="overflow">
                    <a:lnL>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cs typeface="Arial" charset="0"/>
                        </a:rPr>
                        <a:t>Risque de cancer</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579438">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sz="1600" b="1" i="0" u="none" strike="noStrike" cap="none" normalizeH="0" baseline="0" smtClean="0">
                          <a:ln>
                            <a:noFill/>
                          </a:ln>
                          <a:solidFill>
                            <a:schemeClr val="tx1"/>
                          </a:solidFill>
                          <a:effectLst/>
                          <a:latin typeface="Arial" charset="0"/>
                          <a:cs typeface="Arial" charset="0"/>
                        </a:rPr>
                        <a:t> Suspect de malignité</a:t>
                      </a: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solidFill>
                      <a:srgbClr val="DDC1D8"/>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solidFill>
                      <a:srgbClr val="DDC1D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cs typeface="Arial" charset="0"/>
                        </a:rPr>
                        <a:t>60-75%</a:t>
                      </a: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solidFill>
                      <a:srgbClr val="DDC1D8"/>
                    </a:solidFill>
                  </a:tcPr>
                </a:tc>
              </a:tr>
              <a:tr h="544513">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fr-FR" sz="1600" b="1" i="0" u="none" strike="noStrike" cap="none" normalizeH="0" baseline="0" smtClean="0">
                          <a:ln>
                            <a:noFill/>
                          </a:ln>
                          <a:solidFill>
                            <a:schemeClr val="tx1"/>
                          </a:solidFill>
                          <a:effectLst/>
                          <a:latin typeface="Arial" charset="0"/>
                          <a:cs typeface="Arial" charset="0"/>
                        </a:rPr>
                        <a:t> Malin</a:t>
                      </a: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rgbClr val="DDC1D8"/>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rgbClr val="DDC1D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smtClean="0">
                          <a:ln>
                            <a:noFill/>
                          </a:ln>
                          <a:solidFill>
                            <a:schemeClr val="tx1"/>
                          </a:solidFill>
                          <a:effectLst/>
                          <a:latin typeface="Arial" charset="0"/>
                          <a:cs typeface="Arial" charset="0"/>
                        </a:rPr>
                        <a:t>97-99%</a:t>
                      </a:r>
                      <a:endParaRPr kumimoji="0" lang="fr-FR" sz="1600" b="0"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solidFill>
                      <a:srgbClr val="DDC1D8"/>
                    </a:solidFill>
                  </a:tcPr>
                </a:tc>
              </a:tr>
            </a:tbl>
          </a:graphicData>
        </a:graphic>
      </p:graphicFrame>
      <p:sp>
        <p:nvSpPr>
          <p:cNvPr id="69651" name="ZoneTexte 4"/>
          <p:cNvSpPr txBox="1">
            <a:spLocks noChangeArrowheads="1"/>
          </p:cNvSpPr>
          <p:nvPr/>
        </p:nvSpPr>
        <p:spPr bwMode="auto">
          <a:xfrm>
            <a:off x="1738313" y="2919413"/>
            <a:ext cx="5786437" cy="2647950"/>
          </a:xfrm>
          <a:prstGeom prst="rect">
            <a:avLst/>
          </a:prstGeom>
          <a:noFill/>
          <a:ln w="9525">
            <a:noFill/>
            <a:miter lim="800000"/>
            <a:headEnd/>
            <a:tailEnd/>
          </a:ln>
        </p:spPr>
        <p:txBody>
          <a:bodyPr>
            <a:spAutoFit/>
          </a:bodyPr>
          <a:lstStyle/>
          <a:p>
            <a:pPr algn="ctr">
              <a:buFont typeface="Wingdings" pitchFamily="1" charset="2"/>
              <a:buChar char="ü"/>
            </a:pPr>
            <a:r>
              <a:rPr lang="fr-FR" sz="2400" b="1">
                <a:cs typeface="Arial" charset="0"/>
              </a:rPr>
              <a:t>Cancer papillaire</a:t>
            </a:r>
          </a:p>
          <a:p>
            <a:pPr algn="ctr">
              <a:buFont typeface="Wingdings" pitchFamily="1" charset="2"/>
              <a:buNone/>
            </a:pPr>
            <a:endParaRPr lang="fr-FR" sz="2400" b="1">
              <a:cs typeface="Arial" charset="0"/>
            </a:endParaRPr>
          </a:p>
          <a:p>
            <a:pPr algn="ctr">
              <a:buFont typeface="Wingdings" pitchFamily="1" charset="2"/>
              <a:buChar char="ü"/>
            </a:pPr>
            <a:r>
              <a:rPr lang="fr-FR" sz="2400" b="1">
                <a:solidFill>
                  <a:schemeClr val="accent2"/>
                </a:solidFill>
                <a:cs typeface="Arial" charset="0"/>
              </a:rPr>
              <a:t>Cancer médullaire</a:t>
            </a:r>
          </a:p>
          <a:p>
            <a:pPr algn="ctr">
              <a:buFont typeface="Wingdings" pitchFamily="1" charset="2"/>
              <a:buChar char="ü"/>
            </a:pPr>
            <a:endParaRPr lang="fr-FR" sz="2400" b="1">
              <a:cs typeface="Arial" charset="0"/>
            </a:endParaRPr>
          </a:p>
          <a:p>
            <a:pPr algn="ctr">
              <a:buFont typeface="Wingdings" pitchFamily="1" charset="2"/>
              <a:buChar char="ü"/>
            </a:pPr>
            <a:r>
              <a:rPr lang="fr-FR" sz="2400" b="1">
                <a:cs typeface="Arial" charset="0"/>
              </a:rPr>
              <a:t>Cancer anaplasique </a:t>
            </a:r>
          </a:p>
          <a:p>
            <a:pPr algn="ctr">
              <a:buFont typeface="Wingdings" pitchFamily="1" charset="2"/>
              <a:buChar char="ü"/>
            </a:pPr>
            <a:r>
              <a:rPr lang="fr-FR" sz="2400" b="1">
                <a:cs typeface="Arial" charset="0"/>
              </a:rPr>
              <a:t>Métastase thyroïdienne</a:t>
            </a:r>
          </a:p>
          <a:p>
            <a:pPr algn="ctr">
              <a:buFont typeface="Wingdings" pitchFamily="1" charset="2"/>
              <a:buNone/>
            </a:pPr>
            <a:r>
              <a:rPr lang="fr-FR" sz="2400" b="1">
                <a:cs typeface="Arial" charset="0"/>
              </a:rPr>
              <a:t>Lymphome</a:t>
            </a:r>
          </a:p>
        </p:txBody>
      </p:sp>
      <p:sp>
        <p:nvSpPr>
          <p:cNvPr id="69652" name="AutoShape 20"/>
          <p:cNvSpPr>
            <a:spLocks noChangeArrowheads="1"/>
          </p:cNvSpPr>
          <p:nvPr/>
        </p:nvSpPr>
        <p:spPr bwMode="auto">
          <a:xfrm>
            <a:off x="2411413" y="3644900"/>
            <a:ext cx="576262" cy="482600"/>
          </a:xfrm>
          <a:prstGeom prst="star5">
            <a:avLst/>
          </a:prstGeom>
          <a:solidFill>
            <a:srgbClr val="FFFF00"/>
          </a:solidFill>
          <a:ln w="9525">
            <a:solidFill>
              <a:schemeClr val="tx1"/>
            </a:solidFill>
            <a:miter lim="800000"/>
            <a:headEnd/>
            <a:tailEnd/>
          </a:ln>
          <a:effectLst/>
        </p:spPr>
        <p:txBody>
          <a:bodyPr wrap="none" anchor="ctr"/>
          <a:lstStyle/>
          <a:p>
            <a:endParaRPr lang="fr-F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title"/>
          </p:nvPr>
        </p:nvSpPr>
        <p:spPr/>
        <p:txBody>
          <a:bodyPr/>
          <a:lstStyle/>
          <a:p>
            <a:r>
              <a:rPr lang="fr-FR" sz="4000" b="1">
                <a:solidFill>
                  <a:schemeClr val="accent2"/>
                </a:solidFill>
              </a:rPr>
              <a:t>Critères diagnostiques du cancer médullaire</a:t>
            </a:r>
          </a:p>
        </p:txBody>
      </p:sp>
      <p:sp>
        <p:nvSpPr>
          <p:cNvPr id="189443" name="Rectangle 3"/>
          <p:cNvSpPr>
            <a:spLocks noGrp="1" noChangeArrowheads="1"/>
          </p:cNvSpPr>
          <p:nvPr>
            <p:ph type="body" idx="1"/>
          </p:nvPr>
        </p:nvSpPr>
        <p:spPr>
          <a:xfrm>
            <a:off x="457200" y="2071688"/>
            <a:ext cx="8229600" cy="3517900"/>
          </a:xfrm>
        </p:spPr>
        <p:txBody>
          <a:bodyPr/>
          <a:lstStyle/>
          <a:p>
            <a:r>
              <a:rPr lang="fr-FR" b="1"/>
              <a:t>Cellules peu cohésives disposées sur un fond hémorragique</a:t>
            </a:r>
          </a:p>
          <a:p>
            <a:r>
              <a:rPr lang="fr-FR" b="1"/>
              <a:t>Dépôts de substance amyloïde</a:t>
            </a:r>
          </a:p>
          <a:p>
            <a:r>
              <a:rPr lang="fr-FR" b="1"/>
              <a:t>Cellules isolées ou regroupées en petit nombre ++</a:t>
            </a:r>
          </a:p>
          <a:p>
            <a:r>
              <a:rPr lang="fr-FR" b="1"/>
              <a:t>Aspect monomorphe des cellules</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p:txBody>
          <a:bodyPr/>
          <a:lstStyle/>
          <a:p>
            <a:r>
              <a:rPr lang="fr-FR" sz="4000" b="1">
                <a:solidFill>
                  <a:schemeClr val="accent2"/>
                </a:solidFill>
              </a:rPr>
              <a:t>Critères diagnostiques du cancer médullaire</a:t>
            </a:r>
          </a:p>
        </p:txBody>
      </p:sp>
      <p:sp>
        <p:nvSpPr>
          <p:cNvPr id="190467" name="Rectangle 3"/>
          <p:cNvSpPr>
            <a:spLocks noGrp="1" noChangeArrowheads="1"/>
          </p:cNvSpPr>
          <p:nvPr>
            <p:ph type="body" idx="1"/>
          </p:nvPr>
        </p:nvSpPr>
        <p:spPr>
          <a:xfrm>
            <a:off x="457200" y="1960563"/>
            <a:ext cx="8229600" cy="3773487"/>
          </a:xfrm>
        </p:spPr>
        <p:txBody>
          <a:bodyPr/>
          <a:lstStyle/>
          <a:p>
            <a:r>
              <a:rPr lang="fr-FR" b="1"/>
              <a:t>Noyaux uniformes</a:t>
            </a:r>
          </a:p>
          <a:p>
            <a:r>
              <a:rPr lang="fr-FR" b="1"/>
              <a:t>Noyaux ovalaires, parfois très allongés</a:t>
            </a:r>
          </a:p>
          <a:p>
            <a:r>
              <a:rPr lang="fr-FR" b="1"/>
              <a:t>Chromatine finement granuleuse dite «poivre et sel»</a:t>
            </a:r>
          </a:p>
          <a:p>
            <a:r>
              <a:rPr lang="fr-FR" b="1"/>
              <a:t>Nucléole habituellement petit</a:t>
            </a:r>
          </a:p>
          <a:p>
            <a:r>
              <a:rPr lang="fr-FR" b="1"/>
              <a:t>Pseudo-inclusion possible</a:t>
            </a:r>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747</TotalTime>
  <Words>3275</Words>
  <Application>Microsoft Office PowerPoint</Application>
  <PresentationFormat>Affichage à l'écran (4:3)</PresentationFormat>
  <Paragraphs>709</Paragraphs>
  <Slides>132</Slides>
  <Notes>38</Notes>
  <HiddenSlides>6</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132</vt:i4>
      </vt:variant>
    </vt:vector>
  </HeadingPairs>
  <TitlesOfParts>
    <vt:vector size="138" baseType="lpstr">
      <vt:lpstr>ＭＳ Ｐゴシック</vt:lpstr>
      <vt:lpstr>Arial</vt:lpstr>
      <vt:lpstr>Calibri</vt:lpstr>
      <vt:lpstr>Symbol</vt:lpstr>
      <vt:lpstr>Wingdings</vt:lpstr>
      <vt:lpstr>Thème Office</vt:lpstr>
      <vt:lpstr>La cytologie thyroïdienne</vt:lpstr>
      <vt:lpstr>Cytoponction thyroïdienne</vt:lpstr>
      <vt:lpstr>Cytoponction thyroïdienne</vt:lpstr>
      <vt:lpstr>Cytoponction thyroïdienne</vt:lpstr>
      <vt:lpstr>5 questions posées</vt:lpstr>
      <vt:lpstr>Matériel </vt:lpstr>
      <vt:lpstr>Méthodes</vt:lpstr>
      <vt:lpstr>Présentation PowerPoint</vt:lpstr>
      <vt:lpstr>Présentation PowerPoint</vt:lpstr>
      <vt:lpstr>Différentes techniques</vt:lpstr>
      <vt:lpstr>Différentes techniques</vt:lpstr>
      <vt:lpstr>Présentation PowerPoint</vt:lpstr>
      <vt:lpstr>I – Etalements directs</vt:lpstr>
      <vt:lpstr>II – Cytocentrifugation d’un prélèvement liquidien</vt:lpstr>
      <vt:lpstr>Présentation PowerPoint</vt:lpstr>
      <vt:lpstr>Cytocentrifugation</vt:lpstr>
      <vt:lpstr>Cytocentrifugation</vt:lpstr>
      <vt:lpstr>III - Colorations </vt:lpstr>
      <vt:lpstr>Présentation PowerPoint</vt:lpstr>
      <vt:lpstr>Colorations </vt:lpstr>
      <vt:lpstr>IV - Cytoblock</vt:lpstr>
      <vt:lpstr>Présentation PowerPoint</vt:lpstr>
      <vt:lpstr>Présentation PowerPoint</vt:lpstr>
      <vt:lpstr>Cytoblock (lille)</vt:lpstr>
      <vt:lpstr>Cytoblock</vt:lpstr>
      <vt:lpstr>Présentation PowerPoint</vt:lpstr>
      <vt:lpstr>Présentation PowerPoint</vt:lpstr>
      <vt:lpstr>V - Cytologie en milieu liquide</vt:lpstr>
      <vt:lpstr>Cytologie en milieu liquide</vt:lpstr>
      <vt:lpstr>Présentation PowerPoint</vt:lpstr>
      <vt:lpstr>Evaluation de la qualité du matériel</vt:lpstr>
      <vt:lpstr>Evaluation de la qualité du matériel</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Analyse cytologique</vt:lpstr>
      <vt:lpstr>National Cancer Institute (NCI)  Conférence de Béthesda</vt:lpstr>
      <vt:lpstr>Présentation PowerPoint</vt:lpstr>
      <vt:lpstr>Présentation PowerPoint</vt:lpstr>
      <vt:lpstr>Présentation PowerPoint</vt:lpstr>
      <vt:lpstr>Critères diagnostiques de thyroïdite chronique</vt:lpstr>
      <vt:lpstr>Présentation PowerPoint</vt:lpstr>
      <vt:lpstr>Présentation PowerPoint</vt:lpstr>
      <vt:lpstr>Critères diagnostiques de thyroïdite subaiguë de  De Quervain</vt:lpstr>
      <vt:lpstr>Présentation PowerPoint</vt:lpstr>
      <vt:lpstr>Présentation PowerPoint</vt:lpstr>
      <vt:lpstr>Critères diagnostiques de goitre</vt:lpstr>
      <vt:lpstr>Critères diagnostiques de goitre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Critères diagnostiques du cancer papillaire</vt:lpstr>
      <vt:lpstr>Critères diagnostiques du cancer papillaire</vt:lpstr>
      <vt:lpstr>Présentation PowerPoint</vt:lpstr>
      <vt:lpstr>Critères diagnostiques du cancer papillaire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Rainures nucléaires</vt:lpstr>
      <vt:lpstr>Pseudo-inclusion intranucléaire</vt:lpstr>
      <vt:lpstr>Présentation PowerPoint</vt:lpstr>
      <vt:lpstr>Présentation PowerPoint</vt:lpstr>
      <vt:lpstr>Présentation PowerPoint</vt:lpstr>
      <vt:lpstr>Variante folliculaire du cancer papillaire</vt:lpstr>
      <vt:lpstr>Variante kystique du cancer papillaire</vt:lpstr>
      <vt:lpstr>Présentation PowerPoint</vt:lpstr>
      <vt:lpstr>Présentation PowerPoint</vt:lpstr>
      <vt:lpstr>Présentation PowerPoint</vt:lpstr>
      <vt:lpstr>Critères diagnostiques du cancer médullaire</vt:lpstr>
      <vt:lpstr>Critères diagnostiques du cancer médullaire</vt:lpstr>
      <vt:lpstr>Critères diagnostiques du cancer médullaire</vt:lpstr>
      <vt:lpstr>Présentation PowerPoint</vt:lpstr>
      <vt:lpstr>Présentation PowerPoint</vt:lpstr>
      <vt:lpstr>Présentation PowerPoint</vt:lpstr>
      <vt:lpstr>Présentation PowerPoint</vt:lpstr>
      <vt:lpstr>Critères diagnostiques du carcinome anaplasique</vt:lpstr>
      <vt:lpstr>Critères diagnostiques du carcinome anaplasique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Immunocytochimie</vt:lpstr>
      <vt:lpstr>Présentation PowerPoint</vt:lpstr>
      <vt:lpstr>Présentation PowerPoint</vt:lpstr>
      <vt:lpstr>Immunocytochimie</vt:lpstr>
      <vt:lpstr>Présentation PowerPoint</vt:lpstr>
      <vt:lpstr>La cytologie thyroïdienne</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cytoponction thyroïdienne</dc:title>
  <dc:creator>Matthieu</dc:creator>
  <cp:lastModifiedBy>emmanuelle leteurtre</cp:lastModifiedBy>
  <cp:revision>158</cp:revision>
  <dcterms:created xsi:type="dcterms:W3CDTF">2009-02-09T20:25:58Z</dcterms:created>
  <dcterms:modified xsi:type="dcterms:W3CDTF">2014-12-12T21:57:05Z</dcterms:modified>
</cp:coreProperties>
</file>