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7" r:id="rId7"/>
    <p:sldId id="265" r:id="rId8"/>
    <p:sldId id="266" r:id="rId9"/>
    <p:sldId id="269" r:id="rId10"/>
    <p:sldId id="270" r:id="rId11"/>
    <p:sldId id="264" r:id="rId12"/>
    <p:sldId id="271" r:id="rId13"/>
    <p:sldId id="262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34D917-7BB3-40C3-9872-F208074F8D21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8006A-4BAE-44D4-A4DD-1B1335CFD4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(voire historique).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38006A-4BAE-44D4-A4DD-1B1335CFD418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09B7-9699-4E51-835D-A7AB112D72E9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2194-8432-409F-93B8-1D3DC843207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09B7-9699-4E51-835D-A7AB112D72E9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2194-8432-409F-93B8-1D3DC843207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09B7-9699-4E51-835D-A7AB112D72E9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2194-8432-409F-93B8-1D3DC843207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09B7-9699-4E51-835D-A7AB112D72E9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2194-8432-409F-93B8-1D3DC843207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09B7-9699-4E51-835D-A7AB112D72E9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2194-8432-409F-93B8-1D3DC843207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09B7-9699-4E51-835D-A7AB112D72E9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2194-8432-409F-93B8-1D3DC843207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09B7-9699-4E51-835D-A7AB112D72E9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2194-8432-409F-93B8-1D3DC843207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09B7-9699-4E51-835D-A7AB112D72E9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2194-8432-409F-93B8-1D3DC843207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09B7-9699-4E51-835D-A7AB112D72E9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2194-8432-409F-93B8-1D3DC843207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09B7-9699-4E51-835D-A7AB112D72E9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2194-8432-409F-93B8-1D3DC843207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09B7-9699-4E51-835D-A7AB112D72E9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2194-8432-409F-93B8-1D3DC843207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909B7-9699-4E51-835D-A7AB112D72E9}" type="datetimeFigureOut">
              <a:rPr lang="fr-FR" smtClean="0"/>
              <a:pPr/>
              <a:t>15/03/2015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42194-8432-409F-93B8-1D3DC843207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2808312"/>
          </a:xfrm>
        </p:spPr>
        <p:txBody>
          <a:bodyPr>
            <a:normAutofit fontScale="90000"/>
          </a:bodyPr>
          <a:lstStyle/>
          <a:p>
            <a:r>
              <a:rPr lang="fr-FR" sz="5600" b="1" i="1" dirty="0"/>
              <a:t>Carcinome papillaire de la </a:t>
            </a:r>
            <a:r>
              <a:rPr lang="fr-FR" sz="5600" b="1" i="1" dirty="0" smtClean="0"/>
              <a:t>thyroïde  avec </a:t>
            </a:r>
            <a:br>
              <a:rPr lang="fr-FR" sz="5600" b="1" i="1" dirty="0" smtClean="0"/>
            </a:br>
            <a:r>
              <a:rPr lang="fr-FR" sz="5600" b="1" i="1" dirty="0" smtClean="0">
                <a:solidFill>
                  <a:srgbClr val="C00000"/>
                </a:solidFill>
              </a:rPr>
              <a:t>complication </a:t>
            </a:r>
            <a:r>
              <a:rPr lang="fr-FR" sz="5600" b="1" i="1" dirty="0" smtClean="0">
                <a:solidFill>
                  <a:srgbClr val="C00000"/>
                </a:solidFill>
              </a:rPr>
              <a:t>cutanée exceptionnelle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71538" y="4572008"/>
            <a:ext cx="7143800" cy="71438"/>
          </a:xfrm>
        </p:spPr>
        <p:txBody>
          <a:bodyPr>
            <a:normAutofit fontScale="25000" lnSpcReduction="20000"/>
          </a:bodyPr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051720" y="44624"/>
            <a:ext cx="4824536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Biopsie</a:t>
            </a:r>
            <a:r>
              <a:rPr lang="fr-FR" dirty="0" smtClean="0"/>
              <a:t>: en faveur de carcinome papillaire de la thyroïde.</a:t>
            </a:r>
            <a:endParaRPr lang="fr-FR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NFS</a:t>
            </a:r>
            <a:r>
              <a:rPr lang="fr-FR" dirty="0" smtClean="0"/>
              <a:t>: hyper éosinophilie à 940/ mm</a:t>
            </a:r>
            <a:r>
              <a:rPr lang="fr-FR" baseline="30000" dirty="0" smtClean="0"/>
              <a:t>3</a:t>
            </a:r>
            <a:r>
              <a:rPr lang="fr-FR" dirty="0" smtClean="0"/>
              <a:t> </a:t>
            </a:r>
          </a:p>
          <a:p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Bilan d’immunodépression</a:t>
            </a:r>
            <a:r>
              <a:rPr lang="fr-FR" dirty="0" smtClean="0"/>
              <a:t>: hépatite B.</a:t>
            </a:r>
          </a:p>
          <a:p>
            <a:r>
              <a:rPr lang="fr-FR" b="1" dirty="0" err="1" smtClean="0">
                <a:solidFill>
                  <a:schemeClr val="accent2">
                    <a:lumMod val="75000"/>
                  </a:schemeClr>
                </a:solidFill>
              </a:rPr>
              <a:t>Prélevement</a:t>
            </a:r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 local:</a:t>
            </a:r>
          </a:p>
          <a:p>
            <a:pPr lvl="1"/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Etude bactériologique:</a:t>
            </a:r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dirty="0" err="1" smtClean="0"/>
              <a:t>cocci</a:t>
            </a:r>
            <a:r>
              <a:rPr lang="fr-FR" dirty="0" smtClean="0"/>
              <a:t> gram+images rondes évoquant des </a:t>
            </a:r>
            <a:r>
              <a:rPr lang="fr-FR" dirty="0" err="1" smtClean="0"/>
              <a:t>oeufs</a:t>
            </a:r>
            <a:endParaRPr lang="fr-FR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Etude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parasitologique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 dirty="0" smtClean="0"/>
              <a:t>en faveur de </a:t>
            </a:r>
            <a:r>
              <a:rPr lang="fr-FR" dirty="0" err="1" smtClean="0"/>
              <a:t>miyase</a:t>
            </a:r>
            <a:r>
              <a:rPr lang="fr-FR" dirty="0" smtClean="0"/>
              <a:t> cutanée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4800" b="1" i="1" u="sng" dirty="0" smtClean="0"/>
              <a:t>Prise en charge:</a:t>
            </a:r>
            <a:endParaRPr lang="fr-FR" sz="4800" b="1" i="1" u="sng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Soins locaux</a:t>
            </a:r>
          </a:p>
          <a:p>
            <a:r>
              <a:rPr lang="fr-FR" dirty="0" smtClean="0"/>
              <a:t>ATB</a:t>
            </a:r>
          </a:p>
          <a:p>
            <a:r>
              <a:rPr lang="fr-FR" dirty="0" smtClean="0"/>
              <a:t>Chirurgie de réduction et de propreté </a:t>
            </a:r>
          </a:p>
          <a:p>
            <a:r>
              <a:rPr lang="fr-FR" dirty="0" smtClean="0"/>
              <a:t>Mise de Lambeau cutané</a:t>
            </a:r>
          </a:p>
          <a:p>
            <a:r>
              <a:rPr lang="fr-FR" dirty="0" err="1" smtClean="0">
                <a:sym typeface="Wingdings" pitchFamily="2" charset="2"/>
              </a:rPr>
              <a:t>I</a:t>
            </a:r>
            <a:r>
              <a:rPr lang="fr-FR" smtClean="0">
                <a:sym typeface="Wingdings" pitchFamily="2" charset="2"/>
              </a:rPr>
              <a:t>rathérapie</a:t>
            </a:r>
            <a:r>
              <a:rPr lang="fr-FR" dirty="0" smtClean="0">
                <a:sym typeface="Wingdings" pitchFamily="2" charset="2"/>
              </a:rPr>
              <a:t> non faisable: </a:t>
            </a:r>
            <a:r>
              <a:rPr lang="fr-FR" dirty="0" smtClean="0"/>
              <a:t>volume tumoral résiduel important</a:t>
            </a:r>
          </a:p>
          <a:p>
            <a:pPr lvl="1">
              <a:buNone/>
            </a:pPr>
            <a:r>
              <a:rPr lang="fr-FR" dirty="0" smtClean="0">
                <a:sym typeface="Wingdings" pitchFamily="2" charset="2"/>
              </a:rPr>
              <a:t></a:t>
            </a:r>
            <a:r>
              <a:rPr lang="fr-FR" dirty="0" smtClean="0"/>
              <a:t> RTH externe a été indiquée</a:t>
            </a:r>
          </a:p>
          <a:p>
            <a:r>
              <a:rPr lang="fr-FR" dirty="0" smtClean="0"/>
              <a:t>Patiente a était perdue de vue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fr-FR" b="1" dirty="0" smtClean="0"/>
              <a:t>Commentaire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Les </a:t>
            </a:r>
            <a:r>
              <a:rPr lang="fr-FR" dirty="0" smtClean="0"/>
              <a:t>myiases:</a:t>
            </a:r>
          </a:p>
          <a:p>
            <a:pPr lvl="1"/>
            <a:r>
              <a:rPr lang="fr-FR" smtClean="0"/>
              <a:t>situation </a:t>
            </a:r>
            <a:r>
              <a:rPr lang="fr-FR" dirty="0" smtClean="0"/>
              <a:t>exceptionnelle.</a:t>
            </a:r>
          </a:p>
          <a:p>
            <a:pPr lvl="1"/>
            <a:r>
              <a:rPr lang="fr-FR" dirty="0"/>
              <a:t> </a:t>
            </a:r>
            <a:r>
              <a:rPr lang="fr-FR" dirty="0" smtClean="0"/>
              <a:t>Liées </a:t>
            </a:r>
            <a:r>
              <a:rPr lang="fr-FR" dirty="0"/>
              <a:t>au parasitisme humain par des larves de mouches colonisant parfois les orifices ou une plaie négligée </a:t>
            </a:r>
            <a:endParaRPr lang="fr-FR" dirty="0" smtClean="0"/>
          </a:p>
          <a:p>
            <a:r>
              <a:rPr lang="fr-FR" dirty="0" smtClean="0"/>
              <a:t>Dans le </a:t>
            </a:r>
            <a:r>
              <a:rPr lang="fr-FR" dirty="0"/>
              <a:t>cas </a:t>
            </a:r>
            <a:r>
              <a:rPr lang="fr-FR" dirty="0" smtClean="0"/>
              <a:t>rapporté: </a:t>
            </a:r>
          </a:p>
          <a:p>
            <a:pPr lvl="1"/>
            <a:r>
              <a:rPr lang="fr-FR" dirty="0" smtClean="0"/>
              <a:t>extension </a:t>
            </a:r>
            <a:r>
              <a:rPr lang="fr-FR" dirty="0"/>
              <a:t>cutanée d’un carcinome </a:t>
            </a:r>
            <a:r>
              <a:rPr lang="fr-FR" dirty="0" smtClean="0"/>
              <a:t>papillaire avec perte de substance cutanée négligée sur laquelle la </a:t>
            </a:r>
            <a:r>
              <a:rPr lang="fr-FR" dirty="0" err="1" smtClean="0"/>
              <a:t>miyase</a:t>
            </a:r>
            <a:r>
              <a:rPr lang="fr-FR" dirty="0" smtClean="0"/>
              <a:t> s’est greffée</a:t>
            </a:r>
          </a:p>
          <a:p>
            <a:pPr lvl="1"/>
            <a:r>
              <a:rPr lang="fr-FR" dirty="0" smtClean="0"/>
              <a:t>Terrain d’</a:t>
            </a:r>
            <a:r>
              <a:rPr lang="fr-FR" dirty="0" err="1" smtClean="0"/>
              <a:t>immunodepression</a:t>
            </a:r>
            <a:r>
              <a:rPr lang="fr-FR" dirty="0" smtClean="0"/>
              <a:t>: HVB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82154"/>
          </a:xfrm>
        </p:spPr>
        <p:txBody>
          <a:bodyPr/>
          <a:lstStyle/>
          <a:p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132856"/>
            <a:ext cx="8496944" cy="3993307"/>
          </a:xfrm>
        </p:spPr>
        <p:txBody>
          <a:bodyPr/>
          <a:lstStyle/>
          <a:p>
            <a:r>
              <a:rPr lang="fr-FR" dirty="0"/>
              <a:t>Le carcinome papillaire est un cancer différencié de la thyroïde. </a:t>
            </a:r>
          </a:p>
          <a:p>
            <a:pPr>
              <a:buNone/>
            </a:pPr>
            <a:endParaRPr lang="fr-FR" sz="1050" dirty="0" smtClean="0"/>
          </a:p>
          <a:p>
            <a:r>
              <a:rPr lang="fr-FR" dirty="0" smtClean="0"/>
              <a:t>Diagnostiqué </a:t>
            </a:r>
            <a:r>
              <a:rPr lang="fr-FR" dirty="0"/>
              <a:t>le plus souvent sous forme d’un nodule thyroïdien et de plus en plus sous forme de micro-carcinome.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La forme agressive avec extension cutanée s’avère rare</a:t>
            </a:r>
            <a:r>
              <a:rPr lang="fr-FR" dirty="0" smtClean="0"/>
              <a:t>.</a:t>
            </a:r>
          </a:p>
          <a:p>
            <a:pPr>
              <a:buNone/>
            </a:pPr>
            <a:endParaRPr lang="fr-FR" dirty="0">
              <a:solidFill>
                <a:srgbClr val="FF0000"/>
              </a:solidFill>
            </a:endParaRPr>
          </a:p>
          <a:p>
            <a:r>
              <a:rPr lang="fr-FR" dirty="0" smtClean="0"/>
              <a:t>Nous en </a:t>
            </a:r>
            <a:r>
              <a:rPr lang="fr-FR" dirty="0"/>
              <a:t>rapportons </a:t>
            </a:r>
            <a:r>
              <a:rPr lang="fr-FR" dirty="0" smtClean="0"/>
              <a:t>une observation ayant comme particularité une complication exceptionnelle!</a:t>
            </a:r>
            <a:endParaRPr lang="fr-FR" dirty="0">
              <a:solidFill>
                <a:srgbClr val="FF0000"/>
              </a:solidFill>
            </a:endParaRP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 Mme: T.H</a:t>
            </a:r>
          </a:p>
          <a:p>
            <a:r>
              <a:rPr lang="fr-FR" dirty="0" smtClean="0"/>
              <a:t>Age: 61 ans</a:t>
            </a:r>
          </a:p>
          <a:p>
            <a:r>
              <a:rPr lang="fr-FR" dirty="0" smtClean="0"/>
              <a:t>ATCD= 0</a:t>
            </a:r>
          </a:p>
          <a:p>
            <a:r>
              <a:rPr lang="fr-FR" dirty="0" smtClean="0"/>
              <a:t> Résidente: Safi</a:t>
            </a:r>
          </a:p>
          <a:p>
            <a:r>
              <a:rPr lang="fr-FR" dirty="0" smtClean="0"/>
              <a:t>issue d’un milieu défavorisé,</a:t>
            </a:r>
          </a:p>
          <a:p>
            <a:r>
              <a:rPr lang="fr-FR" dirty="0" smtClean="0"/>
              <a:t> Masse cervicale antérieure depuis un an avant son admission</a:t>
            </a:r>
          </a:p>
          <a:p>
            <a:r>
              <a:rPr lang="fr-FR" dirty="0" smtClean="0"/>
              <a:t>Changement des caractéristiques 3 mois auparavant :  </a:t>
            </a:r>
          </a:p>
          <a:p>
            <a:pPr lvl="2">
              <a:buFont typeface="Wingdings" pitchFamily="2" charset="2"/>
              <a:buChar char="ü"/>
            </a:pPr>
            <a:r>
              <a:rPr lang="fr-FR" dirty="0" smtClean="0"/>
              <a:t>               installation d’une douleur </a:t>
            </a:r>
          </a:p>
          <a:p>
            <a:pPr lvl="2">
              <a:buFont typeface="Wingdings" pitchFamily="2" charset="2"/>
              <a:buChar char="ü"/>
            </a:pPr>
            <a:r>
              <a:rPr lang="fr-FR" dirty="0" smtClean="0"/>
              <a:t>               fistulisation à la peau.</a:t>
            </a:r>
          </a:p>
          <a:p>
            <a:pPr lvl="2">
              <a:buNone/>
            </a:pPr>
            <a:endParaRPr lang="fr-FR" dirty="0" smtClean="0"/>
          </a:p>
          <a:p>
            <a:pPr>
              <a:buFont typeface="Wingdings" pitchFamily="2" charset="2"/>
              <a:buChar char="ü"/>
            </a:pPr>
            <a:endParaRPr lang="fr-FR" dirty="0" smtClean="0"/>
          </a:p>
          <a:p>
            <a:pPr>
              <a:buFont typeface="Wingdings" pitchFamily="2" charset="2"/>
              <a:buChar char="ü"/>
            </a:pPr>
            <a:endParaRPr lang="fr-FR" dirty="0" smtClean="0"/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403648" y="260648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 smtClean="0"/>
              <a:t>Observation</a:t>
            </a:r>
            <a:endParaRPr lang="fr-FR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404664"/>
            <a:ext cx="8424936" cy="572149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r-FR" sz="3600" b="1" i="1" u="sng" dirty="0" smtClean="0"/>
              <a:t>Examen clinique:</a:t>
            </a:r>
          </a:p>
          <a:p>
            <a:pPr>
              <a:buNone/>
            </a:pPr>
            <a:endParaRPr lang="fr-FR" sz="1800" b="1" i="1" u="sng" dirty="0"/>
          </a:p>
          <a:p>
            <a:r>
              <a:rPr lang="fr-FR" dirty="0" smtClean="0"/>
              <a:t>Nodule </a:t>
            </a:r>
            <a:r>
              <a:rPr lang="fr-FR" dirty="0"/>
              <a:t>thyroïdien gauche </a:t>
            </a:r>
            <a:endParaRPr lang="fr-FR" dirty="0" smtClean="0"/>
          </a:p>
          <a:p>
            <a:pPr lvl="1"/>
            <a:r>
              <a:rPr lang="fr-FR" dirty="0" smtClean="0"/>
              <a:t>Dur; </a:t>
            </a:r>
            <a:r>
              <a:rPr lang="fr-FR" dirty="0"/>
              <a:t>fixe </a:t>
            </a:r>
            <a:endParaRPr lang="fr-FR" dirty="0" smtClean="0"/>
          </a:p>
          <a:p>
            <a:pPr lvl="1"/>
            <a:r>
              <a:rPr lang="fr-FR" dirty="0" smtClean="0"/>
              <a:t>d’environ </a:t>
            </a:r>
            <a:r>
              <a:rPr lang="fr-FR" dirty="0"/>
              <a:t>5</a:t>
            </a:r>
            <a:r>
              <a:rPr lang="fr-FR" dirty="0" smtClean="0"/>
              <a:t> cm </a:t>
            </a:r>
          </a:p>
          <a:p>
            <a:pPr lvl="1"/>
            <a:endParaRPr lang="fr-FR" sz="1700" dirty="0" smtClean="0"/>
          </a:p>
          <a:p>
            <a:r>
              <a:rPr lang="fr-FR" dirty="0" smtClean="0"/>
              <a:t>Nodule thyroïdien médian </a:t>
            </a:r>
          </a:p>
          <a:p>
            <a:pPr lvl="1"/>
            <a:r>
              <a:rPr lang="fr-FR" dirty="0" smtClean="0"/>
              <a:t>Dur; fixe </a:t>
            </a:r>
          </a:p>
          <a:p>
            <a:pPr lvl="1"/>
            <a:r>
              <a:rPr lang="fr-FR" dirty="0" smtClean="0"/>
              <a:t>d’environ 5 cm </a:t>
            </a:r>
          </a:p>
          <a:p>
            <a:pPr lvl="1"/>
            <a:r>
              <a:rPr lang="fr-FR" dirty="0" smtClean="0"/>
              <a:t>perte </a:t>
            </a:r>
            <a:r>
              <a:rPr lang="fr-FR" dirty="0"/>
              <a:t>de substance cutanée </a:t>
            </a:r>
            <a:endParaRPr lang="fr-FR" dirty="0" smtClean="0"/>
          </a:p>
          <a:p>
            <a:pPr lvl="1"/>
            <a:r>
              <a:rPr lang="fr-FR" dirty="0" smtClean="0"/>
              <a:t>berges </a:t>
            </a:r>
            <a:r>
              <a:rPr lang="fr-FR" dirty="0"/>
              <a:t>nécrosées </a:t>
            </a:r>
            <a:endParaRPr lang="fr-FR" dirty="0" smtClean="0"/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Découverte </a:t>
            </a:r>
            <a:r>
              <a:rPr lang="fr-FR" b="1" dirty="0" smtClean="0">
                <a:solidFill>
                  <a:srgbClr val="FF0000"/>
                </a:solidFill>
              </a:rPr>
              <a:t>d’asticots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smtClean="0"/>
              <a:t>d’âges différents.</a:t>
            </a:r>
          </a:p>
          <a:p>
            <a:r>
              <a:rPr lang="fr-FR" dirty="0" smtClean="0"/>
              <a:t>ADP </a:t>
            </a:r>
            <a:r>
              <a:rPr lang="fr-FR" dirty="0" err="1" smtClean="0"/>
              <a:t>jugulo</a:t>
            </a:r>
            <a:r>
              <a:rPr lang="fr-FR" dirty="0" smtClean="0"/>
              <a:t>-carotidiennes </a:t>
            </a:r>
            <a:r>
              <a:rPr lang="fr-FR" dirty="0"/>
              <a:t>bilatérales suspectes.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\Downloads\image (3)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40768"/>
            <a:ext cx="6064448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 descr="C:\Users\pc\Downloads\image (1)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052736"/>
            <a:ext cx="6192688" cy="5188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2050" name="Picture 2" descr="C:\Users\pc\Downloads\image (2)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447767" y="800707"/>
            <a:ext cx="4104454" cy="5760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52128"/>
          </a:xfrm>
        </p:spPr>
        <p:txBody>
          <a:bodyPr/>
          <a:lstStyle/>
          <a:p>
            <a:pPr algn="l"/>
            <a:r>
              <a:rPr lang="fr-FR" b="1" i="1" u="sng" dirty="0" smtClean="0"/>
              <a:t>Examens </a:t>
            </a:r>
            <a:r>
              <a:rPr lang="fr-FR" b="1" i="1" u="sng" dirty="0" err="1" smtClean="0"/>
              <a:t>paraclinique</a:t>
            </a:r>
            <a:r>
              <a:rPr lang="fr-FR" b="1" i="1" u="sng" dirty="0" smtClean="0"/>
              <a:t>: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Echographie + TDM cervicale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 une masse thyroïdienne hétérogène avec plusieurs nodules, englobant les deux carotides et envahissant les PM </a:t>
            </a:r>
          </a:p>
          <a:p>
            <a:pPr lvl="1"/>
            <a:r>
              <a:rPr lang="fr-FR" dirty="0" smtClean="0"/>
              <a:t>ADP </a:t>
            </a:r>
            <a:r>
              <a:rPr lang="fr-FR" dirty="0" err="1" smtClean="0"/>
              <a:t>jugulo</a:t>
            </a:r>
            <a:r>
              <a:rPr lang="fr-FR" dirty="0" smtClean="0"/>
              <a:t>-carotidiennes bilatérales. </a:t>
            </a:r>
          </a:p>
          <a:p>
            <a:pPr lvl="1"/>
            <a:r>
              <a:rPr lang="fr-FR" dirty="0" smtClean="0"/>
              <a:t>Perméabilité des v. jugulaires qui sont refoulées, perméabilité des art. carotides primitives. 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239</Words>
  <Application>Microsoft Office PowerPoint</Application>
  <PresentationFormat>Affichage à l'écran (4:3)</PresentationFormat>
  <Paragraphs>63</Paragraphs>
  <Slides>13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Carcinome papillaire de la thyroïde  avec  complication cutanée exceptionnelle 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Examens paraclinique:</vt:lpstr>
      <vt:lpstr>Diapositive 10</vt:lpstr>
      <vt:lpstr>Diapositive 11</vt:lpstr>
      <vt:lpstr>Prise en charge:</vt:lpstr>
      <vt:lpstr>Commentaire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Carcinome papillaire de la thyroïde compliqué de myiase cutanée</dc:title>
  <dc:creator>pc</dc:creator>
  <cp:lastModifiedBy>admin</cp:lastModifiedBy>
  <cp:revision>25</cp:revision>
  <dcterms:created xsi:type="dcterms:W3CDTF">2014-02-13T19:31:31Z</dcterms:created>
  <dcterms:modified xsi:type="dcterms:W3CDTF">2015-03-15T08:28:00Z</dcterms:modified>
</cp:coreProperties>
</file>