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29"/>
  </p:notesMasterIdLst>
  <p:handoutMasterIdLst>
    <p:handoutMasterId r:id="rId30"/>
  </p:handoutMasterIdLst>
  <p:sldIdLst>
    <p:sldId id="356" r:id="rId2"/>
    <p:sldId id="349" r:id="rId3"/>
    <p:sldId id="357" r:id="rId4"/>
    <p:sldId id="358" r:id="rId5"/>
    <p:sldId id="329" r:id="rId6"/>
    <p:sldId id="336" r:id="rId7"/>
    <p:sldId id="292" r:id="rId8"/>
    <p:sldId id="324" r:id="rId9"/>
    <p:sldId id="321" r:id="rId10"/>
    <p:sldId id="272" r:id="rId11"/>
    <p:sldId id="368" r:id="rId12"/>
    <p:sldId id="359" r:id="rId13"/>
    <p:sldId id="362" r:id="rId14"/>
    <p:sldId id="342" r:id="rId15"/>
    <p:sldId id="276" r:id="rId16"/>
    <p:sldId id="364" r:id="rId17"/>
    <p:sldId id="343" r:id="rId18"/>
    <p:sldId id="330" r:id="rId19"/>
    <p:sldId id="331" r:id="rId20"/>
    <p:sldId id="332" r:id="rId21"/>
    <p:sldId id="365" r:id="rId22"/>
    <p:sldId id="366" r:id="rId23"/>
    <p:sldId id="333" r:id="rId24"/>
    <p:sldId id="354" r:id="rId25"/>
    <p:sldId id="352" r:id="rId26"/>
    <p:sldId id="353" r:id="rId27"/>
    <p:sldId id="367" r:id="rId2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FF66"/>
    <a:srgbClr val="001C54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721" autoAdjust="0"/>
    <p:restoredTop sz="94709" autoAdjust="0"/>
  </p:normalViewPr>
  <p:slideViewPr>
    <p:cSldViewPr>
      <p:cViewPr varScale="1">
        <p:scale>
          <a:sx n="69" d="100"/>
          <a:sy n="69" d="100"/>
        </p:scale>
        <p:origin x="-83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904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271980-0F26-4193-AF86-C8C50852E7DF}" type="datetimeFigureOut">
              <a:rPr lang="fr-FR" smtClean="0"/>
              <a:t>15/03/2015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BB83BD-7FDA-4C31-9036-68B92CC2BBFB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916FAA-6CE7-4391-9741-DA7FFBD16A8D}" type="datetimeFigureOut">
              <a:rPr lang="fr-FR" smtClean="0"/>
              <a:t>15/03/2015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A8E837-812D-4CDE-9C32-5F54C01214C8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6E0B7-0D21-4B26-A6CF-F88A7A8FD8FB}" type="datetimeFigureOut">
              <a:rPr lang="fr-FR" smtClean="0"/>
              <a:pPr/>
              <a:t>15/03/2015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934F9-23D0-48A0-A6FA-F82F78E5BF5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6E0B7-0D21-4B26-A6CF-F88A7A8FD8FB}" type="datetimeFigureOut">
              <a:rPr lang="fr-FR" smtClean="0"/>
              <a:pPr/>
              <a:t>15/03/2015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934F9-23D0-48A0-A6FA-F82F78E5BF5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6E0B7-0D21-4B26-A6CF-F88A7A8FD8FB}" type="datetimeFigureOut">
              <a:rPr lang="fr-FR" smtClean="0"/>
              <a:pPr/>
              <a:t>15/03/2015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934F9-23D0-48A0-A6FA-F82F78E5BF5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6E0B7-0D21-4B26-A6CF-F88A7A8FD8FB}" type="datetimeFigureOut">
              <a:rPr lang="fr-FR" smtClean="0"/>
              <a:pPr/>
              <a:t>15/03/2015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934F9-23D0-48A0-A6FA-F82F78E5BF5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6E0B7-0D21-4B26-A6CF-F88A7A8FD8FB}" type="datetimeFigureOut">
              <a:rPr lang="fr-FR" smtClean="0"/>
              <a:pPr/>
              <a:t>15/03/2015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934F9-23D0-48A0-A6FA-F82F78E5BF5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6E0B7-0D21-4B26-A6CF-F88A7A8FD8FB}" type="datetimeFigureOut">
              <a:rPr lang="fr-FR" smtClean="0"/>
              <a:pPr/>
              <a:t>15/03/2015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934F9-23D0-48A0-A6FA-F82F78E5BF5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6E0B7-0D21-4B26-A6CF-F88A7A8FD8FB}" type="datetimeFigureOut">
              <a:rPr lang="fr-FR" smtClean="0"/>
              <a:pPr/>
              <a:t>15/03/2015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934F9-23D0-48A0-A6FA-F82F78E5BF5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6E0B7-0D21-4B26-A6CF-F88A7A8FD8FB}" type="datetimeFigureOut">
              <a:rPr lang="fr-FR" smtClean="0"/>
              <a:pPr/>
              <a:t>15/03/2015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934F9-23D0-48A0-A6FA-F82F78E5BF5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6E0B7-0D21-4B26-A6CF-F88A7A8FD8FB}" type="datetimeFigureOut">
              <a:rPr lang="fr-FR" smtClean="0"/>
              <a:pPr/>
              <a:t>15/03/2015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934F9-23D0-48A0-A6FA-F82F78E5BF5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6E0B7-0D21-4B26-A6CF-F88A7A8FD8FB}" type="datetimeFigureOut">
              <a:rPr lang="fr-FR" smtClean="0"/>
              <a:pPr/>
              <a:t>15/03/2015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934F9-23D0-48A0-A6FA-F82F78E5BF5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6E0B7-0D21-4B26-A6CF-F88A7A8FD8FB}" type="datetimeFigureOut">
              <a:rPr lang="fr-FR" smtClean="0"/>
              <a:pPr/>
              <a:t>15/03/2015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934F9-23D0-48A0-A6FA-F82F78E5BF5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36E0B7-0D21-4B26-A6CF-F88A7A8FD8FB}" type="datetimeFigureOut">
              <a:rPr lang="fr-FR" smtClean="0"/>
              <a:pPr/>
              <a:t>15/03/2015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A934F9-23D0-48A0-A6FA-F82F78E5BF5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  T  S</a:t>
            </a:r>
            <a:endParaRPr lang="fr-F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00100" y="1928802"/>
            <a:ext cx="6295632" cy="187220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fr-FR" sz="4400" dirty="0" smtClean="0"/>
              <a:t>   </a:t>
            </a:r>
            <a:r>
              <a:rPr lang="fr-FR" sz="4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l’examen extemporané</a:t>
            </a:r>
          </a:p>
          <a:p>
            <a:pPr marL="0" indent="0" algn="ctr">
              <a:buNone/>
            </a:pPr>
            <a:r>
              <a:rPr lang="fr-FR" sz="440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fr-FR" sz="4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 nodule thyroïdien</a:t>
            </a:r>
            <a:endParaRPr lang="fr-FR" sz="44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86050" y="4572008"/>
            <a:ext cx="3357586" cy="1071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165432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-1285916" y="1285860"/>
            <a:ext cx="8229600" cy="1143000"/>
          </a:xfrm>
        </p:spPr>
        <p:txBody>
          <a:bodyPr>
            <a:normAutofit/>
          </a:bodyPr>
          <a:lstStyle/>
          <a:p>
            <a:r>
              <a:rPr lang="fr-FR" sz="3200" u="sng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Bilan pré opératoire </a:t>
            </a:r>
            <a:endParaRPr lang="fr-FR" sz="3200" u="sng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928794" y="3714752"/>
            <a:ext cx="4536504" cy="1715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1000100" y="1428736"/>
            <a:ext cx="6429420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endParaRPr lang="fr-FR" dirty="0" smtClean="0"/>
          </a:p>
          <a:p>
            <a:pPr>
              <a:buFontTx/>
              <a:buChar char="-"/>
            </a:pPr>
            <a:endParaRPr lang="fr-FR" dirty="0" smtClean="0"/>
          </a:p>
          <a:p>
            <a:pPr algn="ctr"/>
            <a:r>
              <a:rPr lang="fr-FR" sz="3200" dirty="0" smtClean="0"/>
              <a:t> </a:t>
            </a:r>
            <a:endParaRPr lang="fr-FR" sz="2800" dirty="0" smtClean="0"/>
          </a:p>
          <a:p>
            <a:pPr>
              <a:buFontTx/>
              <a:buChar char="-"/>
            </a:pPr>
            <a:r>
              <a:rPr lang="fr-FR" sz="2800" dirty="0" smtClean="0"/>
              <a:t> NFS – VS  , GAJ ,  TP, créatinine </a:t>
            </a:r>
          </a:p>
          <a:p>
            <a:r>
              <a:rPr lang="fr-FR" sz="2800" dirty="0" smtClean="0"/>
              <a:t>    sont sans particularité    </a:t>
            </a:r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2272009" y="5857892"/>
            <a:ext cx="3929090" cy="6429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ECG</a:t>
            </a:r>
            <a:r>
              <a:rPr kumimoji="0" lang="fr-FR" sz="3200" b="0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:  RAS</a:t>
            </a: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itre 1"/>
          <p:cNvSpPr txBox="1">
            <a:spLocks/>
          </p:cNvSpPr>
          <p:nvPr/>
        </p:nvSpPr>
        <p:spPr>
          <a:xfrm>
            <a:off x="4929190" y="5857892"/>
            <a:ext cx="3929090" cy="6429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643438" y="500042"/>
            <a:ext cx="222195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800" dirty="0" smtClean="0"/>
              <a:t>TSH us = 1,35 </a:t>
            </a:r>
            <a:endParaRPr lang="fr-FR" sz="2800" dirty="0"/>
          </a:p>
        </p:txBody>
      </p:sp>
      <p:sp>
        <p:nvSpPr>
          <p:cNvPr id="9" name="Titre 1"/>
          <p:cNvSpPr txBox="1">
            <a:spLocks/>
          </p:cNvSpPr>
          <p:nvPr/>
        </p:nvSpPr>
        <p:spPr>
          <a:xfrm>
            <a:off x="-1428792" y="14285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sng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Bilan biologique  :</a:t>
            </a:r>
            <a:r>
              <a:rPr kumimoji="0" lang="fr-FR" sz="4000" b="0" i="0" u="sng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endParaRPr kumimoji="0" lang="fr-FR" sz="4000" b="0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u="sng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Adresser au chirurgien</a:t>
            </a:r>
            <a:endParaRPr lang="fr-FR" u="sng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7544" y="2564904"/>
            <a:ext cx="8229600" cy="100811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Thyroïdectomie totale</a:t>
            </a:r>
            <a:endParaRPr lang="fr-FR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3554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4000" u="sng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L’examen extemporané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1560" y="1556792"/>
            <a:ext cx="853244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Etude macroscopique : </a:t>
            </a:r>
          </a:p>
          <a:p>
            <a:pPr marL="0" indent="0">
              <a:buNone/>
            </a:pP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pièce </a:t>
            </a:r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 </a:t>
            </a:r>
            <a:r>
              <a:rPr lang="fr-FR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loboisthmectomie</a:t>
            </a:r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mesurant </a:t>
            </a: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6 x 2,5 x 3 </a:t>
            </a:r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cm en </a:t>
            </a: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pesant </a:t>
            </a:r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15,5 </a:t>
            </a: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grammes. </a:t>
            </a:r>
          </a:p>
          <a:p>
            <a:pPr marL="0" indent="0">
              <a:buNone/>
            </a:pPr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Au </a:t>
            </a:r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niveau du lobe gauche la présence </a:t>
            </a: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d’un nodule</a:t>
            </a:r>
          </a:p>
          <a:p>
            <a:pPr marL="0" indent="0">
              <a:buNone/>
            </a:pPr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occupant </a:t>
            </a:r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presque la </a:t>
            </a: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totalité </a:t>
            </a:r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du lobe </a:t>
            </a: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mesurant  3 </a:t>
            </a:r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cm </a:t>
            </a:r>
            <a:endParaRPr lang="fr-FR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de diamètre </a:t>
            </a:r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bien encapsulé. </a:t>
            </a:r>
          </a:p>
          <a:p>
            <a:pPr marL="0" indent="0">
              <a:buNone/>
            </a:pPr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 coupe aspect charnu homogène. </a:t>
            </a:r>
          </a:p>
        </p:txBody>
      </p:sp>
    </p:spTree>
    <p:extLst>
      <p:ext uri="{BB962C8B-B14F-4D97-AF65-F5344CB8AC3E}">
        <p14:creationId xmlns:p14="http://schemas.microsoft.com/office/powerpoint/2010/main" xmlns="" val="990572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620688"/>
            <a:ext cx="8686800" cy="56886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Etude microscopique : </a:t>
            </a:r>
          </a:p>
          <a:p>
            <a:pPr marL="0" indent="0">
              <a:buNone/>
            </a:pP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endParaRPr lang="fr-FR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les </a:t>
            </a:r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frottis d’empreinte et les coupes au cryostat </a:t>
            </a: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montrent </a:t>
            </a:r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une prolifération faite de glandes </a:t>
            </a: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vésiculaires de </a:t>
            </a:r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différentes tailles, leur lumière  est comblée de </a:t>
            </a: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colloïde </a:t>
            </a:r>
            <a:endParaRPr lang="fr-FR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F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fr-FR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Conclusion  </a:t>
            </a:r>
            <a:r>
              <a:rPr lang="fr-FR" sz="3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fr-FR" sz="36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</a:t>
            </a:r>
            <a:r>
              <a:rPr lang="fr-FR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hyperplasie nodulaire de la thyroïde</a:t>
            </a:r>
          </a:p>
          <a:p>
            <a:pPr marL="0" indent="0">
              <a:buNone/>
            </a:pPr>
            <a:r>
              <a:rPr lang="fr-FR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- absence de signe de malignité </a:t>
            </a:r>
          </a:p>
        </p:txBody>
      </p:sp>
    </p:spTree>
    <p:extLst>
      <p:ext uri="{BB962C8B-B14F-4D97-AF65-F5344CB8AC3E}">
        <p14:creationId xmlns:p14="http://schemas.microsoft.com/office/powerpoint/2010/main" xmlns="" val="3179889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8229600" cy="1143000"/>
          </a:xfrm>
        </p:spPr>
        <p:txBody>
          <a:bodyPr>
            <a:normAutofit/>
          </a:bodyPr>
          <a:lstStyle/>
          <a:p>
            <a:r>
              <a:rPr lang="fr-FR" sz="3600" u="sng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 jours après l’intervention chirurgica</a:t>
            </a:r>
            <a:r>
              <a:rPr lang="fr-FR" sz="4000" u="sng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</a:t>
            </a:r>
            <a:endParaRPr lang="fr-FR" sz="4000" u="sng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339752" y="2060848"/>
            <a:ext cx="4629150" cy="351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4000" u="sng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L’examen ana </a:t>
            </a:r>
            <a:r>
              <a:rPr lang="fr-FR" sz="4000" u="sng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path</a:t>
            </a:r>
            <a:r>
              <a:rPr lang="fr-FR" sz="4000" u="sng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définitif</a:t>
            </a:r>
            <a:endParaRPr lang="fr-FR" sz="4000" u="sng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1560" y="1412776"/>
            <a:ext cx="8424936" cy="514116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fr-FR" sz="3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Etude macroscopique : </a:t>
            </a:r>
            <a:endParaRPr lang="fr-FR" sz="36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fr-FR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Pièce de </a:t>
            </a:r>
            <a:r>
              <a:rPr lang="fr-FR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lobo</a:t>
            </a: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isthmectomie</a:t>
            </a: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mesurant 6 x 2,5 x 3 cm  </a:t>
            </a:r>
          </a:p>
          <a:p>
            <a:pPr>
              <a:buNone/>
            </a:pPr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et pesant 15,5 grammes . Au niveau du lobe gauche</a:t>
            </a:r>
          </a:p>
          <a:p>
            <a:pPr>
              <a:buNone/>
            </a:pP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présence d’un nodule occupant presque la totalité </a:t>
            </a:r>
          </a:p>
          <a:p>
            <a:pPr>
              <a:buNone/>
            </a:pPr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du lobe mesurant 3 cm de diamètre bien encapsulé.</a:t>
            </a:r>
          </a:p>
          <a:p>
            <a:pPr>
              <a:buNone/>
            </a:pPr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A la coupe aspect charnu homogène.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4000" u="sng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L’examen ana </a:t>
            </a:r>
            <a:r>
              <a:rPr lang="fr-FR" sz="4000" u="sng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path</a:t>
            </a:r>
            <a:endParaRPr lang="fr-FR" sz="4000" u="sng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5536" y="1556792"/>
            <a:ext cx="8280920" cy="514116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fr-FR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L’étude microscopique</a:t>
            </a:r>
          </a:p>
          <a:p>
            <a:pPr>
              <a:buNone/>
            </a:pPr>
            <a:r>
              <a:rPr lang="fr-FR" sz="3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après inclusion en paraffine montre un parenchyme thyroïdien siège d’une prolifération entourée par une capsule fibreuse épaisse faite de vésicules de taille variable formé de cellules cubiques à noyau atypique. On note des foyers d’effraction capsulaire aux plusieurs endroits. Il n’est pas observé d’</a:t>
            </a:r>
            <a:r>
              <a:rPr lang="fr-FR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embols</a:t>
            </a: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vasculaires.</a:t>
            </a:r>
          </a:p>
          <a:p>
            <a:pPr>
              <a:buNone/>
            </a:pPr>
            <a:r>
              <a:rPr lang="fr-FR" sz="20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buNone/>
            </a:pPr>
            <a:r>
              <a:rPr lang="fr-FR" sz="20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0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fr-FR" sz="2000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CONCLUSION : CARCINOME PAPILLAIRE DE LA THYROID</a:t>
            </a:r>
            <a:r>
              <a:rPr lang="fr-FR" sz="2000" dirty="0" smtClean="0">
                <a:solidFill>
                  <a:srgbClr val="FFC000"/>
                </a:solidFill>
                <a:latin typeface="Comic Sans MS" panose="030F0702030302020204" pitchFamily="66" charset="0"/>
                <a:cs typeface="Times New Roman" pitchFamily="18" charset="0"/>
              </a:rPr>
              <a:t>E</a:t>
            </a:r>
            <a:endParaRPr lang="fr-FR" sz="2000" dirty="0">
              <a:solidFill>
                <a:srgbClr val="FFC000"/>
              </a:solidFill>
              <a:latin typeface="Comic Sans MS" panose="030F0702030302020204" pitchFamily="66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61714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4000" u="sng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fr-FR" sz="4000" u="sng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ème</a:t>
            </a:r>
            <a:r>
              <a:rPr lang="fr-FR" sz="4000" u="sng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intervention chirurgicale </a:t>
            </a:r>
            <a:endParaRPr lang="fr-FR" sz="4000" u="sng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772816"/>
            <a:ext cx="8686800" cy="1584176"/>
          </a:xfrm>
        </p:spPr>
        <p:txBody>
          <a:bodyPr/>
          <a:lstStyle/>
          <a:p>
            <a:pPr marL="0" indent="0">
              <a:buNone/>
            </a:pPr>
            <a:r>
              <a:rPr lang="fr-FR" dirty="0" smtClean="0"/>
              <a:t>                 </a:t>
            </a:r>
            <a:r>
              <a:rPr lang="fr-F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Thyroïdectomie totale</a:t>
            </a:r>
            <a:endParaRPr lang="fr-F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996952"/>
            <a:ext cx="3530600" cy="2878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982486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13144" y="836712"/>
            <a:ext cx="8831992" cy="1224136"/>
          </a:xfrm>
        </p:spPr>
        <p:txBody>
          <a:bodyPr>
            <a:normAutofit fontScale="90000"/>
          </a:bodyPr>
          <a:lstStyle/>
          <a:p>
            <a:r>
              <a:rPr lang="fr-FR" sz="4000" u="sng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Adressée pour balayage à l’iode 131</a:t>
            </a:r>
            <a:br>
              <a:rPr lang="fr-FR" sz="4000" u="sng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3600" u="sng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SMN du CHU de Marrakech</a:t>
            </a:r>
            <a:br>
              <a:rPr lang="fr-FR" sz="3600" u="sng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u="sng" dirty="0" smtClean="0">
                <a:solidFill>
                  <a:srgbClr val="FFFF00"/>
                </a:solidFill>
              </a:rPr>
              <a:t/>
            </a:r>
            <a:br>
              <a:rPr lang="fr-FR" u="sng" dirty="0" smtClean="0">
                <a:solidFill>
                  <a:srgbClr val="FFFF00"/>
                </a:solidFill>
              </a:rPr>
            </a:br>
            <a:endParaRPr lang="fr-FR" u="sng" dirty="0">
              <a:solidFill>
                <a:srgbClr val="FFFF00"/>
              </a:solidFill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15616" y="1844824"/>
            <a:ext cx="7704856" cy="4299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1988840"/>
            <a:ext cx="8229600" cy="2448272"/>
          </a:xfrm>
        </p:spPr>
        <p:txBody>
          <a:bodyPr>
            <a:normAutofit fontScale="90000"/>
          </a:bodyPr>
          <a:lstStyle/>
          <a:p>
            <a:pPr algn="l"/>
            <a:r>
              <a:rPr lang="fr-FR" sz="2800" dirty="0" smtClean="0">
                <a:latin typeface="Tw Cen MT" panose="020B0602020104020603" pitchFamily="34" charset="0"/>
              </a:rPr>
              <a:t>-  </a:t>
            </a:r>
            <a:r>
              <a:rPr lang="fr-FR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Mme </a:t>
            </a:r>
            <a:r>
              <a:rPr lang="fr-FR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Zahira</a:t>
            </a:r>
            <a:r>
              <a:rPr lang="fr-FR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. E  : </a:t>
            </a:r>
            <a:br>
              <a:rPr lang="fr-FR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fr-FR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- a été hospitalisée le 11/2/2013  </a:t>
            </a:r>
            <a:br>
              <a:rPr lang="fr-FR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fr-FR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itre 1"/>
          <p:cNvSpPr txBox="1">
            <a:spLocks/>
          </p:cNvSpPr>
          <p:nvPr/>
        </p:nvSpPr>
        <p:spPr>
          <a:xfrm>
            <a:off x="571472" y="28572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sng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Hospitalisée</a:t>
            </a:r>
            <a:r>
              <a:rPr kumimoji="0" lang="fr-FR" sz="3600" b="0" i="0" u="sng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dans le service de médecine nucléaire à Marrakech </a:t>
            </a:r>
            <a:r>
              <a:rPr kumimoji="0" lang="fr-FR" sz="3600" b="0" i="0" u="sng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endParaRPr kumimoji="0" lang="fr-FR" sz="3600" b="0" i="0" u="sng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1340768"/>
            <a:ext cx="8820472" cy="475252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 constate parfois, des </a:t>
            </a: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malades opérés </a:t>
            </a:r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 la thyroïde (lobectomies partielles), appelés à une 2 </a:t>
            </a:r>
            <a:r>
              <a:rPr lang="fr-FR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ème</a:t>
            </a:r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intervention</a:t>
            </a:r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car l’ana </a:t>
            </a:r>
            <a:r>
              <a:rPr lang="fr-FR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path</a:t>
            </a:r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une semaine après </a:t>
            </a: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l’intervention chirurgicale, </a:t>
            </a:r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indique la présence de cancer. </a:t>
            </a:r>
            <a:endParaRPr lang="fr-FR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fr-FR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Alors </a:t>
            </a:r>
            <a:r>
              <a:rPr lang="fr-FR" sz="28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 l’examen extemporané était négatif </a:t>
            </a:r>
            <a:r>
              <a:rPr lang="fr-FR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  <a:p>
            <a:pPr marL="0" indent="0" algn="ctr">
              <a:buNone/>
            </a:pPr>
            <a:r>
              <a:rPr lang="fr-F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endParaRPr lang="fr-F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27784" y="3998168"/>
            <a:ext cx="3528392" cy="2054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564130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71472" y="285728"/>
            <a:ext cx="8229600" cy="1143000"/>
          </a:xfrm>
        </p:spPr>
        <p:txBody>
          <a:bodyPr>
            <a:normAutofit/>
          </a:bodyPr>
          <a:lstStyle/>
          <a:p>
            <a:r>
              <a:rPr lang="fr-FR" sz="4000" u="sng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 balayage corps entier</a:t>
            </a:r>
            <a:endParaRPr lang="fr-FR" sz="4000" u="sng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11560" y="2132856"/>
            <a:ext cx="835292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800" dirty="0" smtClean="0"/>
              <a:t> - </a:t>
            </a: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été réalisé</a:t>
            </a:r>
          </a:p>
          <a:p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une bonne fixation par trois gros résidus thyroïdiens   </a:t>
            </a:r>
            <a:endParaRPr lang="fr-FR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2524" y="2060848"/>
            <a:ext cx="8715404" cy="4143404"/>
          </a:xfrm>
        </p:spPr>
        <p:txBody>
          <a:bodyPr>
            <a:normAutofit fontScale="90000"/>
          </a:bodyPr>
          <a:lstStyle/>
          <a:p>
            <a:pPr algn="l"/>
            <a:r>
              <a:rPr lang="fr-FR" sz="2800" dirty="0" smtClean="0">
                <a:latin typeface="+mn-lt"/>
              </a:rPr>
              <a:t>-  </a:t>
            </a: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Mme </a:t>
            </a:r>
            <a:r>
              <a:rPr lang="fr-FR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Zahira</a:t>
            </a: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. E  :</a:t>
            </a:r>
            <a:r>
              <a:rPr lang="fr-FR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fr-FR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- a reçu une dose ablative de 100 mci d’iode   </a:t>
            </a:r>
            <a:br>
              <a:rPr lang="fr-FR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radio actif  131 </a:t>
            </a:r>
            <a:br>
              <a:rPr lang="fr-FR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fr-FR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- le taux de la thyroglobuline pré thérapeutique  </a:t>
            </a:r>
            <a:br>
              <a:rPr lang="fr-FR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mesuré  le 6/2/2013  était  à 1,1ng/m</a:t>
            </a: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 </a:t>
            </a:r>
            <a:b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-  </a:t>
            </a:r>
            <a:r>
              <a:rPr lang="fr-FR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Levthyrox</a:t>
            </a: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fr-FR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cp</a:t>
            </a: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150  </a:t>
            </a:r>
            <a:r>
              <a:rPr lang="fr-FR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ug</a:t>
            </a:r>
            <a:r>
              <a:rPr lang="fr-FR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/ j</a:t>
            </a:r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b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fr-FR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itre 1"/>
          <p:cNvSpPr txBox="1">
            <a:spLocks/>
          </p:cNvSpPr>
          <p:nvPr/>
        </p:nvSpPr>
        <p:spPr>
          <a:xfrm>
            <a:off x="571472" y="28572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Hospitalisée</a:t>
            </a:r>
            <a:r>
              <a:rPr kumimoji="0" lang="fr-FR" sz="3600" b="0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dans </a:t>
            </a:r>
            <a:r>
              <a:rPr lang="fr-FR" sz="3600" dirty="0">
                <a:solidFill>
                  <a:srgbClr val="FFFF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s</a:t>
            </a:r>
            <a:r>
              <a:rPr kumimoji="0" lang="fr-FR" sz="3600" b="0" i="0" u="none" strike="noStrike" kern="1200" cap="none" spc="0" normalizeH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ervice</a:t>
            </a:r>
            <a:r>
              <a:rPr kumimoji="0" lang="fr-FR" sz="3600" b="0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médecine nucléaire du CHU de Marrakech </a:t>
            </a:r>
            <a:r>
              <a:rPr kumimoji="0" lang="fr-FR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endParaRPr kumimoji="0" lang="fr-FR" sz="36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47424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-243408"/>
            <a:ext cx="8208912" cy="2160240"/>
          </a:xfrm>
        </p:spPr>
        <p:txBody>
          <a:bodyPr>
            <a:noAutofit/>
          </a:bodyPr>
          <a:lstStyle/>
          <a:p>
            <a:r>
              <a:rPr lang="fr-FR" sz="3600" u="sng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Après 8 mois Bilan biologique avant</a:t>
            </a:r>
            <a:br>
              <a:rPr lang="fr-FR" sz="3600" u="sng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3600" u="sng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le balayage de control</a:t>
            </a:r>
            <a:endParaRPr lang="fr-FR" sz="3600" u="sng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57184" y="2132856"/>
            <a:ext cx="8352928" cy="5157192"/>
          </a:xfrm>
        </p:spPr>
        <p:txBody>
          <a:bodyPr>
            <a:noAutofit/>
          </a:bodyPr>
          <a:lstStyle/>
          <a:p>
            <a:pPr>
              <a:buFontTx/>
              <a:buChar char="-"/>
            </a:pP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après arrêt du traitement hormonal substitutif   </a:t>
            </a:r>
          </a:p>
          <a:p>
            <a:pPr marL="0" indent="0">
              <a:buNone/>
            </a:pP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pendant  4 semaines</a:t>
            </a:r>
          </a:p>
          <a:p>
            <a:pPr>
              <a:buFontTx/>
              <a:buChar char="-"/>
            </a:pPr>
            <a:endParaRPr lang="fr-FR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 dosage du  7/11/2013 : </a:t>
            </a:r>
          </a:p>
          <a:p>
            <a:pPr>
              <a:buNone/>
            </a:pP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- TSH us = 158,26 </a:t>
            </a:r>
            <a:r>
              <a:rPr lang="fr-FR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uUI</a:t>
            </a: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/ml</a:t>
            </a:r>
          </a:p>
          <a:p>
            <a:pPr>
              <a:buNone/>
            </a:pP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-  Thyroglobuline  =  0,5 </a:t>
            </a:r>
            <a:r>
              <a:rPr lang="fr-FR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ng</a:t>
            </a: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/ml</a:t>
            </a:r>
            <a:endParaRPr lang="fr-FR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01769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71472" y="285728"/>
            <a:ext cx="8229600" cy="1143000"/>
          </a:xfrm>
        </p:spPr>
        <p:txBody>
          <a:bodyPr>
            <a:normAutofit/>
          </a:bodyPr>
          <a:lstStyle/>
          <a:p>
            <a:r>
              <a:rPr lang="fr-FR" sz="3600" u="sng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 balayage post ira thérapie</a:t>
            </a:r>
            <a:endParaRPr lang="fr-FR" sz="3600" u="sng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39552" y="1740180"/>
            <a:ext cx="515094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réalisé le : 13/11/2013</a:t>
            </a:r>
          </a:p>
          <a:p>
            <a:endParaRPr lang="fr-FR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Le balayage corps entier</a:t>
            </a:r>
          </a:p>
          <a:p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a monté une carte blanche   </a:t>
            </a:r>
          </a:p>
          <a:p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isotopique.</a:t>
            </a:r>
          </a:p>
          <a:p>
            <a:endParaRPr lang="fr-FR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Tx/>
              <a:buChar char="-"/>
            </a:pP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 thyroglobuline = 0,5 </a:t>
            </a:r>
            <a:r>
              <a:rPr lang="fr-FR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ng</a:t>
            </a: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/ml</a:t>
            </a:r>
          </a:p>
          <a:p>
            <a:pPr marL="457200" indent="-457200">
              <a:buFontTx/>
              <a:buChar char="-"/>
            </a:pPr>
            <a:endParaRPr lang="fr-FR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mise sous </a:t>
            </a:r>
            <a:r>
              <a:rPr lang="fr-FR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levothyrox</a:t>
            </a: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150 </a:t>
            </a:r>
            <a:r>
              <a:rPr lang="fr-FR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ug</a:t>
            </a: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/j</a:t>
            </a:r>
          </a:p>
          <a:p>
            <a:endParaRPr lang="fr-FR" sz="2800" dirty="0" smtClean="0"/>
          </a:p>
          <a:p>
            <a:r>
              <a:rPr lang="fr-FR" sz="2800" dirty="0" smtClean="0"/>
              <a:t>  </a:t>
            </a:r>
            <a:endParaRPr lang="fr-FR" sz="2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86446" y="1571612"/>
            <a:ext cx="2790825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5536" y="1844824"/>
            <a:ext cx="8424936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Méthodes </a:t>
            </a:r>
            <a:endParaRPr lang="fr-FR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r>
              <a:rPr lang="fr-FR" dirty="0" smtClean="0"/>
              <a:t> - </a:t>
            </a: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étude </a:t>
            </a:r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rétrospective a analysé les résultats de 409  </a:t>
            </a: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EE     </a:t>
            </a:r>
          </a:p>
          <a:p>
            <a:pPr marL="0" indent="0">
              <a:buNone/>
            </a:pP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réalisés </a:t>
            </a:r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sur des pièces de résections </a:t>
            </a: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thyroïdiennes</a:t>
            </a:r>
          </a:p>
          <a:p>
            <a:pPr marL="0" indent="0">
              <a:buNone/>
            </a:pP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pendant 4 ans</a:t>
            </a:r>
          </a:p>
          <a:p>
            <a:pPr marL="0" indent="0">
              <a:buNone/>
            </a:pP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étudié </a:t>
            </a:r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leurs corrélations avec l’examen histologique </a:t>
            </a: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marL="0" indent="0">
              <a:buNone/>
            </a:pP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définitif</a:t>
            </a:r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fr-FR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>
            <a:normAutofit/>
          </a:bodyPr>
          <a:lstStyle/>
          <a:p>
            <a:r>
              <a:rPr lang="fr-FR" sz="4000" u="sng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Résultats d’une étude de  EE</a:t>
            </a:r>
            <a:endParaRPr lang="fr-FR" sz="4000" u="sng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17724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0" y="476672"/>
            <a:ext cx="8435280" cy="583264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fr-FR" sz="4700" dirty="0" smtClean="0">
                <a:solidFill>
                  <a:srgbClr val="FF0000"/>
                </a:solidFill>
              </a:rPr>
              <a:t>Résultats</a:t>
            </a:r>
          </a:p>
          <a:p>
            <a:pPr marL="0" indent="0">
              <a:buNone/>
            </a:pPr>
            <a:endParaRPr lang="fr-FR" sz="4700" dirty="0"/>
          </a:p>
          <a:p>
            <a:pPr marL="0" indent="0">
              <a:buNone/>
            </a:pPr>
            <a:r>
              <a:rPr lang="fr-FR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 confrontation des résultats de </a:t>
            </a:r>
            <a:r>
              <a:rPr lang="fr-FR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l’EE  à ceux </a:t>
            </a:r>
            <a:r>
              <a:rPr lang="fr-FR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 l’examen définitif nous a </a:t>
            </a:r>
            <a:r>
              <a:rPr lang="fr-FR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révélé </a:t>
            </a:r>
            <a:r>
              <a:rPr lang="fr-FR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 taux :</a:t>
            </a:r>
          </a:p>
          <a:p>
            <a:pPr marL="0" indent="0">
              <a:buNone/>
            </a:pPr>
            <a:r>
              <a:rPr lang="fr-FR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 </a:t>
            </a:r>
            <a:r>
              <a:rPr lang="fr-FR" sz="33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 concordance de 96,6 % </a:t>
            </a:r>
          </a:p>
          <a:p>
            <a:pPr marL="0" indent="0">
              <a:buNone/>
            </a:pPr>
            <a:r>
              <a:rPr lang="fr-FR" sz="33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 de discordance d’environ de 3,4 %. </a:t>
            </a:r>
          </a:p>
          <a:p>
            <a:pPr marL="0" indent="0">
              <a:buNone/>
            </a:pPr>
            <a:r>
              <a:rPr lang="fr-FR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Les discordances correspondaient </a:t>
            </a:r>
            <a:r>
              <a:rPr lang="fr-FR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toujours  à </a:t>
            </a:r>
            <a:r>
              <a:rPr lang="fr-FR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 </a:t>
            </a:r>
            <a:endParaRPr lang="fr-FR" sz="33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fr-FR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faux-négatifs</a:t>
            </a:r>
            <a:r>
              <a:rPr lang="fr-FR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0" indent="0">
              <a:buNone/>
            </a:pPr>
            <a:r>
              <a:rPr lang="fr-FR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Aucun faux-positif n’a été retrouvé</a:t>
            </a:r>
            <a:r>
              <a:rPr lang="fr-FR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fr-FR" sz="3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fr-FR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fr-FR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 </a:t>
            </a:r>
            <a:r>
              <a:rPr lang="fr-FR" sz="33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 spécificité de </a:t>
            </a:r>
            <a:r>
              <a:rPr lang="fr-FR" sz="33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l’EE </a:t>
            </a:r>
            <a:r>
              <a:rPr lang="fr-FR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 des  </a:t>
            </a:r>
            <a:r>
              <a:rPr lang="fr-FR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types histologiques confondus, était de </a:t>
            </a:r>
            <a:r>
              <a:rPr lang="fr-FR" sz="33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 </a:t>
            </a:r>
            <a:r>
              <a:rPr lang="fr-FR" sz="33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 </a:t>
            </a:r>
            <a:r>
              <a:rPr lang="fr-FR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et</a:t>
            </a:r>
          </a:p>
          <a:p>
            <a:pPr marL="0" indent="0">
              <a:buNone/>
            </a:pPr>
            <a:r>
              <a:rPr lang="fr-FR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 </a:t>
            </a:r>
            <a:r>
              <a:rPr lang="fr-FR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 </a:t>
            </a:r>
            <a:r>
              <a:rPr lang="fr-FR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33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sensibilité</a:t>
            </a:r>
            <a:r>
              <a:rPr lang="fr-FR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était de </a:t>
            </a:r>
            <a:r>
              <a:rPr lang="fr-FR" sz="33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68,2 %.</a:t>
            </a:r>
          </a:p>
          <a:p>
            <a:pPr marL="0" indent="0">
              <a:buNone/>
            </a:pPr>
            <a:endParaRPr lang="fr-FR" sz="3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8193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Conclusion</a:t>
            </a:r>
          </a:p>
          <a:p>
            <a:pPr marL="0" indent="0">
              <a:buNone/>
            </a:pPr>
            <a:endParaRPr lang="fr-FR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La </a:t>
            </a:r>
            <a:r>
              <a:rPr lang="fr-FR" sz="28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fiabilité</a:t>
            </a:r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l’EE  </a:t>
            </a:r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est largement démontrée</a:t>
            </a: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La </a:t>
            </a:r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grande </a:t>
            </a:r>
            <a:r>
              <a:rPr lang="fr-FR" sz="28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spécificité</a:t>
            </a:r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L’EET </a:t>
            </a:r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témoigne de </a:t>
            </a: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marL="0" indent="0">
              <a:buNone/>
            </a:pPr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l’attitude </a:t>
            </a:r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 praticiens </a:t>
            </a:r>
            <a:endParaRPr lang="fr-FR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FR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Cependant</a:t>
            </a:r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l’apport de  </a:t>
            </a: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l’EE reste </a:t>
            </a:r>
            <a:r>
              <a:rPr lang="fr-FR" sz="28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limité </a:t>
            </a:r>
            <a:r>
              <a:rPr lang="fr-FR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pour</a:t>
            </a:r>
          </a:p>
          <a:p>
            <a:pPr marL="0" indent="0">
              <a:buNone/>
            </a:pPr>
            <a:r>
              <a:rPr lang="fr-FR" sz="28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fr-FR" sz="28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 </a:t>
            </a:r>
            <a:r>
              <a:rPr lang="fr-FR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diagnostic </a:t>
            </a:r>
            <a:r>
              <a:rPr lang="fr-FR" sz="28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 </a:t>
            </a:r>
            <a:r>
              <a:rPr lang="fr-FR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micro carcinomes et des</a:t>
            </a:r>
          </a:p>
          <a:p>
            <a:pPr marL="0" indent="0">
              <a:buNone/>
            </a:pPr>
            <a:r>
              <a:rPr lang="fr-FR" sz="28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carcinomes </a:t>
            </a:r>
            <a:r>
              <a:rPr lang="fr-FR" sz="28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d’architecture </a:t>
            </a:r>
            <a:r>
              <a:rPr lang="fr-FR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micro vésiculaire.</a:t>
            </a:r>
            <a:endParaRPr lang="fr-FR" sz="28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FR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61226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fr-FR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EE doit </a:t>
            </a:r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toujours être considéré comme un examen </a:t>
            </a: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>
              <a:buNone/>
            </a:pPr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partiel </a:t>
            </a:r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 temporaire, en attente du résultat de </a:t>
            </a:r>
            <a:endParaRPr lang="fr-FR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l'examen </a:t>
            </a:r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définitif après </a:t>
            </a: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fixation</a:t>
            </a:r>
          </a:p>
          <a:p>
            <a:pPr marL="0" indent="0">
              <a:buNone/>
            </a:pPr>
            <a:endParaRPr lang="fr-FR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FR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</a:t>
            </a:r>
            <a:r>
              <a:rPr lang="fr-FR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MERCI</a:t>
            </a:r>
            <a:endParaRPr lang="fr-FR" sz="28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FR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FR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FR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87411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39552" y="692696"/>
            <a:ext cx="8208912" cy="57214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 smtClean="0"/>
              <a:t> </a:t>
            </a: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Remarque : </a:t>
            </a:r>
            <a:endParaRPr lang="fr-FR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FR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une </a:t>
            </a:r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erreur est possible dans le sens inverse : </a:t>
            </a:r>
            <a:endParaRPr lang="fr-FR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présence </a:t>
            </a:r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 cancer, constaté au cours de l’examen </a:t>
            </a: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marL="0" indent="0">
              <a:buNone/>
            </a:pPr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extemporané</a:t>
            </a:r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Alors que </a:t>
            </a: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l’ana </a:t>
            </a:r>
            <a:r>
              <a:rPr lang="fr-FR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path</a:t>
            </a: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est négative ! </a:t>
            </a:r>
            <a:endParaRPr lang="fr-FR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FR" sz="2800" dirty="0"/>
          </a:p>
          <a:p>
            <a:pPr marL="0" indent="0">
              <a:buNone/>
            </a:pPr>
            <a:r>
              <a:rPr lang="fr-FR" dirty="0" smtClean="0"/>
              <a:t> </a:t>
            </a:r>
            <a:endParaRPr lang="fr-FR" dirty="0"/>
          </a:p>
          <a:p>
            <a:pPr marL="0" indent="0">
              <a:buNone/>
            </a:pPr>
            <a:r>
              <a:rPr lang="fr-FR" dirty="0" smtClean="0"/>
              <a:t>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2046459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39552" y="1196752"/>
            <a:ext cx="8208912" cy="521744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 smtClean="0"/>
              <a:t> </a:t>
            </a:r>
          </a:p>
          <a:p>
            <a:pPr marL="0" indent="0">
              <a:buNone/>
            </a:pPr>
            <a:endParaRPr lang="fr-FR" dirty="0"/>
          </a:p>
          <a:p>
            <a:pPr marL="0" indent="0" algn="ctr">
              <a:buNone/>
            </a:pPr>
            <a:r>
              <a:rPr lang="fr-FR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Aujourd’hui, quelle est la Fiabilité de l’examen extemporané ? </a:t>
            </a:r>
          </a:p>
          <a:p>
            <a:pPr marL="0" indent="0" algn="ctr">
              <a:buNone/>
            </a:pPr>
            <a:r>
              <a:rPr lang="fr-F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fr-F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46459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7544" y="1069896"/>
            <a:ext cx="7686700" cy="532859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fr-FR" sz="28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fr-FR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Mme</a:t>
            </a: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:      </a:t>
            </a:r>
            <a:r>
              <a:rPr lang="fr-FR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Zahira</a:t>
            </a: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E</a:t>
            </a:r>
          </a:p>
          <a:p>
            <a:pPr>
              <a:buNone/>
            </a:pPr>
            <a:r>
              <a:rPr lang="fr-FR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Age</a:t>
            </a: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:        41 ans</a:t>
            </a:r>
          </a:p>
          <a:p>
            <a:pPr>
              <a:buFontTx/>
              <a:buChar char="-"/>
            </a:pPr>
            <a:r>
              <a:rPr lang="fr-FR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Motif de consultation :    </a:t>
            </a:r>
          </a:p>
          <a:p>
            <a:pPr>
              <a:buNone/>
            </a:pP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tuméfaction cervicale </a:t>
            </a:r>
          </a:p>
          <a:p>
            <a:pPr>
              <a:buFontTx/>
              <a:buChar char="-"/>
            </a:pPr>
            <a:r>
              <a:rPr lang="fr-FR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ATCD</a:t>
            </a: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:  </a:t>
            </a:r>
          </a:p>
          <a:p>
            <a:pPr>
              <a:buNone/>
            </a:pP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- personnel  :</a:t>
            </a:r>
          </a:p>
          <a:p>
            <a:pPr>
              <a:buNone/>
            </a:pP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</a:t>
            </a:r>
            <a:r>
              <a:rPr lang="fr-FR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med</a:t>
            </a: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chir</a:t>
            </a: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et gynéco  :  RAS</a:t>
            </a:r>
          </a:p>
          <a:p>
            <a:pPr>
              <a:buNone/>
            </a:pP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- familiaux   : </a:t>
            </a:r>
          </a:p>
          <a:p>
            <a:pPr>
              <a:buNone/>
            </a:pP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</a:t>
            </a:r>
            <a:r>
              <a:rPr lang="fr-FR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mére</a:t>
            </a: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opérée pour GMNT </a:t>
            </a:r>
          </a:p>
          <a:p>
            <a:pPr>
              <a:buNone/>
            </a:pP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</a:t>
            </a:r>
          </a:p>
          <a:p>
            <a:pPr>
              <a:buNone/>
            </a:pPr>
            <a:r>
              <a:rPr lang="fr-FR" sz="2400" b="1" dirty="0" smtClean="0"/>
              <a:t> </a:t>
            </a:r>
            <a:endParaRPr lang="fr-FR" sz="2400" b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49816"/>
            <a:ext cx="3024335" cy="338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4000" u="sng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Examen clinique </a:t>
            </a:r>
            <a:endParaRPr lang="fr-FR" sz="4000" u="sng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643042" y="3244334"/>
            <a:ext cx="318479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/>
          </a:p>
        </p:txBody>
      </p:sp>
      <p:sp>
        <p:nvSpPr>
          <p:cNvPr id="6" name="Rectangle 5"/>
          <p:cNvSpPr/>
          <p:nvPr/>
        </p:nvSpPr>
        <p:spPr>
          <a:xfrm>
            <a:off x="664078" y="1556792"/>
            <a:ext cx="832752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fr-F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fr-FR" sz="28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Inspection</a:t>
            </a: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: une </a:t>
            </a:r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augmentation du volume  du </a:t>
            </a:r>
          </a:p>
          <a:p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cou à prédominance gauche</a:t>
            </a:r>
          </a:p>
          <a:p>
            <a:endParaRPr lang="fr-FR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fr-FR" sz="28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Palpation</a:t>
            </a: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:  dans le lobe gauche on palpe un gros    </a:t>
            </a:r>
          </a:p>
          <a:p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nodule, consistance  ferme , indolore </a:t>
            </a:r>
          </a:p>
          <a:p>
            <a:pPr>
              <a:buFontTx/>
              <a:buChar char="-"/>
            </a:pPr>
            <a:endParaRPr lang="fr-FR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8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l’auscultation</a:t>
            </a: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:    </a:t>
            </a:r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souffle carotidien = 0                             </a:t>
            </a:r>
          </a:p>
          <a:p>
            <a:endParaRPr lang="fr-FR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FR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91680" y="116632"/>
            <a:ext cx="5900750" cy="1143000"/>
          </a:xfrm>
        </p:spPr>
        <p:txBody>
          <a:bodyPr>
            <a:normAutofit fontScale="90000"/>
          </a:bodyPr>
          <a:lstStyle/>
          <a:p>
            <a:r>
              <a:rPr lang="fr-FR" sz="4000" u="sng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Écho doppler couleur de la glande thyroïde  </a:t>
            </a:r>
            <a:endParaRPr lang="fr-FR" sz="4000" u="sng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395536" y="1810530"/>
            <a:ext cx="3429024" cy="40941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3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9800" b="0" i="0" u="sng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2900" dirty="0" smtClean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8600" b="0" i="0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Un</a:t>
            </a:r>
            <a:r>
              <a:rPr kumimoji="0" lang="fr-FR" sz="8600" b="0" i="0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gros nodule  légèrement  hyper écho gène bien limité  entouré d’un halo hypo écho gène et </a:t>
            </a:r>
            <a:r>
              <a:rPr lang="fr-FR" sz="86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mesurant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86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 3,10  cm / 1,90 cm </a:t>
            </a:r>
            <a:r>
              <a:rPr kumimoji="0" lang="fr-FR" sz="8600" b="0" i="0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8600" b="0" i="0" strike="noStrike" kern="1200" cap="none" spc="0" normalizeH="0" noProof="0" dirty="0" smtClean="0">
              <a:ln>
                <a:noFill/>
              </a:ln>
              <a:effectLst/>
              <a:uLnTx/>
              <a:uFillTx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600" b="0" i="0" u="sng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itre 1"/>
          <p:cNvSpPr txBox="1">
            <a:spLocks/>
          </p:cNvSpPr>
          <p:nvPr/>
        </p:nvSpPr>
        <p:spPr>
          <a:xfrm>
            <a:off x="2500298" y="3214686"/>
            <a:ext cx="5900750" cy="12858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3,10</a:t>
            </a:r>
            <a:r>
              <a:rPr kumimoji="0" lang="fr-FR" sz="2400" b="0" i="0" u="sng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/ 1,90</a:t>
            </a:r>
            <a:endParaRPr kumimoji="0" lang="fr-FR" sz="2400" b="0" i="0" u="sng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929058" y="1714488"/>
            <a:ext cx="4857784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9" name="Connecteur droit avec flèche 8"/>
          <p:cNvCxnSpPr/>
          <p:nvPr/>
        </p:nvCxnSpPr>
        <p:spPr>
          <a:xfrm flipV="1">
            <a:off x="4214810" y="3714752"/>
            <a:ext cx="3571900" cy="114300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/>
          <p:cNvCxnSpPr/>
          <p:nvPr/>
        </p:nvCxnSpPr>
        <p:spPr>
          <a:xfrm rot="16200000" flipH="1">
            <a:off x="4857752" y="3643314"/>
            <a:ext cx="2071702" cy="92869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868" y="1785926"/>
            <a:ext cx="5000660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itre 1"/>
          <p:cNvSpPr txBox="1">
            <a:spLocks/>
          </p:cNvSpPr>
          <p:nvPr/>
        </p:nvSpPr>
        <p:spPr>
          <a:xfrm>
            <a:off x="395536" y="2348880"/>
            <a:ext cx="3429024" cy="33055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200" b="0" i="0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      </a:t>
            </a:r>
            <a:endParaRPr lang="fr-FR" sz="8000" u="sng" dirty="0" smtClean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8000" b="0" i="0" u="sng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2800" u="sng" dirty="0" smtClean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200" i="0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ce</a:t>
            </a:r>
            <a:r>
              <a:rPr kumimoji="0" lang="fr-FR" sz="11200" i="0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nodule  présente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200" i="0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un caractère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1200" baseline="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vasculaire</a:t>
            </a:r>
            <a:r>
              <a:rPr lang="fr-FR" sz="112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modéré à prédominance périphérique </a:t>
            </a:r>
            <a:endParaRPr kumimoji="0" lang="fr-FR" sz="11200" i="0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188640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3600" u="sng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Echo doppler </a:t>
            </a:r>
            <a:r>
              <a:rPr lang="fr-FR" sz="3600" u="sng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couleur de </a:t>
            </a:r>
            <a:r>
              <a:rPr lang="fr-FR" sz="3600" u="sng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 glane</a:t>
            </a:r>
            <a:br>
              <a:rPr lang="fr-FR" sz="3600" u="sng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3600" u="sng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3600" u="sng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thyroïde</a:t>
            </a:r>
            <a:endParaRPr lang="fr-FR" sz="3600" u="sng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70141" y="101906"/>
            <a:ext cx="5900750" cy="1143000"/>
          </a:xfrm>
        </p:spPr>
        <p:txBody>
          <a:bodyPr>
            <a:normAutofit fontScale="90000"/>
          </a:bodyPr>
          <a:lstStyle/>
          <a:p>
            <a:r>
              <a:rPr lang="fr-FR" sz="4000" u="sng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Écho doppler couleur de la glande thyroïde   </a:t>
            </a:r>
            <a:endParaRPr lang="fr-FR" sz="4000" u="sng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683568" y="1214426"/>
            <a:ext cx="342902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3200" b="0" i="0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788040" y="2357426"/>
            <a:ext cx="3832476" cy="31683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2800" dirty="0" smtClean="0">
                <a:latin typeface="Comic Sans MS" pitchFamily="66" charset="0"/>
                <a:ea typeface="+mj-ea"/>
                <a:cs typeface="+mj-cs"/>
              </a:rPr>
              <a:t>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28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Le lobe droit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est légèrement</a:t>
            </a:r>
            <a:r>
              <a:rPr kumimoji="0" lang="fr-FR" sz="2800" b="0" i="0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hypertrophié</a:t>
            </a:r>
            <a:r>
              <a:rPr lang="fr-FR" sz="2800" noProof="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lang="fr-FR" sz="2800" noProof="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sans</a:t>
            </a:r>
            <a:r>
              <a:rPr lang="fr-FR" sz="2800" baseline="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formation nodulaire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6,2</a:t>
            </a:r>
            <a:r>
              <a:rPr kumimoji="0" lang="fr-FR" sz="2800" b="0" i="0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/22/21</a:t>
            </a:r>
            <a:endParaRPr kumimoji="0" lang="fr-FR" sz="2800" b="0" i="0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60032" y="1988840"/>
            <a:ext cx="3786214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Nuances de gris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5270</TotalTime>
  <Words>833</Words>
  <Application>Microsoft Office PowerPoint</Application>
  <PresentationFormat>Affichage à l'écran (4:3)</PresentationFormat>
  <Paragraphs>166</Paragraphs>
  <Slides>27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27</vt:i4>
      </vt:variant>
    </vt:vector>
  </HeadingPairs>
  <TitlesOfParts>
    <vt:vector size="28" baseType="lpstr">
      <vt:lpstr>Thème Office</vt:lpstr>
      <vt:lpstr>G  T  S</vt:lpstr>
      <vt:lpstr>Diapositive 2</vt:lpstr>
      <vt:lpstr>Diapositive 3</vt:lpstr>
      <vt:lpstr>Diapositive 4</vt:lpstr>
      <vt:lpstr>Diapositive 5</vt:lpstr>
      <vt:lpstr>Examen clinique </vt:lpstr>
      <vt:lpstr>Écho doppler couleur de la glande thyroïde  </vt:lpstr>
      <vt:lpstr>Diapositive 8</vt:lpstr>
      <vt:lpstr>Écho doppler couleur de la glande thyroïde   </vt:lpstr>
      <vt:lpstr>Bilan pré opératoire </vt:lpstr>
      <vt:lpstr>Adresser au chirurgien</vt:lpstr>
      <vt:lpstr>L’examen extemporané</vt:lpstr>
      <vt:lpstr>Diapositive 13</vt:lpstr>
      <vt:lpstr>7 jours après l’intervention chirurgicale</vt:lpstr>
      <vt:lpstr>L’examen ana path définitif</vt:lpstr>
      <vt:lpstr>L’examen ana path</vt:lpstr>
      <vt:lpstr>2 ème intervention chirurgicale </vt:lpstr>
      <vt:lpstr>Adressée pour balayage à l’iode 131  SMN du CHU de Marrakech  </vt:lpstr>
      <vt:lpstr>-  Mme Zahira . E  :           - a été hospitalisée le 11/2/2013    </vt:lpstr>
      <vt:lpstr>Le balayage corps entier</vt:lpstr>
      <vt:lpstr>-  Mme Zahira . E  :        - a reçu une dose ablative de 100 mci d’iode                 radio actif  131          - le taux de la thyroglobuline pré thérapeutique                 mesuré  le 6/2/2013  était  à 1,1ng/ml           -  Levthyrox  cp    150  ug / j           </vt:lpstr>
      <vt:lpstr>Après 8 mois Bilan biologique avant  le balayage de control</vt:lpstr>
      <vt:lpstr>Le balayage post ira thérapie</vt:lpstr>
      <vt:lpstr>Résultats d’une étude de  EE</vt:lpstr>
      <vt:lpstr>Diapositive 25</vt:lpstr>
      <vt:lpstr>Diapositive 26</vt:lpstr>
      <vt:lpstr>Diapositive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$</dc:title>
  <dc:creator>user</dc:creator>
  <cp:lastModifiedBy>admin</cp:lastModifiedBy>
  <cp:revision>360</cp:revision>
  <dcterms:created xsi:type="dcterms:W3CDTF">2013-11-05T11:33:28Z</dcterms:created>
  <dcterms:modified xsi:type="dcterms:W3CDTF">2015-03-15T08:41:12Z</dcterms:modified>
</cp:coreProperties>
</file>