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406E3-773D-4B4A-8076-CAED390C5A10}" type="datetimeFigureOut">
              <a:rPr lang="fr-FR" smtClean="0"/>
              <a:t>14/02/2014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F31F9-7E05-41ED-BF47-5CC1E8F0B8B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  <a:latin typeface="Comic Sans MS" pitchFamily="66" charset="0"/>
              </a:rPr>
              <a:t>PERTURBATION DU BILAN THYROIDIEN</a:t>
            </a:r>
            <a:endParaRPr lang="fr-FR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52583"/>
            <a:ext cx="8215370" cy="391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Après 3 mois de prise d’</a:t>
            </a:r>
            <a:r>
              <a:rPr lang="fr-FR" sz="3600" dirty="0" err="1" smtClean="0"/>
              <a:t>amiodarone</a:t>
            </a:r>
            <a:r>
              <a:rPr lang="fr-FR" sz="3600" dirty="0" smtClean="0"/>
              <a:t>, la TSH doit être normale.</a:t>
            </a:r>
          </a:p>
          <a:p>
            <a:pPr>
              <a:buNone/>
            </a:pPr>
            <a:r>
              <a:rPr lang="fr-FR" sz="3600" dirty="0" smtClean="0"/>
              <a:t>CAT:</a:t>
            </a:r>
            <a:endParaRPr lang="fr-FR" sz="3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fr-FR" sz="3600" dirty="0" smtClean="0">
                <a:solidFill>
                  <a:srgbClr val="FF0000"/>
                </a:solidFill>
              </a:rPr>
              <a:t>Contrôler le bilan thyroïdien 3 mois après la prise d’</a:t>
            </a:r>
            <a:r>
              <a:rPr lang="fr-FR" sz="3600" dirty="0" err="1" smtClean="0">
                <a:solidFill>
                  <a:srgbClr val="FF0000"/>
                </a:solidFill>
              </a:rPr>
              <a:t>amiodarone</a:t>
            </a:r>
            <a:endParaRPr lang="fr-FR" sz="3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fr-F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CAS CLINIQUE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Patiente de 55 ans</a:t>
            </a:r>
          </a:p>
          <a:p>
            <a:r>
              <a:rPr lang="fr-FR" i="1" dirty="0" smtClean="0">
                <a:solidFill>
                  <a:srgbClr val="00B050"/>
                </a:solidFill>
              </a:rPr>
              <a:t>ATCDS:</a:t>
            </a:r>
          </a:p>
          <a:p>
            <a:pPr lvl="1"/>
            <a:r>
              <a:rPr lang="fr-FR" dirty="0" smtClean="0"/>
              <a:t>Hypoacousie depuis l’</a:t>
            </a:r>
            <a:r>
              <a:rPr lang="fr-FR" dirty="0"/>
              <a:t>â</a:t>
            </a:r>
            <a:r>
              <a:rPr lang="fr-FR" dirty="0" smtClean="0"/>
              <a:t>ge de 8 ans</a:t>
            </a:r>
          </a:p>
          <a:p>
            <a:pPr lvl="1"/>
            <a:r>
              <a:rPr lang="fr-FR" dirty="0" smtClean="0"/>
              <a:t>Suivie depuis 10 ans pour CIA+ CIV mise sous </a:t>
            </a:r>
            <a:r>
              <a:rPr lang="fr-FR" dirty="0" err="1" smtClean="0"/>
              <a:t>amiodarone</a:t>
            </a:r>
            <a:r>
              <a:rPr lang="fr-FR" dirty="0" smtClean="0"/>
              <a:t> 100mg/J </a:t>
            </a:r>
            <a:r>
              <a:rPr lang="fr-FR" dirty="0" smtClean="0">
                <a:sym typeface="Wingdings" pitchFamily="2" charset="2"/>
              </a:rPr>
              <a:t> pas surveillance médicale + mauvaise observance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Pas d’ATCD familiaux de </a:t>
            </a:r>
            <a:r>
              <a:rPr lang="fr-FR" dirty="0" err="1" smtClean="0">
                <a:sym typeface="Wingdings" pitchFamily="2" charset="2"/>
              </a:rPr>
              <a:t>dysthyroïdie</a:t>
            </a:r>
            <a:endParaRPr lang="fr-FR" dirty="0" smtClean="0">
              <a:sym typeface="Wingdings" pitchFamily="2" charset="2"/>
            </a:endParaRP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smtClean="0">
                <a:solidFill>
                  <a:srgbClr val="00B050"/>
                </a:solidFill>
              </a:rPr>
              <a:t>HDM</a:t>
            </a:r>
          </a:p>
          <a:p>
            <a:pPr lvl="1"/>
            <a:r>
              <a:rPr lang="fr-FR" dirty="0" smtClean="0"/>
              <a:t>Admise il y a un mois en USIC pour ICD + tachycardie sinusale + sténose de l’artère pulmonaire</a:t>
            </a:r>
          </a:p>
          <a:p>
            <a:pPr lvl="1"/>
            <a:r>
              <a:rPr lang="fr-FR" dirty="0" smtClean="0"/>
              <a:t>PEC: </a:t>
            </a:r>
          </a:p>
          <a:p>
            <a:pPr lvl="2"/>
            <a:r>
              <a:rPr lang="fr-FR" dirty="0" smtClean="0"/>
              <a:t>Traitement de l’IC: </a:t>
            </a:r>
            <a:r>
              <a:rPr lang="fr-FR" dirty="0" err="1" smtClean="0"/>
              <a:t>Digoxine</a:t>
            </a:r>
            <a:r>
              <a:rPr lang="fr-FR" dirty="0" smtClean="0"/>
              <a:t>, </a:t>
            </a:r>
            <a:r>
              <a:rPr lang="fr-FR" dirty="0" err="1" smtClean="0"/>
              <a:t>lasilix</a:t>
            </a:r>
            <a:r>
              <a:rPr lang="fr-FR" dirty="0" smtClean="0"/>
              <a:t>, AVK</a:t>
            </a:r>
            <a:endParaRPr lang="fr-FR" dirty="0"/>
          </a:p>
          <a:p>
            <a:pPr lvl="2"/>
            <a:r>
              <a:rPr lang="fr-FR" dirty="0" err="1" smtClean="0"/>
              <a:t>amiodarone</a:t>
            </a:r>
            <a:r>
              <a:rPr lang="fr-FR" dirty="0" smtClean="0"/>
              <a:t> dose de charge puis mise sous 400 mg /J</a:t>
            </a:r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 Bonne é</a:t>
            </a:r>
            <a:r>
              <a:rPr lang="fr-FR" dirty="0" smtClean="0"/>
              <a:t>volution sous traitement: normalisation de la  </a:t>
            </a:r>
            <a:r>
              <a:rPr lang="fr-FR" dirty="0" err="1" smtClean="0"/>
              <a:t>Fc</a:t>
            </a:r>
            <a:r>
              <a:rPr lang="fr-FR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</p:spPr>
        <p:txBody>
          <a:bodyPr>
            <a:normAutofit/>
          </a:bodyPr>
          <a:lstStyle/>
          <a:p>
            <a:pPr marL="342900" lvl="1" indent="-342900"/>
            <a:r>
              <a:rPr lang="fr-FR" dirty="0" smtClean="0"/>
              <a:t>Bilan thyroïdien réalisé  à J10 de son hospitalisation:</a:t>
            </a:r>
          </a:p>
          <a:p>
            <a:pPr marL="742950" lvl="2" indent="-342900"/>
            <a:r>
              <a:rPr lang="fr-FR" dirty="0" err="1" smtClean="0"/>
              <a:t>TSHus</a:t>
            </a:r>
            <a:r>
              <a:rPr lang="fr-FR" dirty="0" smtClean="0"/>
              <a:t>: 21 </a:t>
            </a:r>
            <a:r>
              <a:rPr lang="fr-FR" dirty="0" err="1" smtClean="0"/>
              <a:t>mUI</a:t>
            </a:r>
            <a:r>
              <a:rPr lang="fr-FR" dirty="0" smtClean="0"/>
              <a:t>/L</a:t>
            </a:r>
          </a:p>
          <a:p>
            <a:pPr marL="742950" lvl="2" indent="-342900"/>
            <a:r>
              <a:rPr lang="fr-FR" dirty="0" smtClean="0"/>
              <a:t>T4: 30 </a:t>
            </a:r>
            <a:r>
              <a:rPr lang="fr-FR" dirty="0" err="1" smtClean="0"/>
              <a:t>pmol</a:t>
            </a:r>
            <a:r>
              <a:rPr lang="fr-FR" dirty="0" smtClean="0"/>
              <a:t>/L ( 10,6- 21,1 </a:t>
            </a:r>
            <a:r>
              <a:rPr lang="fr-FR" dirty="0" err="1" smtClean="0"/>
              <a:t>pmol</a:t>
            </a:r>
            <a:r>
              <a:rPr lang="fr-FR" dirty="0" smtClean="0"/>
              <a:t>/L)</a:t>
            </a:r>
          </a:p>
          <a:p>
            <a:pPr marL="742950" lvl="2" indent="-342900"/>
            <a:r>
              <a:rPr lang="fr-FR" dirty="0" smtClean="0">
                <a:solidFill>
                  <a:srgbClr val="FF0000"/>
                </a:solidFill>
              </a:rPr>
              <a:t>T3: 3, 52 </a:t>
            </a:r>
            <a:r>
              <a:rPr lang="fr-FR" dirty="0" err="1" smtClean="0">
                <a:solidFill>
                  <a:srgbClr val="FF0000"/>
                </a:solidFill>
              </a:rPr>
              <a:t>pmol</a:t>
            </a:r>
            <a:r>
              <a:rPr lang="fr-FR" dirty="0" smtClean="0">
                <a:solidFill>
                  <a:srgbClr val="FF0000"/>
                </a:solidFill>
              </a:rPr>
              <a:t>/L (</a:t>
            </a:r>
            <a:r>
              <a:rPr lang="fr-FR" dirty="0" err="1" smtClean="0">
                <a:solidFill>
                  <a:srgbClr val="FF0000"/>
                </a:solidFill>
              </a:rPr>
              <a:t>Nle</a:t>
            </a:r>
            <a:r>
              <a:rPr lang="fr-FR" dirty="0" smtClean="0">
                <a:solidFill>
                  <a:srgbClr val="FF0000"/>
                </a:solidFill>
              </a:rPr>
              <a:t> 3,1- 7,55pmol/L)</a:t>
            </a:r>
          </a:p>
          <a:p>
            <a:pPr marL="342900" lvl="1" indent="-342900"/>
            <a:r>
              <a:rPr lang="fr-FR" dirty="0" smtClean="0"/>
              <a:t>Pas de bilan thyroïdien initial!!!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fr-FR" dirty="0" smtClean="0"/>
              <a:t>Interrogatoire:</a:t>
            </a:r>
          </a:p>
          <a:p>
            <a:pPr marL="742950" lvl="2" indent="-342900"/>
            <a:r>
              <a:rPr lang="fr-FR" dirty="0" smtClean="0"/>
              <a:t>Pas signes de </a:t>
            </a:r>
            <a:r>
              <a:rPr lang="fr-FR" dirty="0" err="1" smtClean="0"/>
              <a:t>dysthyroïdie</a:t>
            </a:r>
            <a:endParaRPr lang="fr-FR" dirty="0" smtClean="0"/>
          </a:p>
          <a:p>
            <a:pPr marL="742950" lvl="2" indent="-342900"/>
            <a:r>
              <a:rPr lang="fr-FR" dirty="0" smtClean="0"/>
              <a:t>Pas de </a:t>
            </a:r>
            <a:r>
              <a:rPr lang="fr-FR" dirty="0" err="1" smtClean="0"/>
              <a:t>sd</a:t>
            </a:r>
            <a:r>
              <a:rPr lang="fr-FR" dirty="0" smtClean="0"/>
              <a:t> d’HTIC</a:t>
            </a:r>
          </a:p>
          <a:p>
            <a:pPr marL="342900" lvl="1" indent="-342900"/>
            <a:r>
              <a:rPr lang="fr-FR" dirty="0" smtClean="0"/>
              <a:t>Examen clinique:</a:t>
            </a:r>
          </a:p>
          <a:p>
            <a:pPr marL="742950" lvl="2" indent="-342900"/>
            <a:r>
              <a:rPr lang="fr-FR" dirty="0" smtClean="0"/>
              <a:t>Goitre modéré homogène;  sans </a:t>
            </a:r>
            <a:r>
              <a:rPr lang="fr-FR" dirty="0" err="1" smtClean="0"/>
              <a:t>thrill</a:t>
            </a:r>
            <a:endParaRPr lang="fr-FR" dirty="0" smtClean="0"/>
          </a:p>
          <a:p>
            <a:pPr marL="742950" lvl="2" indent="-342900"/>
            <a:r>
              <a:rPr lang="fr-FR" dirty="0" smtClean="0"/>
              <a:t>Signes d’IC (cyanose des extrémités, turgescence VJ)</a:t>
            </a:r>
          </a:p>
          <a:p>
            <a:pPr marL="742950" lvl="2" indent="-342900"/>
            <a:r>
              <a:rPr lang="fr-FR" dirty="0" err="1" smtClean="0"/>
              <a:t>Sd</a:t>
            </a:r>
            <a:r>
              <a:rPr lang="fr-FR" dirty="0" smtClean="0"/>
              <a:t> </a:t>
            </a:r>
            <a:r>
              <a:rPr lang="fr-FR" dirty="0" err="1" smtClean="0"/>
              <a:t>dysmorphique</a:t>
            </a:r>
            <a:endParaRPr lang="fr-FR" dirty="0" smtClean="0"/>
          </a:p>
          <a:p>
            <a:pPr marL="742950" lvl="2" indent="-342900"/>
            <a:r>
              <a:rPr lang="fr-FR" dirty="0" smtClean="0"/>
              <a:t>Maigreur</a:t>
            </a:r>
          </a:p>
          <a:p>
            <a:pPr marL="742950" lvl="2" indent="-342900"/>
            <a:r>
              <a:rPr lang="fr-FR" dirty="0" smtClean="0"/>
              <a:t>Altération modérée des fonctions supérieures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Devant le syndrome </a:t>
            </a:r>
            <a:r>
              <a:rPr lang="fr-FR" dirty="0" err="1" smtClean="0"/>
              <a:t>dysmorphique</a:t>
            </a:r>
            <a:r>
              <a:rPr lang="fr-FR" dirty="0" smtClean="0"/>
              <a:t>, hypoacousie + malformation cardiaque </a:t>
            </a:r>
          </a:p>
          <a:p>
            <a:pPr algn="ctr">
              <a:buNone/>
            </a:pP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err="1" smtClean="0">
                <a:sym typeface="Wingdings" pitchFamily="2" charset="2"/>
              </a:rPr>
              <a:t>Sd</a:t>
            </a:r>
            <a:r>
              <a:rPr lang="fr-FR" dirty="0" smtClean="0">
                <a:sym typeface="Wingdings" pitchFamily="2" charset="2"/>
              </a:rPr>
              <a:t> de CHAR</a:t>
            </a:r>
          </a:p>
          <a:p>
            <a:r>
              <a:rPr lang="fr-FR" dirty="0" smtClean="0">
                <a:sym typeface="Wingdings" pitchFamily="2" charset="2"/>
              </a:rPr>
              <a:t>Ne peut pas expliquer les perturbations du bilan thyroïdien! </a:t>
            </a:r>
          </a:p>
          <a:p>
            <a:pPr algn="ctr">
              <a:buNone/>
            </a:pPr>
            <a:r>
              <a:rPr lang="fr-FR" dirty="0" smtClean="0">
                <a:sym typeface="Wingdings" pitchFamily="2" charset="2"/>
              </a:rPr>
              <a:t> Etude génétique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Diagnostics à évoquer?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Perturbation du bilan thyroïdien par la prise d’</a:t>
            </a:r>
            <a:r>
              <a:rPr lang="fr-FR" dirty="0" err="1" smtClean="0"/>
              <a:t>amiodarone</a:t>
            </a:r>
            <a:r>
              <a:rPr lang="fr-FR" dirty="0" smtClean="0"/>
              <a:t>:</a:t>
            </a:r>
          </a:p>
          <a:p>
            <a:pPr marL="914400" lvl="1" indent="-514350"/>
            <a:r>
              <a:rPr lang="fr-FR" dirty="0" smtClean="0"/>
              <a:t>Prise d’une forte  dose lors de la décompensation aigue</a:t>
            </a:r>
          </a:p>
          <a:p>
            <a:pPr marL="914400" lvl="1" indent="-514350"/>
            <a:r>
              <a:rPr lang="fr-FR" dirty="0" smtClean="0"/>
              <a:t>Bilan réalisé dans les 3 premiers mois de prise d’</a:t>
            </a:r>
            <a:r>
              <a:rPr lang="fr-FR" dirty="0" err="1" smtClean="0"/>
              <a:t>amiodarone</a:t>
            </a:r>
            <a:endParaRPr lang="fr-FR" dirty="0" smtClean="0"/>
          </a:p>
          <a:p>
            <a:pPr marL="914400" lvl="1" indent="-514350"/>
            <a:r>
              <a:rPr lang="fr-FR" dirty="0" smtClean="0"/>
              <a:t>Pas de bilan initial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Adénome thyréotrope</a:t>
            </a:r>
          </a:p>
          <a:p>
            <a:pPr marL="914400" lvl="1" indent="-514350"/>
            <a:r>
              <a:rPr lang="fr-FR" dirty="0" smtClean="0"/>
              <a:t>Pas d’HTIC</a:t>
            </a:r>
          </a:p>
          <a:p>
            <a:pPr marL="914400" lvl="1" indent="-514350"/>
            <a:r>
              <a:rPr lang="fr-FR" dirty="0" smtClean="0"/>
              <a:t>Pas de thyrotoxicose</a:t>
            </a:r>
          </a:p>
          <a:p>
            <a:pPr marL="914400" lvl="1" indent="-514350"/>
            <a:r>
              <a:rPr lang="fr-FR" dirty="0" smtClean="0"/>
              <a:t>IRM hypophysaire: normale</a:t>
            </a: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Syndrome de résistance  aux hormones thyroïdiens</a:t>
            </a:r>
          </a:p>
          <a:p>
            <a:pPr marL="914400" lvl="1" indent="-514350"/>
            <a:r>
              <a:rPr lang="fr-FR" dirty="0" smtClean="0"/>
              <a:t>Pas de </a:t>
            </a:r>
            <a:r>
              <a:rPr lang="fr-FR" dirty="0" err="1" smtClean="0"/>
              <a:t>dysthyroïdie</a:t>
            </a:r>
            <a:endParaRPr lang="fr-FR" dirty="0" smtClean="0"/>
          </a:p>
          <a:p>
            <a:pPr marL="914400" lvl="1" indent="-514350"/>
            <a:r>
              <a:rPr lang="fr-FR" dirty="0" smtClean="0"/>
              <a:t>Taux de TSH très élevé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COMMENTAIRE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Sous </a:t>
            </a:r>
            <a:r>
              <a:rPr lang="fr-FR" dirty="0" err="1" smtClean="0"/>
              <a:t>amiodarone</a:t>
            </a:r>
            <a:r>
              <a:rPr lang="fr-FR" dirty="0" smtClean="0"/>
              <a:t>, variations normales de la fonction </a:t>
            </a:r>
            <a:r>
              <a:rPr lang="fr-FR" dirty="0" err="1" smtClean="0"/>
              <a:t>thyroidienne</a:t>
            </a:r>
            <a:endParaRPr lang="fr-FR" dirty="0" smtClean="0"/>
          </a:p>
          <a:p>
            <a:r>
              <a:rPr lang="fr-FR" dirty="0" smtClean="0"/>
              <a:t>La </a:t>
            </a:r>
            <a:r>
              <a:rPr lang="fr-FR" dirty="0"/>
              <a:t>formule biologique normale d’un sujet sous </a:t>
            </a:r>
            <a:r>
              <a:rPr lang="fr-FR" dirty="0" err="1" smtClean="0"/>
              <a:t>amiodarone</a:t>
            </a:r>
            <a:r>
              <a:rPr lang="fr-FR" dirty="0" smtClean="0"/>
              <a:t> dans </a:t>
            </a:r>
            <a:r>
              <a:rPr lang="fr-FR" dirty="0"/>
              <a:t>les 3 premiers mois est : </a:t>
            </a:r>
            <a:endParaRPr lang="fr-FR" dirty="0" smtClean="0"/>
          </a:p>
          <a:p>
            <a:pPr lvl="1"/>
            <a:r>
              <a:rPr lang="fr-FR" dirty="0" smtClean="0"/>
              <a:t>T4 </a:t>
            </a:r>
            <a:r>
              <a:rPr lang="fr-FR" dirty="0"/>
              <a:t>libre élevée, </a:t>
            </a:r>
            <a:endParaRPr lang="fr-FR" dirty="0" smtClean="0"/>
          </a:p>
          <a:p>
            <a:pPr lvl="1"/>
            <a:r>
              <a:rPr lang="fr-FR" dirty="0" smtClean="0"/>
              <a:t>T3 </a:t>
            </a:r>
            <a:r>
              <a:rPr lang="fr-FR" dirty="0"/>
              <a:t>libre </a:t>
            </a:r>
            <a:r>
              <a:rPr lang="fr-FR" dirty="0" smtClean="0"/>
              <a:t>basse ou </a:t>
            </a:r>
            <a:r>
              <a:rPr lang="fr-FR" dirty="0"/>
              <a:t>normale basse, </a:t>
            </a:r>
            <a:endParaRPr lang="fr-FR" dirty="0" smtClean="0"/>
          </a:p>
          <a:p>
            <a:pPr lvl="1"/>
            <a:r>
              <a:rPr lang="fr-FR" dirty="0" smtClean="0"/>
              <a:t>TSH </a:t>
            </a:r>
            <a:r>
              <a:rPr lang="fr-FR" dirty="0"/>
              <a:t>modérément élevée. </a:t>
            </a:r>
            <a:endParaRPr lang="fr-FR" dirty="0" smtClean="0"/>
          </a:p>
          <a:p>
            <a:r>
              <a:rPr lang="fr-FR" dirty="0" smtClean="0"/>
              <a:t>Une simple élévation  </a:t>
            </a:r>
            <a:r>
              <a:rPr lang="fr-FR" dirty="0"/>
              <a:t>de la T4 libre n’est pas synonyme d’hyperthyroïdie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Ces modifications sont expliquées par</a:t>
            </a:r>
          </a:p>
          <a:p>
            <a:pPr lvl="1"/>
            <a:r>
              <a:rPr lang="fr-FR" dirty="0" smtClean="0"/>
              <a:t>Inhibition, par l’</a:t>
            </a:r>
            <a:r>
              <a:rPr lang="fr-FR" dirty="0" err="1" smtClean="0"/>
              <a:t>amiodarone</a:t>
            </a:r>
            <a:r>
              <a:rPr lang="fr-FR" dirty="0" smtClean="0"/>
              <a:t>, de </a:t>
            </a:r>
            <a:r>
              <a:rPr lang="fr-FR" dirty="0"/>
              <a:t>la 5’ </a:t>
            </a:r>
            <a:r>
              <a:rPr lang="fr-FR" dirty="0" err="1"/>
              <a:t>desiodase</a:t>
            </a:r>
            <a:r>
              <a:rPr lang="fr-FR" dirty="0"/>
              <a:t> </a:t>
            </a:r>
            <a:r>
              <a:rPr lang="fr-FR" dirty="0" smtClean="0"/>
              <a:t>périphérique </a:t>
            </a:r>
            <a:r>
              <a:rPr lang="fr-FR" dirty="0"/>
              <a:t>qui </a:t>
            </a:r>
            <a:r>
              <a:rPr lang="fr-FR" dirty="0" smtClean="0"/>
              <a:t>convertit la </a:t>
            </a:r>
            <a:r>
              <a:rPr lang="fr-FR" dirty="0"/>
              <a:t>T4 en </a:t>
            </a:r>
            <a:r>
              <a:rPr lang="fr-FR" dirty="0" smtClean="0"/>
              <a:t>T3 . </a:t>
            </a:r>
          </a:p>
          <a:p>
            <a:pPr lvl="1"/>
            <a:r>
              <a:rPr lang="fr-FR" dirty="0" smtClean="0"/>
              <a:t>Cet </a:t>
            </a:r>
            <a:r>
              <a:rPr lang="fr-FR" dirty="0"/>
              <a:t>effet conduit a une diminution de la T3.</a:t>
            </a:r>
          </a:p>
          <a:p>
            <a:pPr lvl="1"/>
            <a:r>
              <a:rPr lang="fr-FR" dirty="0"/>
              <a:t>L’</a:t>
            </a:r>
            <a:r>
              <a:rPr lang="fr-FR" dirty="0" err="1"/>
              <a:t>interpretation</a:t>
            </a:r>
            <a:r>
              <a:rPr lang="fr-FR" dirty="0"/>
              <a:t> des dosages hormonaux au cours d’un </a:t>
            </a:r>
            <a:r>
              <a:rPr lang="fr-FR" dirty="0" smtClean="0"/>
              <a:t>traitement par </a:t>
            </a:r>
            <a:r>
              <a:rPr lang="fr-FR" dirty="0" err="1"/>
              <a:t>amiodarone</a:t>
            </a:r>
            <a:r>
              <a:rPr lang="fr-FR" dirty="0"/>
              <a:t> doit donc </a:t>
            </a:r>
            <a:r>
              <a:rPr lang="fr-FR" dirty="0" smtClean="0"/>
              <a:t>être </a:t>
            </a:r>
            <a:r>
              <a:rPr lang="fr-FR" dirty="0"/>
              <a:t>prudente (</a:t>
            </a:r>
            <a:r>
              <a:rPr lang="fr-FR" b="1" i="1" dirty="0"/>
              <a:t>tableau I).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385</Words>
  <Application>Microsoft Office PowerPoint</Application>
  <PresentationFormat>Affichage à l'écran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PERTURBATION DU BILAN THYROIDIEN</vt:lpstr>
      <vt:lpstr>CAS CLINIQUE</vt:lpstr>
      <vt:lpstr>Diapositive 3</vt:lpstr>
      <vt:lpstr>Diapositive 4</vt:lpstr>
      <vt:lpstr>Diapositive 5</vt:lpstr>
      <vt:lpstr>Diapositive 6</vt:lpstr>
      <vt:lpstr>Diagnostics à évoquer?</vt:lpstr>
      <vt:lpstr>COMMENTAIRE</vt:lpstr>
      <vt:lpstr>Diapositive 9</vt:lpstr>
      <vt:lpstr>Diapositive 10</vt:lpstr>
      <vt:lpstr>Diapositive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PERTURBATION DU BILAN THYROIDIEN</dc:title>
  <dc:creator>HIND</dc:creator>
  <cp:lastModifiedBy>HIND</cp:lastModifiedBy>
  <cp:revision>10</cp:revision>
  <dcterms:created xsi:type="dcterms:W3CDTF">2014-02-14T15:21:20Z</dcterms:created>
  <dcterms:modified xsi:type="dcterms:W3CDTF">2014-02-14T19:01:47Z</dcterms:modified>
</cp:coreProperties>
</file>