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9" r:id="rId10"/>
    <p:sldId id="265" r:id="rId11"/>
    <p:sldId id="275" r:id="rId12"/>
    <p:sldId id="276" r:id="rId13"/>
    <p:sldId id="266" r:id="rId14"/>
    <p:sldId id="268" r:id="rId15"/>
    <p:sldId id="269" r:id="rId16"/>
    <p:sldId id="271" r:id="rId17"/>
    <p:sldId id="273" r:id="rId18"/>
    <p:sldId id="274" r:id="rId19"/>
    <p:sldId id="280" r:id="rId20"/>
    <p:sldId id="281" r:id="rId21"/>
    <p:sldId id="277" r:id="rId22"/>
    <p:sldId id="278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309A6D-C09C-4548-B29A-6CF363A7E532}" type="datetimeFigureOut">
              <a:rPr lang="fr-FR" smtClean="0"/>
              <a:pPr/>
              <a:t>14/02/2014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93960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 smtClean="0"/>
              <a:t>Service de Radiologie, Hôpital Ibn Tofail, CHU Mohammed VI</a:t>
            </a:r>
            <a:br>
              <a:rPr lang="fr-FR" sz="4000" b="1" dirty="0" smtClean="0"/>
            </a:br>
            <a:r>
              <a:rPr lang="fr-FR" sz="4000" b="1" dirty="0" smtClean="0"/>
              <a:t>         </a:t>
            </a:r>
            <a:r>
              <a:rPr lang="fr-FR" sz="4400" b="1" dirty="0" smtClean="0"/>
              <a:t/>
            </a:r>
            <a:br>
              <a:rPr lang="fr-FR" sz="4400" b="1" dirty="0" smtClean="0"/>
            </a:br>
            <a:r>
              <a:rPr lang="fr-FR" sz="4400" b="1" dirty="0" smtClean="0"/>
              <a:t> Cas clinique</a:t>
            </a:r>
            <a:endParaRPr lang="fr-FR" b="1" dirty="0">
              <a:effectLst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9504" y="5301208"/>
            <a:ext cx="4464496" cy="864096"/>
          </a:xfrm>
        </p:spPr>
        <p:txBody>
          <a:bodyPr>
            <a:normAutofit/>
          </a:bodyPr>
          <a:lstStyle/>
          <a:p>
            <a:r>
              <a:rPr lang="fr-FR" b="1" dirty="0" smtClean="0"/>
              <a:t> </a:t>
            </a:r>
            <a:r>
              <a:rPr lang="fr-FR" sz="2000" b="1" dirty="0" smtClean="0"/>
              <a:t>Dr ELALAMI Y.M</a:t>
            </a:r>
            <a:r>
              <a:rPr lang="fr-FR" sz="2000" dirty="0" smtClean="0"/>
              <a:t>, </a:t>
            </a:r>
            <a:r>
              <a:rPr lang="fr-FR" sz="2000" b="1" dirty="0" smtClean="0"/>
              <a:t>Pr IDRISSI G.N</a:t>
            </a: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3688" y="2636912"/>
            <a:ext cx="6984776" cy="1143000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effectLst/>
              </a:rPr>
              <a:t>Hypothèses diagnostiques!</a:t>
            </a:r>
            <a:endParaRPr lang="fr-FR" sz="4000" b="1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260648"/>
            <a:ext cx="8028384" cy="63367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Origine thyroïdienne: </a:t>
            </a:r>
          </a:p>
          <a:p>
            <a:pPr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parenchyme résiduel: </a:t>
            </a:r>
          </a:p>
          <a:p>
            <a:pPr>
              <a:buNone/>
            </a:pPr>
            <a:r>
              <a:rPr lang="fr-FR" sz="2400" b="1" u="sng" dirty="0" smtClean="0">
                <a:latin typeface="Times New Roman" pitchFamily="18" charset="0"/>
                <a:cs typeface="Times New Roman" pitchFamily="18" charset="0"/>
              </a:rPr>
              <a:t>Pour: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       Thyroïdectomie non  documentée.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       Rehaussement.</a:t>
            </a:r>
          </a:p>
          <a:p>
            <a:pPr>
              <a:buNone/>
            </a:pPr>
            <a:r>
              <a:rPr lang="fr-FR" sz="2400" b="1" u="sng" dirty="0" smtClean="0">
                <a:latin typeface="Times New Roman" pitchFamily="18" charset="0"/>
                <a:cs typeface="Times New Roman" pitchFamily="18" charset="0"/>
              </a:rPr>
              <a:t>Contre: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       Absence d’individualisation de parenchyme thyroïdien à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l’échographie.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Origine de l’axe aérodigestif: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Pour:  adhérences.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Contre: absence de signe d’appartenance. 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Cause iatrogène: corps étranger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Pour: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Clinique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( complications septiques en post opératoires)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Imagerie: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TDM+ écho.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Diagnostic retenu:</a:t>
            </a:r>
          </a:p>
          <a:p>
            <a:pPr>
              <a:buNone/>
            </a:pPr>
            <a:endParaRPr lang="fr-F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Masse latéro-cervicale droite siège de bulles d’air avec un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pseudo lobe thyroïdien gauche en rapport avec des </a:t>
            </a:r>
          </a:p>
          <a:p>
            <a:pPr>
              <a:buNone/>
            </a:pPr>
            <a:r>
              <a:rPr lang="fr-F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textilomes</a:t>
            </a:r>
            <a:r>
              <a:rPr lang="fr-FR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diagnostic a été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confirmé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en per-opératoire avec la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mise en évidence de </a:t>
            </a:r>
            <a:r>
              <a:rPr lang="fr-F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deux compresses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, bilatérales siégeant 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au niveau de la loge de thyroïdectomie.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Suites opératoires simples.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0"/>
            <a:ext cx="3640448" cy="504056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Mise au point.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692696"/>
            <a:ext cx="7920880" cy="6165304"/>
          </a:xfrm>
        </p:spPr>
        <p:txBody>
          <a:bodyPr>
            <a:noAutofit/>
          </a:bodyPr>
          <a:lstStyle/>
          <a:p>
            <a:pPr algn="just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C’est une complication </a:t>
            </a:r>
            <a:r>
              <a:rPr lang="fr-FR" sz="2400" b="1" dirty="0" err="1" smtClean="0">
                <a:latin typeface="Times New Roman" pitchFamily="18" charset="0"/>
                <a:cs typeface="Times New Roman" pitchFamily="18" charset="0"/>
              </a:rPr>
              <a:t>post-opératoire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rare définie par l’oubli involontaire d’un corps étranger, d’une compresse ou d’un champ opératoire au cours d’une intervention chirurgicale.</a:t>
            </a:r>
          </a:p>
          <a:p>
            <a:pPr algn="just"/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Diagnostic difficile: manque de spécificité.</a:t>
            </a:r>
          </a:p>
          <a:p>
            <a:pPr algn="just"/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Nette prédominance de la localisation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intrapéritonéale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, gynécologiques, urologiques et vasculaire, osseux et rachidiens.</a:t>
            </a:r>
          </a:p>
          <a:p>
            <a:pPr algn="just"/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Pathologie exceptionnelle en chirurgie ORL.</a:t>
            </a:r>
          </a:p>
          <a:p>
            <a:pPr algn="just"/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TDM: intérêt majeur dans le diagnostic positif 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0"/>
            <a:ext cx="5112568" cy="1117846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effectLst/>
                <a:latin typeface="Times New Roman" pitchFamily="18" charset="0"/>
                <a:cs typeface="Times New Roman" pitchFamily="18" charset="0"/>
              </a:rPr>
              <a:t>ANATOMOPATHLOGIE</a:t>
            </a:r>
            <a:endParaRPr lang="fr-FR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484784"/>
            <a:ext cx="7725544" cy="506916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60000"/>
              </a:lnSpc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Résultats de l’organisme contre un corps étranger: </a:t>
            </a:r>
          </a:p>
          <a:p>
            <a:pPr algn="just">
              <a:lnSpc>
                <a:spcPct val="160000"/>
              </a:lnSpc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Enkystement fibreux aseptique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adhérences et granulomes</a:t>
            </a:r>
          </a:p>
          <a:p>
            <a:pPr algn="just">
              <a:lnSpc>
                <a:spcPct val="16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asymptomatiques.</a:t>
            </a: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endParaRPr lang="fr-FR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just">
              <a:lnSpc>
                <a:spcPct val="160000"/>
              </a:lnSpc>
              <a:buFont typeface="Wingdings" pitchFamily="2" charset="2"/>
              <a:buChar char="Ø"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Réaction exsudative: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formation d’un abcès: fistulisation possible.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5816" y="188640"/>
            <a:ext cx="3280408" cy="1143000"/>
          </a:xfrm>
        </p:spPr>
        <p:txBody>
          <a:bodyPr/>
          <a:lstStyle/>
          <a:p>
            <a:r>
              <a:rPr lang="fr-FR" b="1" dirty="0" smtClean="0">
                <a:effectLst/>
                <a:latin typeface="Times New Roman" pitchFamily="18" charset="0"/>
                <a:cs typeface="Times New Roman" pitchFamily="18" charset="0"/>
              </a:rPr>
              <a:t>CLINIQUE.</a:t>
            </a:r>
            <a:endParaRPr lang="fr-FR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340768"/>
            <a:ext cx="7498080" cy="532859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Symptomatologie non spécifique.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Des mois à plusieurs années après l’intervention chirurgicale.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Complications septiques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Fistulisation à la peau.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Souvent </a:t>
            </a:r>
            <a:r>
              <a:rPr lang="fr-FR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asymptomatiques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0"/>
            <a:ext cx="3424424" cy="836712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effectLst/>
                <a:latin typeface="Times New Roman" pitchFamily="18" charset="0"/>
                <a:cs typeface="Times New Roman" pitchFamily="18" charset="0"/>
              </a:rPr>
              <a:t>ECHOGRAPHIE</a:t>
            </a:r>
            <a:endParaRPr lang="fr-FR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908720"/>
            <a:ext cx="7890080" cy="594928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formations échogènes avec </a:t>
            </a:r>
            <a:r>
              <a:rPr lang="fr-FR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cône d’ombre postérieur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secondaire à l’arrêt des faisceaux ultrasonores par le fragment textile+++.</a:t>
            </a:r>
          </a:p>
          <a:p>
            <a:pPr algn="just">
              <a:lnSpc>
                <a:spcPct val="150000"/>
              </a:lnSpc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formations</a:t>
            </a:r>
            <a:r>
              <a:rPr lang="fr-FR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liquidiennes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bien limitées contenant des structures hyperéchogenes, serpigineuses et rayées.++</a:t>
            </a:r>
          </a:p>
          <a:p>
            <a:pPr algn="just">
              <a:lnSpc>
                <a:spcPct val="150000"/>
              </a:lnSpc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+/- lésion kystique simple,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hypoéchogène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TDM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1988840"/>
            <a:ext cx="7498080" cy="3899520"/>
          </a:xfrm>
        </p:spPr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Diagnostic topographique préopératoire précis et recherche de complications postopératoires associés .</a:t>
            </a:r>
          </a:p>
          <a:p>
            <a:pPr>
              <a:lnSpc>
                <a:spcPct val="200000"/>
              </a:lnSpc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260648"/>
            <a:ext cx="7258000" cy="6597352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Aspects évocateurs:</a:t>
            </a: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Aspect spongiforme, dû au gaz piégé dans le tissu.</a:t>
            </a: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Aspect hétérogène avec des structures hyperdenses</a:t>
            </a:r>
          </a:p>
          <a:p>
            <a:pPr marL="725488" indent="-282575" algn="just">
              <a:lnSpc>
                <a:spcPct val="16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rubanées ou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hypodenses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en tourbillon.</a:t>
            </a:r>
          </a:p>
          <a:p>
            <a:pPr marL="725488" indent="-282575" algn="just">
              <a:lnSpc>
                <a:spcPct val="160000"/>
              </a:lnSpc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Calcification (s).</a:t>
            </a: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25488" indent="-282575" algn="just">
              <a:lnSpc>
                <a:spcPct val="160000"/>
              </a:lnSpc>
              <a:buFont typeface="Wingdings" pitchFamily="2" charset="2"/>
              <a:buChar char="ü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Formation ovalaire ou arrondie à limites extérieures nettes, aux structures adjacentes avec ou sans rehaussement.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7655" t="15900" r="17714" b="34512"/>
          <a:stretch>
            <a:fillRect/>
          </a:stretch>
        </p:blipFill>
        <p:spPr bwMode="auto">
          <a:xfrm>
            <a:off x="0" y="-1"/>
            <a:ext cx="3851920" cy="2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14493" t="12496" r="17391" b="34397"/>
          <a:stretch>
            <a:fillRect/>
          </a:stretch>
        </p:blipFill>
        <p:spPr bwMode="auto">
          <a:xfrm>
            <a:off x="1619672" y="2204864"/>
            <a:ext cx="4104456" cy="29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 l="17281" t="15965" r="12210" b="27560"/>
          <a:stretch>
            <a:fillRect/>
          </a:stretch>
        </p:blipFill>
        <p:spPr bwMode="auto">
          <a:xfrm>
            <a:off x="5076056" y="4077072"/>
            <a:ext cx="3888432" cy="300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1840" y="404664"/>
            <a:ext cx="3384376" cy="620688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effectLst/>
              </a:rPr>
              <a:t>Observation.</a:t>
            </a:r>
            <a:endParaRPr lang="fr-FR" sz="3600" b="1" dirty="0">
              <a:effectLst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Patiente âgée de 53 ans, mariée sans enfant, originaire et résidente à Tiznit.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Antécédents: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Diabétique connue depuis 8ans sous ADO.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Opérée pour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kyste de l’ovaire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il y’a 5ans.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Traitée pour </a:t>
            </a: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tuberculose pulmonaire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il y’a 24 ans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Thyroïdectomie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non documentée il y’a 6mois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Réopérée 1mois après pour abcès de la paroi cervicale.</a:t>
            </a:r>
          </a:p>
          <a:p>
            <a:pPr marL="904875" indent="-282575" defTabSz="984250">
              <a:buFont typeface="Wingdings" pitchFamily="2" charset="2"/>
              <a:buChar char="Ø"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Sous levothyrox 75 mg.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528" t="38029" r="26416" b="45836"/>
          <a:stretch>
            <a:fillRect/>
          </a:stretch>
        </p:blipFill>
        <p:spPr bwMode="auto">
          <a:xfrm>
            <a:off x="5111552" y="548680"/>
            <a:ext cx="403244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7930" t="5627" r="30898" b="62104"/>
          <a:stretch>
            <a:fillRect/>
          </a:stretch>
        </p:blipFill>
        <p:spPr bwMode="auto">
          <a:xfrm>
            <a:off x="0" y="0"/>
            <a:ext cx="495569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60944" r="59704" b="2178"/>
          <a:stretch>
            <a:fillRect/>
          </a:stretch>
        </p:blipFill>
        <p:spPr bwMode="auto">
          <a:xfrm>
            <a:off x="1691680" y="2636912"/>
            <a:ext cx="4355976" cy="303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62196" t="61078" r="5392" b="2044"/>
          <a:stretch>
            <a:fillRect/>
          </a:stretch>
        </p:blipFill>
        <p:spPr bwMode="auto">
          <a:xfrm>
            <a:off x="5759624" y="3930972"/>
            <a:ext cx="3384376" cy="292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47864" y="260648"/>
            <a:ext cx="3168352" cy="836712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effectLst/>
              </a:rPr>
              <a:t>Conclusio</a:t>
            </a:r>
            <a:r>
              <a:rPr lang="fr-FR" sz="3600" b="1" dirty="0" smtClean="0">
                <a:effectLst/>
              </a:rPr>
              <a:t>n.</a:t>
            </a:r>
            <a:endParaRPr lang="fr-FR" sz="4000" b="1" dirty="0">
              <a:effectLst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340768"/>
            <a:ext cx="7498080" cy="4755976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textilome présente une complication iatrogène qui peut avoir des conséquences graves.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comptage des compresses et des champs opératoires au début et à la fin de chaque acte chirurgical constitue un outil qui permet de minimiser le risque de survenue de cette complication. 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présentation radiologique est non spécifique, parfois trompeuse et toujours à évoquer devant les signes évocateurs en postopératoire.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80928"/>
            <a:ext cx="7056784" cy="114300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Merci pour votre attention.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43808" y="548680"/>
            <a:ext cx="3856472" cy="796950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effectLst/>
                <a:latin typeface="Times New Roman" pitchFamily="18" charset="0"/>
                <a:cs typeface="Times New Roman" pitchFamily="18" charset="0"/>
              </a:rPr>
              <a:t>Examen clinique.</a:t>
            </a:r>
            <a:endParaRPr lang="fr-FR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5616" y="1484784"/>
            <a:ext cx="7498080" cy="417646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Tuméfaction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basi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-cervicale droite, de consistance ferme 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indolore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immobile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à la déglutition, 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sans signe inflammatoire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en regard avec fistule cutanée donnant issue à du pus a la pression.</a:t>
            </a:r>
          </a:p>
          <a:p>
            <a:pPr algn="just">
              <a:lnSpc>
                <a:spcPct val="150000"/>
              </a:lnSpc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Reste de l’examen sans particularité.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Deux échographies ont été réalisées à titre externe.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La patiente a été adressée pour TDM cervicale.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08104" y="1484784"/>
            <a:ext cx="2952328" cy="720080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TDM: C-</a:t>
            </a:r>
            <a:endParaRPr lang="fr-FR" b="1" dirty="0"/>
          </a:p>
        </p:txBody>
      </p:sp>
      <p:pic>
        <p:nvPicPr>
          <p:cNvPr id="1027" name="Picture 3" descr="E:\JAMILA ELMAZDI_40523 13\2492013233859851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29308" t="36508" r="36159" b="38486"/>
          <a:stretch>
            <a:fillRect/>
          </a:stretch>
        </p:blipFill>
        <p:spPr bwMode="auto">
          <a:xfrm>
            <a:off x="0" y="0"/>
            <a:ext cx="3059735" cy="2215669"/>
          </a:xfrm>
          <a:prstGeom prst="rect">
            <a:avLst/>
          </a:prstGeom>
          <a:noFill/>
        </p:spPr>
      </p:pic>
      <p:pic>
        <p:nvPicPr>
          <p:cNvPr id="1028" name="Picture 4" descr="E:\JAMILA ELMAZDI_40523 13\2492013233859804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29865" t="35273" r="34799" b="31710"/>
          <a:stretch>
            <a:fillRect/>
          </a:stretch>
        </p:blipFill>
        <p:spPr bwMode="auto">
          <a:xfrm>
            <a:off x="1547664" y="1988840"/>
            <a:ext cx="2880320" cy="2691298"/>
          </a:xfrm>
          <a:prstGeom prst="rect">
            <a:avLst/>
          </a:prstGeom>
          <a:noFill/>
        </p:spPr>
      </p:pic>
      <p:pic>
        <p:nvPicPr>
          <p:cNvPr id="1029" name="Picture 5" descr="E:\JAMILA ELMAZDI_40523 13\2492013233859788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29601" t="36351" r="35735" b="37195"/>
          <a:stretch>
            <a:fillRect/>
          </a:stretch>
        </p:blipFill>
        <p:spPr bwMode="auto">
          <a:xfrm>
            <a:off x="3851920" y="3192132"/>
            <a:ext cx="2952328" cy="2253092"/>
          </a:xfrm>
          <a:prstGeom prst="rect">
            <a:avLst/>
          </a:prstGeom>
          <a:noFill/>
        </p:spPr>
      </p:pic>
      <p:pic>
        <p:nvPicPr>
          <p:cNvPr id="1030" name="Picture 6" descr="E:\JAMILA ELMAZDI_40523 13\2492013233859695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 l="30389" t="37091" r="32281" b="36559"/>
          <a:stretch>
            <a:fillRect/>
          </a:stretch>
        </p:blipFill>
        <p:spPr bwMode="auto">
          <a:xfrm>
            <a:off x="6119664" y="4723175"/>
            <a:ext cx="3024336" cy="213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76256" y="274638"/>
            <a:ext cx="2057432" cy="1143000"/>
          </a:xfrm>
        </p:spPr>
        <p:txBody>
          <a:bodyPr/>
          <a:lstStyle/>
          <a:p>
            <a:r>
              <a:rPr lang="fr-FR" dirty="0" smtClean="0"/>
              <a:t>TDM:C-</a:t>
            </a:r>
            <a:endParaRPr lang="fr-FR" dirty="0"/>
          </a:p>
        </p:txBody>
      </p:sp>
      <p:pic>
        <p:nvPicPr>
          <p:cNvPr id="2050" name="Picture 2" descr="E:\JAMILA ELMAZDI_40523 13\2492013233859648.jpg"/>
          <p:cNvPicPr>
            <a:picLocks noChangeAspect="1" noChangeArrowheads="1"/>
          </p:cNvPicPr>
          <p:nvPr/>
        </p:nvPicPr>
        <p:blipFill>
          <a:blip r:embed="rId2" cstate="print"/>
          <a:srcRect l="26909" t="33758" r="29163" b="30681"/>
          <a:stretch>
            <a:fillRect/>
          </a:stretch>
        </p:blipFill>
        <p:spPr bwMode="auto">
          <a:xfrm>
            <a:off x="0" y="0"/>
            <a:ext cx="3524150" cy="2852936"/>
          </a:xfrm>
          <a:prstGeom prst="rect">
            <a:avLst/>
          </a:prstGeom>
          <a:noFill/>
        </p:spPr>
      </p:pic>
      <p:pic>
        <p:nvPicPr>
          <p:cNvPr id="2051" name="Picture 3" descr="E:\JAMILA ELMAZDI_40523 13\2492013233859601.jpg"/>
          <p:cNvPicPr>
            <a:picLocks noChangeAspect="1" noChangeArrowheads="1"/>
          </p:cNvPicPr>
          <p:nvPr/>
        </p:nvPicPr>
        <p:blipFill>
          <a:blip r:embed="rId3" cstate="print"/>
          <a:srcRect l="21946" t="33759" r="30748" b="33417"/>
          <a:stretch>
            <a:fillRect/>
          </a:stretch>
        </p:blipFill>
        <p:spPr bwMode="auto">
          <a:xfrm>
            <a:off x="2771800" y="1556792"/>
            <a:ext cx="3943497" cy="2736304"/>
          </a:xfrm>
          <a:prstGeom prst="rect">
            <a:avLst/>
          </a:prstGeom>
          <a:noFill/>
        </p:spPr>
      </p:pic>
      <p:pic>
        <p:nvPicPr>
          <p:cNvPr id="2052" name="Picture 4" descr="E:\JAMILA ELMAZDI_40523 13\2492013233859539.jpg"/>
          <p:cNvPicPr>
            <a:picLocks noChangeAspect="1" noChangeArrowheads="1"/>
          </p:cNvPicPr>
          <p:nvPr/>
        </p:nvPicPr>
        <p:blipFill>
          <a:blip r:embed="rId4" cstate="print"/>
          <a:srcRect l="26345" t="36711" r="30214" b="24899"/>
          <a:stretch>
            <a:fillRect/>
          </a:stretch>
        </p:blipFill>
        <p:spPr bwMode="auto">
          <a:xfrm>
            <a:off x="5652120" y="3573016"/>
            <a:ext cx="3491880" cy="308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2344304" cy="1143000"/>
          </a:xfrm>
        </p:spPr>
        <p:txBody>
          <a:bodyPr/>
          <a:lstStyle/>
          <a:p>
            <a:r>
              <a:rPr lang="fr-FR" dirty="0" smtClean="0"/>
              <a:t>TDM: C+</a:t>
            </a:r>
            <a:endParaRPr lang="fr-FR" dirty="0"/>
          </a:p>
        </p:txBody>
      </p:sp>
      <p:pic>
        <p:nvPicPr>
          <p:cNvPr id="3075" name="Picture 3" descr="E:\JAMILA ELMAZDI_40523 13\249201323390943.jpg"/>
          <p:cNvPicPr>
            <a:picLocks noChangeAspect="1" noChangeArrowheads="1"/>
          </p:cNvPicPr>
          <p:nvPr/>
        </p:nvPicPr>
        <p:blipFill>
          <a:blip r:embed="rId2" cstate="print"/>
          <a:srcRect l="29510" t="37268" r="39330" b="39717"/>
          <a:stretch>
            <a:fillRect/>
          </a:stretch>
        </p:blipFill>
        <p:spPr bwMode="auto">
          <a:xfrm>
            <a:off x="0" y="0"/>
            <a:ext cx="2692636" cy="1988840"/>
          </a:xfrm>
          <a:prstGeom prst="rect">
            <a:avLst/>
          </a:prstGeom>
          <a:noFill/>
        </p:spPr>
      </p:pic>
      <p:pic>
        <p:nvPicPr>
          <p:cNvPr id="3076" name="Picture 4" descr="E:\JAMILA ELMAZDI_40523 13\249201323390974.jpg"/>
          <p:cNvPicPr>
            <a:picLocks noChangeAspect="1" noChangeArrowheads="1"/>
          </p:cNvPicPr>
          <p:nvPr/>
        </p:nvPicPr>
        <p:blipFill>
          <a:blip r:embed="rId3" cstate="print"/>
          <a:srcRect l="33501" t="39295" r="40658" b="40033"/>
          <a:stretch>
            <a:fillRect/>
          </a:stretch>
        </p:blipFill>
        <p:spPr bwMode="auto">
          <a:xfrm>
            <a:off x="1763688" y="1340768"/>
            <a:ext cx="2340260" cy="1872208"/>
          </a:xfrm>
          <a:prstGeom prst="rect">
            <a:avLst/>
          </a:prstGeom>
          <a:noFill/>
        </p:spPr>
      </p:pic>
      <p:pic>
        <p:nvPicPr>
          <p:cNvPr id="3077" name="Picture 5" descr="E:\JAMILA ELMAZDI_40523 13\249201323391114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 l="29094" t="37490" r="39463" b="37181"/>
          <a:stretch>
            <a:fillRect/>
          </a:stretch>
        </p:blipFill>
        <p:spPr bwMode="auto">
          <a:xfrm>
            <a:off x="5692812" y="4509120"/>
            <a:ext cx="3451187" cy="2348880"/>
          </a:xfrm>
          <a:prstGeom prst="rect">
            <a:avLst/>
          </a:prstGeom>
          <a:noFill/>
        </p:spPr>
      </p:pic>
      <p:pic>
        <p:nvPicPr>
          <p:cNvPr id="3079" name="Picture 7" descr="E:\JAMILA ELMAZDI_40523 13\24920132339136.jpg"/>
          <p:cNvPicPr>
            <a:picLocks noChangeAspect="1" noChangeArrowheads="1"/>
          </p:cNvPicPr>
          <p:nvPr/>
        </p:nvPicPr>
        <p:blipFill>
          <a:blip r:embed="rId5" cstate="print"/>
          <a:srcRect l="29492" t="40485" r="31461" b="28508"/>
          <a:stretch>
            <a:fillRect/>
          </a:stretch>
        </p:blipFill>
        <p:spPr bwMode="auto">
          <a:xfrm>
            <a:off x="3347864" y="2708920"/>
            <a:ext cx="2808312" cy="2230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88640"/>
            <a:ext cx="7890080" cy="6480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Commentaire:</a:t>
            </a:r>
          </a:p>
          <a:p>
            <a:pPr>
              <a:buNone/>
            </a:pP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Masse latéro-cervicale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droite mesurant 3,3 x 2,8 cm spontanément </a:t>
            </a: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hyperdense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bien limitée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de contours externe nets, hétérogène à contenu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aérique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, avec individualisation d’un pseudo lobe thyroïdien gauche mesurant 3,3 x 2,5 cm dont le </a:t>
            </a:r>
            <a:r>
              <a:rPr lang="fr-FR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rehaussement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simulant un lobe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thyroidien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Au complément échographique: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plages hyper-échogènes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latéro-trachéales bilatérales avec cône d’ombre postérieur, sans pouvoir individualiser de parenchyme thyroïdien.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404664"/>
            <a:ext cx="7956376" cy="5843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Résultats des échographies: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b="1" u="sng" dirty="0" smtClean="0">
                <a:latin typeface="Times New Roman" pitchFamily="18" charset="0"/>
                <a:cs typeface="Times New Roman" pitchFamily="18" charset="0"/>
              </a:rPr>
              <a:t>1ère: </a:t>
            </a:r>
          </a:p>
          <a:p>
            <a:endParaRPr lang="fr-FR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Absence d’individualisation de parenchyme thyroïdien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normal.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2 lésions latéro cervicales bilatérales calcifiées.</a:t>
            </a: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Collection abcédée.</a:t>
            </a:r>
          </a:p>
          <a:p>
            <a:pPr>
              <a:buNone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400" b="1" u="sng" dirty="0" smtClean="0">
                <a:latin typeface="Times New Roman" pitchFamily="18" charset="0"/>
                <a:cs typeface="Times New Roman" pitchFamily="18" charset="0"/>
              </a:rPr>
              <a:t>2ème:  </a:t>
            </a:r>
          </a:p>
          <a:p>
            <a:endParaRPr lang="fr-FR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plages hyper-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echogénes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bilatérales, avec cône d’ombre postérieur.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1098</TotalTime>
  <Words>660</Words>
  <Application>Microsoft Office PowerPoint</Application>
  <PresentationFormat>Affichage à l'écran (4:3)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Solstice</vt:lpstr>
      <vt:lpstr> Service de Radiologie, Hôpital Ibn Tofail, CHU Mohammed VI            Cas clinique</vt:lpstr>
      <vt:lpstr>Observation.</vt:lpstr>
      <vt:lpstr>Examen clinique.</vt:lpstr>
      <vt:lpstr>Diapositive 4</vt:lpstr>
      <vt:lpstr>TDM: C-</vt:lpstr>
      <vt:lpstr>TDM:C-</vt:lpstr>
      <vt:lpstr>TDM: C+</vt:lpstr>
      <vt:lpstr>Diapositive 8</vt:lpstr>
      <vt:lpstr>Diapositive 9</vt:lpstr>
      <vt:lpstr>Hypothèses diagnostiques!</vt:lpstr>
      <vt:lpstr>Diapositive 11</vt:lpstr>
      <vt:lpstr>Diapositive 12</vt:lpstr>
      <vt:lpstr>Mise au point.</vt:lpstr>
      <vt:lpstr>ANATOMOPATHLOGIE</vt:lpstr>
      <vt:lpstr>CLINIQUE.</vt:lpstr>
      <vt:lpstr>ECHOGRAPHIE</vt:lpstr>
      <vt:lpstr>TDM</vt:lpstr>
      <vt:lpstr>Diapositive 18</vt:lpstr>
      <vt:lpstr>Diapositive 19</vt:lpstr>
      <vt:lpstr>Diapositive 20</vt:lpstr>
      <vt:lpstr>Conclusion.</vt:lpstr>
      <vt:lpstr>Merci pour votre attention.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mensuel, association des radiologues du SUD. Octobre 2013.</dc:title>
  <dc:creator>sabora</dc:creator>
  <cp:lastModifiedBy>yasser</cp:lastModifiedBy>
  <cp:revision>17</cp:revision>
  <dcterms:created xsi:type="dcterms:W3CDTF">2013-09-23T19:24:32Z</dcterms:created>
  <dcterms:modified xsi:type="dcterms:W3CDTF">2014-02-14T19:38:26Z</dcterms:modified>
</cp:coreProperties>
</file>